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  <p:sldMasterId id="2147493469" r:id="rId5"/>
    <p:sldMasterId id="2147493480" r:id="rId6"/>
  </p:sldMasterIdLst>
  <p:notesMasterIdLst>
    <p:notesMasterId r:id="rId28"/>
  </p:notesMasterIdLst>
  <p:handoutMasterIdLst>
    <p:handoutMasterId r:id="rId29"/>
  </p:handoutMasterIdLst>
  <p:sldIdLst>
    <p:sldId id="256" r:id="rId7"/>
    <p:sldId id="4361" r:id="rId8"/>
    <p:sldId id="272" r:id="rId9"/>
    <p:sldId id="274" r:id="rId10"/>
    <p:sldId id="275" r:id="rId11"/>
    <p:sldId id="4360" r:id="rId12"/>
    <p:sldId id="3927" r:id="rId13"/>
    <p:sldId id="3926" r:id="rId14"/>
    <p:sldId id="4362" r:id="rId15"/>
    <p:sldId id="5491" r:id="rId16"/>
    <p:sldId id="276" r:id="rId17"/>
    <p:sldId id="5492" r:id="rId18"/>
    <p:sldId id="5493" r:id="rId19"/>
    <p:sldId id="5646" r:id="rId20"/>
    <p:sldId id="5494" r:id="rId21"/>
    <p:sldId id="5924" r:id="rId22"/>
    <p:sldId id="5925" r:id="rId23"/>
    <p:sldId id="5926" r:id="rId24"/>
    <p:sldId id="4363" r:id="rId25"/>
    <p:sldId id="5923" r:id="rId26"/>
    <p:sldId id="260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419">
          <p15:clr>
            <a:srgbClr val="A4A3A4"/>
          </p15:clr>
        </p15:guide>
        <p15:guide id="3" pos="57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00" autoAdjust="0"/>
    <p:restoredTop sz="94726"/>
  </p:normalViewPr>
  <p:slideViewPr>
    <p:cSldViewPr snapToGrid="0" snapToObjects="1">
      <p:cViewPr varScale="1">
        <p:scale>
          <a:sx n="138" d="100"/>
          <a:sy n="138" d="100"/>
        </p:scale>
        <p:origin x="462" y="120"/>
      </p:cViewPr>
      <p:guideLst>
        <p:guide orient="horz"/>
        <p:guide pos="5419"/>
        <p:guide pos="575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32B05-62EA-407A-B21C-2310C7945705}" type="doc">
      <dgm:prSet loTypeId="urn:microsoft.com/office/officeart/2005/8/layout/h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2D71409-67F9-455C-8C6D-716D284AAA6B}">
      <dgm:prSet phldrT="[Text]" custT="1"/>
      <dgm:spPr>
        <a:xfrm>
          <a:off x="0" y="0"/>
          <a:ext cx="6258560" cy="767878"/>
        </a:xfrm>
      </dgm:spPr>
      <dgm:t>
        <a:bodyPr/>
        <a:lstStyle/>
        <a:p>
          <a:r>
            <a:rPr lang="es-ES" sz="1500" dirty="0">
              <a:latin typeface="Bree Rg" panose="02000503000000020004" pitchFamily="50" charset="0"/>
            </a:rPr>
            <a:t>1</a:t>
          </a:r>
          <a:endParaRPr lang="en-US" sz="1500" dirty="0">
            <a:latin typeface="Bree Rg" panose="02000503000000020004" pitchFamily="50" charset="0"/>
          </a:endParaRPr>
        </a:p>
      </dgm:t>
    </dgm:pt>
    <dgm:pt modelId="{51680ED1-AF6E-4B28-AE94-92B0EFB0DF7D}" type="parTrans" cxnId="{2AA9C11F-1F1D-428E-801A-47EAA766C99D}">
      <dgm:prSet/>
      <dgm:spPr/>
      <dgm:t>
        <a:bodyPr/>
        <a:lstStyle/>
        <a:p>
          <a:endParaRPr lang="en-US" sz="1600">
            <a:latin typeface="Bree Rg" panose="02000503000000020004" pitchFamily="50" charset="0"/>
          </a:endParaRPr>
        </a:p>
      </dgm:t>
    </dgm:pt>
    <dgm:pt modelId="{478B7D3C-9FB4-4BC6-90AC-49960560DECD}" type="sibTrans" cxnId="{2AA9C11F-1F1D-428E-801A-47EAA766C99D}">
      <dgm:prSet custT="1"/>
      <dgm:spPr>
        <a:xfrm>
          <a:off x="5759439" y="560977"/>
          <a:ext cx="499120" cy="499120"/>
        </a:xfrm>
      </dgm:spPr>
      <dgm:t>
        <a:bodyPr/>
        <a:lstStyle/>
        <a:p>
          <a:endParaRPr lang="en-US" sz="1600">
            <a:latin typeface="Bree Rg" panose="02000503000000020004" pitchFamily="50" charset="0"/>
          </a:endParaRPr>
        </a:p>
      </dgm:t>
    </dgm:pt>
    <dgm:pt modelId="{F66099B6-DBBD-4AB0-82D2-877B80F846F7}">
      <dgm:prSet phldrT="[Text]" custT="1"/>
      <dgm:spPr>
        <a:xfrm>
          <a:off x="467360" y="874527"/>
          <a:ext cx="6258560" cy="767878"/>
        </a:xfrm>
      </dgm:spPr>
      <dgm:t>
        <a:bodyPr/>
        <a:lstStyle/>
        <a:p>
          <a:r>
            <a:rPr lang="es-CO" sz="1500" dirty="0">
              <a:latin typeface="Bree Rg" panose="02000503000000020004" pitchFamily="50" charset="0"/>
            </a:rPr>
            <a:t>2</a:t>
          </a:r>
          <a:endParaRPr lang="en-US" sz="1500" dirty="0">
            <a:latin typeface="Bree Rg" panose="02000503000000020004" pitchFamily="50" charset="0"/>
          </a:endParaRPr>
        </a:p>
      </dgm:t>
    </dgm:pt>
    <dgm:pt modelId="{B09C8BFB-F41C-4AC4-AB94-F216E3081C2D}" type="parTrans" cxnId="{B4F3EA32-CE64-4A92-9BAE-BC57E5392B05}">
      <dgm:prSet/>
      <dgm:spPr/>
      <dgm:t>
        <a:bodyPr/>
        <a:lstStyle/>
        <a:p>
          <a:endParaRPr lang="en-US" sz="1600">
            <a:latin typeface="Bree Rg" panose="02000503000000020004" pitchFamily="50" charset="0"/>
          </a:endParaRPr>
        </a:p>
      </dgm:t>
    </dgm:pt>
    <dgm:pt modelId="{BC531B32-9B0E-482E-BF91-65C61F17168D}" type="sibTrans" cxnId="{B4F3EA32-CE64-4A92-9BAE-BC57E5392B05}">
      <dgm:prSet custT="1"/>
      <dgm:spPr>
        <a:xfrm>
          <a:off x="6226799" y="1435505"/>
          <a:ext cx="499120" cy="499120"/>
        </a:xfrm>
      </dgm:spPr>
      <dgm:t>
        <a:bodyPr/>
        <a:lstStyle/>
        <a:p>
          <a:endParaRPr lang="en-US" sz="1600">
            <a:latin typeface="Bree Rg" panose="02000503000000020004" pitchFamily="50" charset="0"/>
          </a:endParaRPr>
        </a:p>
      </dgm:t>
    </dgm:pt>
    <dgm:pt modelId="{EE62A4F6-4AC4-435B-990E-81A71CE8CAC7}">
      <dgm:prSet phldrT="[Text]" custT="1"/>
      <dgm:spPr>
        <a:xfrm>
          <a:off x="934719" y="1749055"/>
          <a:ext cx="6258560" cy="767878"/>
        </a:xfrm>
      </dgm:spPr>
      <dgm:t>
        <a:bodyPr/>
        <a:lstStyle/>
        <a:p>
          <a:r>
            <a:rPr lang="es-ES" sz="1400" dirty="0">
              <a:latin typeface="Bree Rg" panose="02000503000000020004" pitchFamily="50" charset="0"/>
            </a:rPr>
            <a:t> </a:t>
          </a:r>
          <a:r>
            <a:rPr lang="es-ES" sz="1500" dirty="0">
              <a:latin typeface="Bree Rg" panose="02000503000000020004" pitchFamily="50" charset="0"/>
            </a:rPr>
            <a:t>3</a:t>
          </a:r>
          <a:endParaRPr lang="en-US" sz="1500" dirty="0">
            <a:latin typeface="Bree Rg" panose="02000503000000020004" pitchFamily="50" charset="0"/>
          </a:endParaRPr>
        </a:p>
      </dgm:t>
    </dgm:pt>
    <dgm:pt modelId="{F287B947-7343-4FA2-B288-B23A59FFAE31}" type="parTrans" cxnId="{3A2CECA6-0C5B-46BB-B7C6-7D37E9D210BD}">
      <dgm:prSet/>
      <dgm:spPr/>
      <dgm:t>
        <a:bodyPr/>
        <a:lstStyle/>
        <a:p>
          <a:endParaRPr lang="en-US" sz="1600">
            <a:latin typeface="Bree Rg" panose="02000503000000020004" pitchFamily="50" charset="0"/>
          </a:endParaRPr>
        </a:p>
      </dgm:t>
    </dgm:pt>
    <dgm:pt modelId="{389F9A93-0231-4877-8C41-5D5B8DD7AAC0}" type="sibTrans" cxnId="{3A2CECA6-0C5B-46BB-B7C6-7D37E9D210BD}">
      <dgm:prSet custT="1"/>
      <dgm:spPr>
        <a:xfrm>
          <a:off x="6694159" y="2297235"/>
          <a:ext cx="499120" cy="499120"/>
        </a:xfrm>
      </dgm:spPr>
      <dgm:t>
        <a:bodyPr/>
        <a:lstStyle/>
        <a:p>
          <a:endParaRPr lang="en-US" sz="1600">
            <a:latin typeface="Bree Rg" panose="02000503000000020004" pitchFamily="50" charset="0"/>
          </a:endParaRPr>
        </a:p>
      </dgm:t>
    </dgm:pt>
    <dgm:pt modelId="{536DF9CD-F46E-4B36-A29F-1F25B47C3825}" type="pres">
      <dgm:prSet presAssocID="{B9C32B05-62EA-407A-B21C-2310C7945705}" presName="Name0" presStyleCnt="0">
        <dgm:presLayoutVars>
          <dgm:dir/>
          <dgm:animLvl val="lvl"/>
          <dgm:resizeHandles val="exact"/>
        </dgm:presLayoutVars>
      </dgm:prSet>
      <dgm:spPr/>
    </dgm:pt>
    <dgm:pt modelId="{86E0C16B-CC8D-4D4D-93B8-60E9A1C0FA1E}" type="pres">
      <dgm:prSet presAssocID="{B9C32B05-62EA-407A-B21C-2310C7945705}" presName="tSp" presStyleCnt="0"/>
      <dgm:spPr/>
    </dgm:pt>
    <dgm:pt modelId="{D12DFDEC-1DED-4699-872E-07F25939216B}" type="pres">
      <dgm:prSet presAssocID="{B9C32B05-62EA-407A-B21C-2310C7945705}" presName="bSp" presStyleCnt="0"/>
      <dgm:spPr/>
    </dgm:pt>
    <dgm:pt modelId="{41F3D468-000F-414C-A317-079F1E03B6FB}" type="pres">
      <dgm:prSet presAssocID="{B9C32B05-62EA-407A-B21C-2310C7945705}" presName="process" presStyleCnt="0"/>
      <dgm:spPr/>
    </dgm:pt>
    <dgm:pt modelId="{3B3AF627-BD9B-441C-BB9C-F4FE458A2692}" type="pres">
      <dgm:prSet presAssocID="{42D71409-67F9-455C-8C6D-716D284AAA6B}" presName="composite1" presStyleCnt="0"/>
      <dgm:spPr/>
    </dgm:pt>
    <dgm:pt modelId="{462F1AB4-4F10-4755-BCBB-4A0C85C084E8}" type="pres">
      <dgm:prSet presAssocID="{42D71409-67F9-455C-8C6D-716D284AAA6B}" presName="dummyNode1" presStyleLbl="node1" presStyleIdx="0" presStyleCnt="3"/>
      <dgm:spPr/>
    </dgm:pt>
    <dgm:pt modelId="{9C4B0D4E-594D-4736-91CA-6951FB6A0079}" type="pres">
      <dgm:prSet presAssocID="{42D71409-67F9-455C-8C6D-716D284AAA6B}" presName="childNode1" presStyleLbl="bgAcc1" presStyleIdx="0" presStyleCnt="3">
        <dgm:presLayoutVars>
          <dgm:bulletEnabled val="1"/>
        </dgm:presLayoutVars>
      </dgm:prSet>
      <dgm:spPr/>
    </dgm:pt>
    <dgm:pt modelId="{15A8AA93-198B-475E-9629-93A7E2DDA94C}" type="pres">
      <dgm:prSet presAssocID="{42D71409-67F9-455C-8C6D-716D284AAA6B}" presName="childNode1tx" presStyleLbl="bgAcc1" presStyleIdx="0" presStyleCnt="3">
        <dgm:presLayoutVars>
          <dgm:bulletEnabled val="1"/>
        </dgm:presLayoutVars>
      </dgm:prSet>
      <dgm:spPr/>
    </dgm:pt>
    <dgm:pt modelId="{9B2B7DD9-9885-4999-AE26-E2A57CBF528A}" type="pres">
      <dgm:prSet presAssocID="{42D71409-67F9-455C-8C6D-716D284AAA6B}" presName="parentNode1" presStyleLbl="node1" presStyleIdx="0" presStyleCnt="3" custLinFactNeighborX="1171" custLinFactNeighborY="15962">
        <dgm:presLayoutVars>
          <dgm:chMax val="1"/>
          <dgm:bulletEnabled val="1"/>
        </dgm:presLayoutVars>
      </dgm:prSet>
      <dgm:spPr/>
    </dgm:pt>
    <dgm:pt modelId="{BC615C96-8AA9-4566-A9CC-8DD2B7493875}" type="pres">
      <dgm:prSet presAssocID="{42D71409-67F9-455C-8C6D-716D284AAA6B}" presName="connSite1" presStyleCnt="0"/>
      <dgm:spPr/>
    </dgm:pt>
    <dgm:pt modelId="{1EEC0322-C344-4ECC-BC7C-C0DDB13E2A59}" type="pres">
      <dgm:prSet presAssocID="{478B7D3C-9FB4-4BC6-90AC-49960560DECD}" presName="Name9" presStyleLbl="sibTrans2D1" presStyleIdx="0" presStyleCnt="2"/>
      <dgm:spPr/>
    </dgm:pt>
    <dgm:pt modelId="{9370FA32-46CC-41AA-9743-7AE2D35938BF}" type="pres">
      <dgm:prSet presAssocID="{F66099B6-DBBD-4AB0-82D2-877B80F846F7}" presName="composite2" presStyleCnt="0"/>
      <dgm:spPr/>
    </dgm:pt>
    <dgm:pt modelId="{9F1C71E6-E38E-4188-B3F6-E07944E17F52}" type="pres">
      <dgm:prSet presAssocID="{F66099B6-DBBD-4AB0-82D2-877B80F846F7}" presName="dummyNode2" presStyleLbl="node1" presStyleIdx="0" presStyleCnt="3"/>
      <dgm:spPr/>
    </dgm:pt>
    <dgm:pt modelId="{094F9239-2A85-478A-B991-03252021357C}" type="pres">
      <dgm:prSet presAssocID="{F66099B6-DBBD-4AB0-82D2-877B80F846F7}" presName="childNode2" presStyleLbl="bgAcc1" presStyleIdx="1" presStyleCnt="3" custScaleY="116080">
        <dgm:presLayoutVars>
          <dgm:bulletEnabled val="1"/>
        </dgm:presLayoutVars>
      </dgm:prSet>
      <dgm:spPr/>
    </dgm:pt>
    <dgm:pt modelId="{FC262130-CC54-4F6F-9ACE-59B473957B96}" type="pres">
      <dgm:prSet presAssocID="{F66099B6-DBBD-4AB0-82D2-877B80F846F7}" presName="childNode2tx" presStyleLbl="bgAcc1" presStyleIdx="1" presStyleCnt="3">
        <dgm:presLayoutVars>
          <dgm:bulletEnabled val="1"/>
        </dgm:presLayoutVars>
      </dgm:prSet>
      <dgm:spPr/>
    </dgm:pt>
    <dgm:pt modelId="{A0E36831-AA9B-4466-8E98-E9035E0CA4BA}" type="pres">
      <dgm:prSet presAssocID="{F66099B6-DBBD-4AB0-82D2-877B80F846F7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68892B4B-C3B0-46D4-90DE-CFDC3767C091}" type="pres">
      <dgm:prSet presAssocID="{F66099B6-DBBD-4AB0-82D2-877B80F846F7}" presName="connSite2" presStyleCnt="0"/>
      <dgm:spPr/>
    </dgm:pt>
    <dgm:pt modelId="{5E1772DA-EA6B-4516-A83C-D3C7ABA35FAC}" type="pres">
      <dgm:prSet presAssocID="{BC531B32-9B0E-482E-BF91-65C61F17168D}" presName="Name18" presStyleLbl="sibTrans2D1" presStyleIdx="1" presStyleCnt="2"/>
      <dgm:spPr/>
    </dgm:pt>
    <dgm:pt modelId="{D1060604-F098-4E43-B905-F3E98326116D}" type="pres">
      <dgm:prSet presAssocID="{EE62A4F6-4AC4-435B-990E-81A71CE8CAC7}" presName="composite1" presStyleCnt="0"/>
      <dgm:spPr/>
    </dgm:pt>
    <dgm:pt modelId="{63B2DB36-3920-4344-8D34-43BF25D4E70A}" type="pres">
      <dgm:prSet presAssocID="{EE62A4F6-4AC4-435B-990E-81A71CE8CAC7}" presName="dummyNode1" presStyleLbl="node1" presStyleIdx="1" presStyleCnt="3"/>
      <dgm:spPr/>
    </dgm:pt>
    <dgm:pt modelId="{763CF181-4DEB-4091-B377-C492D4CBB98D}" type="pres">
      <dgm:prSet presAssocID="{EE62A4F6-4AC4-435B-990E-81A71CE8CAC7}" presName="childNode1" presStyleLbl="bgAcc1" presStyleIdx="2" presStyleCnt="3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F33338D1-0DD8-4006-83B1-1D2019A27481}" type="pres">
      <dgm:prSet presAssocID="{EE62A4F6-4AC4-435B-990E-81A71CE8CAC7}" presName="childNode1tx" presStyleLbl="bgAcc1" presStyleIdx="2" presStyleCnt="3">
        <dgm:presLayoutVars>
          <dgm:bulletEnabled val="1"/>
        </dgm:presLayoutVars>
      </dgm:prSet>
      <dgm:spPr/>
    </dgm:pt>
    <dgm:pt modelId="{6DA38CFA-8E60-4054-9770-A2295E2DF9FE}" type="pres">
      <dgm:prSet presAssocID="{EE62A4F6-4AC4-435B-990E-81A71CE8CAC7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8527F27A-F865-4226-8D86-B67805AA16A3}" type="pres">
      <dgm:prSet presAssocID="{EE62A4F6-4AC4-435B-990E-81A71CE8CAC7}" presName="connSite1" presStyleCnt="0"/>
      <dgm:spPr/>
    </dgm:pt>
  </dgm:ptLst>
  <dgm:cxnLst>
    <dgm:cxn modelId="{9B59C716-44DA-4340-BE11-408054EA81CB}" type="presOf" srcId="{478B7D3C-9FB4-4BC6-90AC-49960560DECD}" destId="{1EEC0322-C344-4ECC-BC7C-C0DDB13E2A59}" srcOrd="0" destOrd="0" presId="urn:microsoft.com/office/officeart/2005/8/layout/hProcess4"/>
    <dgm:cxn modelId="{2AA9C11F-1F1D-428E-801A-47EAA766C99D}" srcId="{B9C32B05-62EA-407A-B21C-2310C7945705}" destId="{42D71409-67F9-455C-8C6D-716D284AAA6B}" srcOrd="0" destOrd="0" parTransId="{51680ED1-AF6E-4B28-AE94-92B0EFB0DF7D}" sibTransId="{478B7D3C-9FB4-4BC6-90AC-49960560DECD}"/>
    <dgm:cxn modelId="{B4F3EA32-CE64-4A92-9BAE-BC57E5392B05}" srcId="{B9C32B05-62EA-407A-B21C-2310C7945705}" destId="{F66099B6-DBBD-4AB0-82D2-877B80F846F7}" srcOrd="1" destOrd="0" parTransId="{B09C8BFB-F41C-4AC4-AB94-F216E3081C2D}" sibTransId="{BC531B32-9B0E-482E-BF91-65C61F17168D}"/>
    <dgm:cxn modelId="{9C18FF4C-F393-4C41-A447-A0CAC872396D}" type="presOf" srcId="{F66099B6-DBBD-4AB0-82D2-877B80F846F7}" destId="{A0E36831-AA9B-4466-8E98-E9035E0CA4BA}" srcOrd="0" destOrd="0" presId="urn:microsoft.com/office/officeart/2005/8/layout/hProcess4"/>
    <dgm:cxn modelId="{09251673-961F-4CE6-BD0C-3B3ABD0FC988}" type="presOf" srcId="{42D71409-67F9-455C-8C6D-716D284AAA6B}" destId="{9B2B7DD9-9885-4999-AE26-E2A57CBF528A}" srcOrd="0" destOrd="0" presId="urn:microsoft.com/office/officeart/2005/8/layout/hProcess4"/>
    <dgm:cxn modelId="{15A1027A-F618-410B-BE47-FDA7AC9513EE}" type="presOf" srcId="{EE62A4F6-4AC4-435B-990E-81A71CE8CAC7}" destId="{6DA38CFA-8E60-4054-9770-A2295E2DF9FE}" srcOrd="0" destOrd="0" presId="urn:microsoft.com/office/officeart/2005/8/layout/hProcess4"/>
    <dgm:cxn modelId="{2D34D785-8BFC-4C3E-BBD7-9FD3FF04AD6C}" type="presOf" srcId="{BC531B32-9B0E-482E-BF91-65C61F17168D}" destId="{5E1772DA-EA6B-4516-A83C-D3C7ABA35FAC}" srcOrd="0" destOrd="0" presId="urn:microsoft.com/office/officeart/2005/8/layout/hProcess4"/>
    <dgm:cxn modelId="{3A2CECA6-0C5B-46BB-B7C6-7D37E9D210BD}" srcId="{B9C32B05-62EA-407A-B21C-2310C7945705}" destId="{EE62A4F6-4AC4-435B-990E-81A71CE8CAC7}" srcOrd="2" destOrd="0" parTransId="{F287B947-7343-4FA2-B288-B23A59FFAE31}" sibTransId="{389F9A93-0231-4877-8C41-5D5B8DD7AAC0}"/>
    <dgm:cxn modelId="{1A0E52C5-A402-42A3-89A7-85A58EE874E4}" type="presOf" srcId="{B9C32B05-62EA-407A-B21C-2310C7945705}" destId="{536DF9CD-F46E-4B36-A29F-1F25B47C3825}" srcOrd="0" destOrd="0" presId="urn:microsoft.com/office/officeart/2005/8/layout/hProcess4"/>
    <dgm:cxn modelId="{5E189DD0-7C56-4A91-8D51-5E977E329B36}" type="presParOf" srcId="{536DF9CD-F46E-4B36-A29F-1F25B47C3825}" destId="{86E0C16B-CC8D-4D4D-93B8-60E9A1C0FA1E}" srcOrd="0" destOrd="0" presId="urn:microsoft.com/office/officeart/2005/8/layout/hProcess4"/>
    <dgm:cxn modelId="{7FD72766-01E1-437A-A252-7F050A911B08}" type="presParOf" srcId="{536DF9CD-F46E-4B36-A29F-1F25B47C3825}" destId="{D12DFDEC-1DED-4699-872E-07F25939216B}" srcOrd="1" destOrd="0" presId="urn:microsoft.com/office/officeart/2005/8/layout/hProcess4"/>
    <dgm:cxn modelId="{4998BA12-27A3-4898-A4AF-321A16F606DA}" type="presParOf" srcId="{536DF9CD-F46E-4B36-A29F-1F25B47C3825}" destId="{41F3D468-000F-414C-A317-079F1E03B6FB}" srcOrd="2" destOrd="0" presId="urn:microsoft.com/office/officeart/2005/8/layout/hProcess4"/>
    <dgm:cxn modelId="{D0E1F71F-5156-4340-BA34-4C0EB55CA2FE}" type="presParOf" srcId="{41F3D468-000F-414C-A317-079F1E03B6FB}" destId="{3B3AF627-BD9B-441C-BB9C-F4FE458A2692}" srcOrd="0" destOrd="0" presId="urn:microsoft.com/office/officeart/2005/8/layout/hProcess4"/>
    <dgm:cxn modelId="{CE6BE3FA-230E-4F05-BDC4-9EEC30575AB0}" type="presParOf" srcId="{3B3AF627-BD9B-441C-BB9C-F4FE458A2692}" destId="{462F1AB4-4F10-4755-BCBB-4A0C85C084E8}" srcOrd="0" destOrd="0" presId="urn:microsoft.com/office/officeart/2005/8/layout/hProcess4"/>
    <dgm:cxn modelId="{982C6EAB-56FD-422A-A634-69C4BAA16EF7}" type="presParOf" srcId="{3B3AF627-BD9B-441C-BB9C-F4FE458A2692}" destId="{9C4B0D4E-594D-4736-91CA-6951FB6A0079}" srcOrd="1" destOrd="0" presId="urn:microsoft.com/office/officeart/2005/8/layout/hProcess4"/>
    <dgm:cxn modelId="{44EF7981-E085-44FB-B18B-16BAA59E240D}" type="presParOf" srcId="{3B3AF627-BD9B-441C-BB9C-F4FE458A2692}" destId="{15A8AA93-198B-475E-9629-93A7E2DDA94C}" srcOrd="2" destOrd="0" presId="urn:microsoft.com/office/officeart/2005/8/layout/hProcess4"/>
    <dgm:cxn modelId="{30CCA28A-0934-4CD5-A16E-E05D00BC1D72}" type="presParOf" srcId="{3B3AF627-BD9B-441C-BB9C-F4FE458A2692}" destId="{9B2B7DD9-9885-4999-AE26-E2A57CBF528A}" srcOrd="3" destOrd="0" presId="urn:microsoft.com/office/officeart/2005/8/layout/hProcess4"/>
    <dgm:cxn modelId="{C76EB069-4D15-4B66-8C26-7EAAD880105E}" type="presParOf" srcId="{3B3AF627-BD9B-441C-BB9C-F4FE458A2692}" destId="{BC615C96-8AA9-4566-A9CC-8DD2B7493875}" srcOrd="4" destOrd="0" presId="urn:microsoft.com/office/officeart/2005/8/layout/hProcess4"/>
    <dgm:cxn modelId="{EADE200B-5D3C-44E9-BFCE-57C27BF65E3D}" type="presParOf" srcId="{41F3D468-000F-414C-A317-079F1E03B6FB}" destId="{1EEC0322-C344-4ECC-BC7C-C0DDB13E2A59}" srcOrd="1" destOrd="0" presId="urn:microsoft.com/office/officeart/2005/8/layout/hProcess4"/>
    <dgm:cxn modelId="{0E263F85-BAA1-4103-8782-BB7D65388747}" type="presParOf" srcId="{41F3D468-000F-414C-A317-079F1E03B6FB}" destId="{9370FA32-46CC-41AA-9743-7AE2D35938BF}" srcOrd="2" destOrd="0" presId="urn:microsoft.com/office/officeart/2005/8/layout/hProcess4"/>
    <dgm:cxn modelId="{FFEB5ECC-9987-4DEF-B966-22AF4D66BA65}" type="presParOf" srcId="{9370FA32-46CC-41AA-9743-7AE2D35938BF}" destId="{9F1C71E6-E38E-4188-B3F6-E07944E17F52}" srcOrd="0" destOrd="0" presId="urn:microsoft.com/office/officeart/2005/8/layout/hProcess4"/>
    <dgm:cxn modelId="{31DDDC41-AEB2-4CF9-8353-5583338E0A17}" type="presParOf" srcId="{9370FA32-46CC-41AA-9743-7AE2D35938BF}" destId="{094F9239-2A85-478A-B991-03252021357C}" srcOrd="1" destOrd="0" presId="urn:microsoft.com/office/officeart/2005/8/layout/hProcess4"/>
    <dgm:cxn modelId="{66A642E3-A4C3-4BA8-8750-0D605C9B7DC8}" type="presParOf" srcId="{9370FA32-46CC-41AA-9743-7AE2D35938BF}" destId="{FC262130-CC54-4F6F-9ACE-59B473957B96}" srcOrd="2" destOrd="0" presId="urn:microsoft.com/office/officeart/2005/8/layout/hProcess4"/>
    <dgm:cxn modelId="{054EE219-9BA4-4FCD-A95F-88CD84C0A24C}" type="presParOf" srcId="{9370FA32-46CC-41AA-9743-7AE2D35938BF}" destId="{A0E36831-AA9B-4466-8E98-E9035E0CA4BA}" srcOrd="3" destOrd="0" presId="urn:microsoft.com/office/officeart/2005/8/layout/hProcess4"/>
    <dgm:cxn modelId="{034E797A-A0E8-4349-AFF2-40973BB6EB57}" type="presParOf" srcId="{9370FA32-46CC-41AA-9743-7AE2D35938BF}" destId="{68892B4B-C3B0-46D4-90DE-CFDC3767C091}" srcOrd="4" destOrd="0" presId="urn:microsoft.com/office/officeart/2005/8/layout/hProcess4"/>
    <dgm:cxn modelId="{710F50BC-E558-41B5-995F-8B6C873E75DB}" type="presParOf" srcId="{41F3D468-000F-414C-A317-079F1E03B6FB}" destId="{5E1772DA-EA6B-4516-A83C-D3C7ABA35FAC}" srcOrd="3" destOrd="0" presId="urn:microsoft.com/office/officeart/2005/8/layout/hProcess4"/>
    <dgm:cxn modelId="{1DDFC959-BECC-4F94-8BF1-8F362B2BDFE8}" type="presParOf" srcId="{41F3D468-000F-414C-A317-079F1E03B6FB}" destId="{D1060604-F098-4E43-B905-F3E98326116D}" srcOrd="4" destOrd="0" presId="urn:microsoft.com/office/officeart/2005/8/layout/hProcess4"/>
    <dgm:cxn modelId="{CA01519A-C861-4CFF-A904-93EC48323AF0}" type="presParOf" srcId="{D1060604-F098-4E43-B905-F3E98326116D}" destId="{63B2DB36-3920-4344-8D34-43BF25D4E70A}" srcOrd="0" destOrd="0" presId="urn:microsoft.com/office/officeart/2005/8/layout/hProcess4"/>
    <dgm:cxn modelId="{12C868EE-0E74-48AA-A1A1-C6FBA8A86EA1}" type="presParOf" srcId="{D1060604-F098-4E43-B905-F3E98326116D}" destId="{763CF181-4DEB-4091-B377-C492D4CBB98D}" srcOrd="1" destOrd="0" presId="urn:microsoft.com/office/officeart/2005/8/layout/hProcess4"/>
    <dgm:cxn modelId="{C3DE8741-24C0-4F74-8B9D-D17518FEA8CE}" type="presParOf" srcId="{D1060604-F098-4E43-B905-F3E98326116D}" destId="{F33338D1-0DD8-4006-83B1-1D2019A27481}" srcOrd="2" destOrd="0" presId="urn:microsoft.com/office/officeart/2005/8/layout/hProcess4"/>
    <dgm:cxn modelId="{FB31D53E-75C3-4F39-BEE9-CA179B47F2D1}" type="presParOf" srcId="{D1060604-F098-4E43-B905-F3E98326116D}" destId="{6DA38CFA-8E60-4054-9770-A2295E2DF9FE}" srcOrd="3" destOrd="0" presId="urn:microsoft.com/office/officeart/2005/8/layout/hProcess4"/>
    <dgm:cxn modelId="{D125DE34-41B5-4FF1-B43A-19F68A68C11A}" type="presParOf" srcId="{D1060604-F098-4E43-B905-F3E98326116D}" destId="{8527F27A-F865-4226-8D86-B67805AA16A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C32B05-62EA-407A-B21C-2310C7945705}" type="doc">
      <dgm:prSet loTypeId="urn:microsoft.com/office/officeart/2005/8/layout/gear1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D71409-67F9-455C-8C6D-716D284AAA6B}">
      <dgm:prSet phldrT="[Text]" custT="1"/>
      <dgm:spPr>
        <a:xfrm>
          <a:off x="3850700" y="1919695"/>
          <a:ext cx="2346294" cy="2346294"/>
        </a:xfrm>
        <a:prstGeom prst="gear9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>
            <a:buNone/>
          </a:pPr>
          <a:r>
            <a:rPr lang="es-CO" sz="1400" b="1" noProof="0" dirty="0">
              <a:solidFill>
                <a:schemeClr val="tx1"/>
              </a:solidFill>
              <a:latin typeface="Bree Rg" panose="02000503000000020004" pitchFamily="50" charset="0"/>
              <a:ea typeface="+mn-ea"/>
              <a:cs typeface="+mn-cs"/>
            </a:rPr>
            <a:t>El problema Identificado</a:t>
          </a:r>
        </a:p>
      </dgm:t>
    </dgm:pt>
    <dgm:pt modelId="{51680ED1-AF6E-4B28-AE94-92B0EFB0DF7D}" type="parTrans" cxnId="{2AA9C11F-1F1D-428E-801A-47EAA766C99D}">
      <dgm:prSet/>
      <dgm:spPr/>
      <dgm:t>
        <a:bodyPr/>
        <a:lstStyle/>
        <a:p>
          <a:endParaRPr lang="en-US" sz="1000">
            <a:latin typeface="Bree Rg" panose="02000503000000020004" pitchFamily="50" charset="0"/>
          </a:endParaRPr>
        </a:p>
      </dgm:t>
    </dgm:pt>
    <dgm:pt modelId="{478B7D3C-9FB4-4BC6-90AC-49960560DECD}" type="sibTrans" cxnId="{2AA9C11F-1F1D-428E-801A-47EAA766C99D}">
      <dgm:prSet/>
      <dgm:spPr>
        <a:xfrm>
          <a:off x="3671072" y="1565197"/>
          <a:ext cx="3003256" cy="3003256"/>
        </a:xfrm>
        <a:prstGeom prst="circularArrow">
          <a:avLst>
            <a:gd name="adj1" fmla="val 4688"/>
            <a:gd name="adj2" fmla="val 299029"/>
            <a:gd name="adj3" fmla="val 2517914"/>
            <a:gd name="adj4" fmla="val 15857517"/>
            <a:gd name="adj5" fmla="val 5469"/>
          </a:avLst>
        </a:prstGeom>
        <a:solidFill>
          <a:srgbClr val="A5002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 sz="1000">
            <a:latin typeface="Bree Rg" panose="02000503000000020004" pitchFamily="50" charset="0"/>
          </a:endParaRPr>
        </a:p>
      </dgm:t>
    </dgm:pt>
    <dgm:pt modelId="{931F67A1-511C-4621-8C0A-4696ED884D2E}">
      <dgm:prSet phldrT="[Text]" custT="1"/>
      <dgm:spPr>
        <a:xfrm>
          <a:off x="2485583" y="1365116"/>
          <a:ext cx="1706396" cy="1706396"/>
        </a:xfr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>
            <a:buNone/>
          </a:pPr>
          <a:r>
            <a:rPr lang="en-US" sz="1000" b="1" dirty="0">
              <a:solidFill>
                <a:schemeClr val="tx1"/>
              </a:solidFill>
              <a:latin typeface="Bree Rg" panose="02000503000000020004" pitchFamily="50" charset="0"/>
              <a:ea typeface="+mn-ea"/>
              <a:cs typeface="+mn-cs"/>
            </a:rPr>
            <a:t>El </a:t>
          </a:r>
          <a:r>
            <a:rPr lang="es-CO" sz="1000" b="1" noProof="0" dirty="0">
              <a:solidFill>
                <a:schemeClr val="tx1"/>
              </a:solidFill>
              <a:latin typeface="Bree Rg" panose="02000503000000020004" pitchFamily="50" charset="0"/>
              <a:ea typeface="+mn-ea"/>
              <a:cs typeface="+mn-cs"/>
            </a:rPr>
            <a:t>Alcance Académico</a:t>
          </a:r>
        </a:p>
      </dgm:t>
    </dgm:pt>
    <dgm:pt modelId="{187D2A69-25F7-4D90-AB20-B06C44ACE9EC}" type="parTrans" cxnId="{5A842C1E-D66F-4BA0-8692-B7A548AF4D84}">
      <dgm:prSet/>
      <dgm:spPr/>
      <dgm:t>
        <a:bodyPr/>
        <a:lstStyle/>
        <a:p>
          <a:endParaRPr lang="en-US" sz="1000">
            <a:latin typeface="Bree Rg" panose="02000503000000020004" pitchFamily="50" charset="0"/>
          </a:endParaRPr>
        </a:p>
      </dgm:t>
    </dgm:pt>
    <dgm:pt modelId="{FAFE529C-6063-402C-BCAD-1A1B35B1A363}" type="sibTrans" cxnId="{5A842C1E-D66F-4BA0-8692-B7A548AF4D84}">
      <dgm:prSet/>
      <dgm:spPr>
        <a:xfrm>
          <a:off x="2183384" y="987248"/>
          <a:ext cx="2182053" cy="2182053"/>
        </a:xfr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 sz="1000">
            <a:latin typeface="Bree Rg" panose="02000503000000020004" pitchFamily="50" charset="0"/>
          </a:endParaRPr>
        </a:p>
      </dgm:t>
    </dgm:pt>
    <dgm:pt modelId="{84C083D3-8599-4AF0-8D49-33D533E684D3}">
      <dgm:prSet phldrT="[Text]" custT="1"/>
      <dgm:spPr>
        <a:xfrm>
          <a:off x="2485583" y="1365116"/>
          <a:ext cx="1706396" cy="1706396"/>
        </a:xfrm>
        <a:solidFill>
          <a:schemeClr val="bg1">
            <a:lumMod val="6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>
            <a:buNone/>
          </a:pPr>
          <a:r>
            <a:rPr lang="es-CO" sz="1000" b="1" dirty="0">
              <a:solidFill>
                <a:schemeClr val="tx1"/>
              </a:solidFill>
              <a:latin typeface="Bree Rg" panose="02000503000000020004" pitchFamily="50" charset="0"/>
              <a:ea typeface="+mn-ea"/>
              <a:cs typeface="+mn-cs"/>
            </a:rPr>
            <a:t>Los Objetivos de Investigación</a:t>
          </a:r>
          <a:endParaRPr lang="en-US" sz="1000" b="1" dirty="0">
            <a:solidFill>
              <a:schemeClr val="tx1"/>
            </a:solidFill>
            <a:latin typeface="Bree Rg" panose="02000503000000020004" pitchFamily="50" charset="0"/>
            <a:ea typeface="+mn-ea"/>
            <a:cs typeface="+mn-cs"/>
          </a:endParaRPr>
        </a:p>
      </dgm:t>
    </dgm:pt>
    <dgm:pt modelId="{1007D237-E67F-4B58-ADCB-718363853D76}" type="parTrans" cxnId="{A11AA792-6EF7-42C5-83F7-11933450A853}">
      <dgm:prSet/>
      <dgm:spPr/>
      <dgm:t>
        <a:bodyPr/>
        <a:lstStyle/>
        <a:p>
          <a:endParaRPr lang="es-CO" sz="1000">
            <a:latin typeface="Bree Rg" panose="02000503000000020004" pitchFamily="50" charset="0"/>
          </a:endParaRPr>
        </a:p>
      </dgm:t>
    </dgm:pt>
    <dgm:pt modelId="{E0E69EB3-CCC0-48A4-9944-538D4341B374}" type="sibTrans" cxnId="{A11AA792-6EF7-42C5-83F7-11933450A853}">
      <dgm:prSet/>
      <dgm:spPr>
        <a:solidFill>
          <a:schemeClr val="tx1"/>
        </a:solidFill>
      </dgm:spPr>
      <dgm:t>
        <a:bodyPr/>
        <a:lstStyle/>
        <a:p>
          <a:endParaRPr lang="es-CO" sz="1000">
            <a:latin typeface="Bree Rg" panose="02000503000000020004" pitchFamily="50" charset="0"/>
          </a:endParaRPr>
        </a:p>
      </dgm:t>
    </dgm:pt>
    <dgm:pt modelId="{92D45E43-1DE0-4180-897B-FD4B79A4CD59}">
      <dgm:prSet phldrT="[Text]" custT="1"/>
      <dgm:spPr>
        <a:xfrm>
          <a:off x="3850700" y="1919695"/>
          <a:ext cx="2346294" cy="2346294"/>
        </a:xfr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r>
            <a:rPr lang="es-CO" sz="1000" b="1" noProof="0" dirty="0">
              <a:solidFill>
                <a:sysClr val="window" lastClr="FFFFFF"/>
              </a:solidFill>
              <a:latin typeface="Bree Rg" panose="02000503000000020004" pitchFamily="50" charset="0"/>
              <a:ea typeface="+mn-ea"/>
              <a:cs typeface="+mn-cs"/>
            </a:rPr>
            <a:t>Las Necesidades Institucionales de fortalecimiento</a:t>
          </a:r>
        </a:p>
      </dgm:t>
    </dgm:pt>
    <dgm:pt modelId="{C2C1EF0E-023A-4D40-B9E5-5B1326EB02CA}" type="parTrans" cxnId="{31059D1F-4187-4906-8427-8C2F2BADD9A2}">
      <dgm:prSet/>
      <dgm:spPr/>
      <dgm:t>
        <a:bodyPr/>
        <a:lstStyle/>
        <a:p>
          <a:endParaRPr lang="en-US"/>
        </a:p>
      </dgm:t>
    </dgm:pt>
    <dgm:pt modelId="{22C15106-192A-43F1-AE55-8ABB6BE3E26C}" type="sibTrans" cxnId="{31059D1F-4187-4906-8427-8C2F2BADD9A2}">
      <dgm:prSet/>
      <dgm:spPr/>
      <dgm:t>
        <a:bodyPr/>
        <a:lstStyle/>
        <a:p>
          <a:endParaRPr lang="en-US"/>
        </a:p>
      </dgm:t>
    </dgm:pt>
    <dgm:pt modelId="{F3F65CA1-89E6-46F0-A452-1D0A2B5247FA}">
      <dgm:prSet phldrT="[Text]" custT="1"/>
      <dgm:spPr>
        <a:xfrm>
          <a:off x="3850700" y="1919695"/>
          <a:ext cx="2346294" cy="2346294"/>
        </a:xfr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algn="ctr">
            <a:buNone/>
          </a:pPr>
          <a:endParaRPr lang="es-CO" sz="1000" b="1" noProof="0" dirty="0">
            <a:solidFill>
              <a:sysClr val="window" lastClr="FFFFFF"/>
            </a:solidFill>
            <a:latin typeface="Bree Rg" panose="02000503000000020004" pitchFamily="50" charset="0"/>
            <a:ea typeface="+mn-ea"/>
            <a:cs typeface="+mn-cs"/>
          </a:endParaRPr>
        </a:p>
      </dgm:t>
    </dgm:pt>
    <dgm:pt modelId="{DE15DD9B-3C8B-441C-89FB-C8664CF50FFB}" type="parTrans" cxnId="{C425E94C-3201-48D2-A155-32F162BB8897}">
      <dgm:prSet/>
      <dgm:spPr/>
      <dgm:t>
        <a:bodyPr/>
        <a:lstStyle/>
        <a:p>
          <a:endParaRPr lang="es-CO"/>
        </a:p>
      </dgm:t>
    </dgm:pt>
    <dgm:pt modelId="{642AD3E5-DE65-4C39-BF06-C334A6DCCE6B}" type="sibTrans" cxnId="{C425E94C-3201-48D2-A155-32F162BB8897}">
      <dgm:prSet/>
      <dgm:spPr/>
      <dgm:t>
        <a:bodyPr/>
        <a:lstStyle/>
        <a:p>
          <a:endParaRPr lang="es-CO"/>
        </a:p>
      </dgm:t>
    </dgm:pt>
    <dgm:pt modelId="{A973FB8E-D4DD-4411-B5F5-90921A10FC87}" type="pres">
      <dgm:prSet presAssocID="{B9C32B05-62EA-407A-B21C-2310C794570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83EF29A-AE7F-489A-87FC-5AC4E28A151D}" type="pres">
      <dgm:prSet presAssocID="{42D71409-67F9-455C-8C6D-716D284AAA6B}" presName="gear1" presStyleLbl="node1" presStyleIdx="0" presStyleCnt="3">
        <dgm:presLayoutVars>
          <dgm:chMax val="1"/>
          <dgm:bulletEnabled val="1"/>
        </dgm:presLayoutVars>
      </dgm:prSet>
      <dgm:spPr/>
    </dgm:pt>
    <dgm:pt modelId="{B58DBEA6-C991-4CE1-9C6D-D9D36B7A4645}" type="pres">
      <dgm:prSet presAssocID="{42D71409-67F9-455C-8C6D-716D284AAA6B}" presName="gear1srcNode" presStyleLbl="node1" presStyleIdx="0" presStyleCnt="3"/>
      <dgm:spPr/>
    </dgm:pt>
    <dgm:pt modelId="{D616F9AA-A10E-4D8F-B4A8-9CC50CCDAF52}" type="pres">
      <dgm:prSet presAssocID="{42D71409-67F9-455C-8C6D-716D284AAA6B}" presName="gear1dstNode" presStyleLbl="node1" presStyleIdx="0" presStyleCnt="3"/>
      <dgm:spPr/>
    </dgm:pt>
    <dgm:pt modelId="{FA514793-D33E-4EEE-A201-3C7632D5FDD3}" type="pres">
      <dgm:prSet presAssocID="{42D71409-67F9-455C-8C6D-716D284AAA6B}" presName="gear1ch" presStyleLbl="fgAcc1" presStyleIdx="0" presStyleCnt="1" custScaleY="78054" custLinFactNeighborX="-44202" custLinFactNeighborY="5716">
        <dgm:presLayoutVars>
          <dgm:chMax val="0"/>
          <dgm:bulletEnabled val="1"/>
        </dgm:presLayoutVars>
      </dgm:prSet>
      <dgm:spPr/>
    </dgm:pt>
    <dgm:pt modelId="{457501E7-7A43-4183-8D43-E5A244C1A317}" type="pres">
      <dgm:prSet presAssocID="{931F67A1-511C-4621-8C0A-4696ED884D2E}" presName="gear2" presStyleLbl="node1" presStyleIdx="1" presStyleCnt="3" custScaleX="107052" custScaleY="107052">
        <dgm:presLayoutVars>
          <dgm:chMax val="1"/>
          <dgm:bulletEnabled val="1"/>
        </dgm:presLayoutVars>
      </dgm:prSet>
      <dgm:spPr>
        <a:xfrm>
          <a:off x="2485583" y="1365116"/>
          <a:ext cx="1706396" cy="1706396"/>
        </a:xfrm>
        <a:prstGeom prst="gear6">
          <a:avLst/>
        </a:prstGeom>
      </dgm:spPr>
    </dgm:pt>
    <dgm:pt modelId="{CAE10DC2-FC04-4667-BD2F-1FA9C064B4BD}" type="pres">
      <dgm:prSet presAssocID="{931F67A1-511C-4621-8C0A-4696ED884D2E}" presName="gear2srcNode" presStyleLbl="node1" presStyleIdx="1" presStyleCnt="3"/>
      <dgm:spPr/>
    </dgm:pt>
    <dgm:pt modelId="{124C8B3B-2123-4324-84F9-AF53129088A6}" type="pres">
      <dgm:prSet presAssocID="{931F67A1-511C-4621-8C0A-4696ED884D2E}" presName="gear2dstNode" presStyleLbl="node1" presStyleIdx="1" presStyleCnt="3"/>
      <dgm:spPr/>
    </dgm:pt>
    <dgm:pt modelId="{FE12DE78-3D26-45D4-82EA-A085DAB45E24}" type="pres">
      <dgm:prSet presAssocID="{84C083D3-8599-4AF0-8D49-33D533E684D3}" presName="gear3" presStyleLbl="node1" presStyleIdx="2" presStyleCnt="3" custScaleX="109208" custScaleY="109200"/>
      <dgm:spPr/>
    </dgm:pt>
    <dgm:pt modelId="{493DB142-66D5-449A-A6C0-30C8283AEA97}" type="pres">
      <dgm:prSet presAssocID="{84C083D3-8599-4AF0-8D49-33D533E684D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1C7D5406-DF25-49B1-952C-3F22C8BF0178}" type="pres">
      <dgm:prSet presAssocID="{84C083D3-8599-4AF0-8D49-33D533E684D3}" presName="gear3srcNode" presStyleLbl="node1" presStyleIdx="2" presStyleCnt="3"/>
      <dgm:spPr/>
    </dgm:pt>
    <dgm:pt modelId="{9C6DFF94-35B7-436B-8FD9-7C95AE539549}" type="pres">
      <dgm:prSet presAssocID="{84C083D3-8599-4AF0-8D49-33D533E684D3}" presName="gear3dstNode" presStyleLbl="node1" presStyleIdx="2" presStyleCnt="3"/>
      <dgm:spPr/>
    </dgm:pt>
    <dgm:pt modelId="{1E3DEB44-F518-4BEA-A497-08681C19A898}" type="pres">
      <dgm:prSet presAssocID="{478B7D3C-9FB4-4BC6-90AC-49960560DECD}" presName="connector1" presStyleLbl="sibTrans2D1" presStyleIdx="0" presStyleCnt="3"/>
      <dgm:spPr/>
    </dgm:pt>
    <dgm:pt modelId="{859AEA59-5921-403E-9374-BA4A0C773E3D}" type="pres">
      <dgm:prSet presAssocID="{FAFE529C-6063-402C-BCAD-1A1B35B1A363}" presName="connector2" presStyleLbl="sibTrans2D1" presStyleIdx="1" presStyleCnt="3"/>
      <dgm:spPr>
        <a:xfrm>
          <a:off x="2183384" y="987248"/>
          <a:ext cx="2182053" cy="218205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</dgm:spPr>
    </dgm:pt>
    <dgm:pt modelId="{9493C9EF-AE03-4F2E-8025-49E822770C79}" type="pres">
      <dgm:prSet presAssocID="{E0E69EB3-CCC0-48A4-9944-538D4341B374}" presName="connector3" presStyleLbl="sibTrans2D1" presStyleIdx="2" presStyleCnt="3"/>
      <dgm:spPr/>
    </dgm:pt>
  </dgm:ptLst>
  <dgm:cxnLst>
    <dgm:cxn modelId="{C7E6E106-633B-4727-8F49-0CB4F220F9A0}" type="presOf" srcId="{84C083D3-8599-4AF0-8D49-33D533E684D3}" destId="{1C7D5406-DF25-49B1-952C-3F22C8BF0178}" srcOrd="2" destOrd="0" presId="urn:microsoft.com/office/officeart/2005/8/layout/gear1"/>
    <dgm:cxn modelId="{5A842C1E-D66F-4BA0-8692-B7A548AF4D84}" srcId="{B9C32B05-62EA-407A-B21C-2310C7945705}" destId="{931F67A1-511C-4621-8C0A-4696ED884D2E}" srcOrd="1" destOrd="0" parTransId="{187D2A69-25F7-4D90-AB20-B06C44ACE9EC}" sibTransId="{FAFE529C-6063-402C-BCAD-1A1B35B1A363}"/>
    <dgm:cxn modelId="{31059D1F-4187-4906-8427-8C2F2BADD9A2}" srcId="{42D71409-67F9-455C-8C6D-716D284AAA6B}" destId="{92D45E43-1DE0-4180-897B-FD4B79A4CD59}" srcOrd="0" destOrd="0" parTransId="{C2C1EF0E-023A-4D40-B9E5-5B1326EB02CA}" sibTransId="{22C15106-192A-43F1-AE55-8ABB6BE3E26C}"/>
    <dgm:cxn modelId="{2AA9C11F-1F1D-428E-801A-47EAA766C99D}" srcId="{B9C32B05-62EA-407A-B21C-2310C7945705}" destId="{42D71409-67F9-455C-8C6D-716D284AAA6B}" srcOrd="0" destOrd="0" parTransId="{51680ED1-AF6E-4B28-AE94-92B0EFB0DF7D}" sibTransId="{478B7D3C-9FB4-4BC6-90AC-49960560DECD}"/>
    <dgm:cxn modelId="{58FD1B2D-CB74-4B01-9466-187C61C2D737}" type="presOf" srcId="{42D71409-67F9-455C-8C6D-716D284AAA6B}" destId="{B58DBEA6-C991-4CE1-9C6D-D9D36B7A4645}" srcOrd="1" destOrd="0" presId="urn:microsoft.com/office/officeart/2005/8/layout/gear1"/>
    <dgm:cxn modelId="{33E48842-4FCC-4ED2-AD1C-5CF8516B842F}" type="presOf" srcId="{931F67A1-511C-4621-8C0A-4696ED884D2E}" destId="{124C8B3B-2123-4324-84F9-AF53129088A6}" srcOrd="2" destOrd="0" presId="urn:microsoft.com/office/officeart/2005/8/layout/gear1"/>
    <dgm:cxn modelId="{C425E94C-3201-48D2-A155-32F162BB8897}" srcId="{42D71409-67F9-455C-8C6D-716D284AAA6B}" destId="{F3F65CA1-89E6-46F0-A452-1D0A2B5247FA}" srcOrd="1" destOrd="0" parTransId="{DE15DD9B-3C8B-441C-89FB-C8664CF50FFB}" sibTransId="{642AD3E5-DE65-4C39-BF06-C334A6DCCE6B}"/>
    <dgm:cxn modelId="{E5525551-88B9-4B61-B5D6-0D7739CC1F96}" type="presOf" srcId="{E0E69EB3-CCC0-48A4-9944-538D4341B374}" destId="{9493C9EF-AE03-4F2E-8025-49E822770C79}" srcOrd="0" destOrd="0" presId="urn:microsoft.com/office/officeart/2005/8/layout/gear1"/>
    <dgm:cxn modelId="{BC101F57-1991-4A8C-A5EF-02738AA058F1}" type="presOf" srcId="{84C083D3-8599-4AF0-8D49-33D533E684D3}" destId="{9C6DFF94-35B7-436B-8FD9-7C95AE539549}" srcOrd="3" destOrd="0" presId="urn:microsoft.com/office/officeart/2005/8/layout/gear1"/>
    <dgm:cxn modelId="{44076D77-3AAC-4C92-8F09-13D9EC509EE5}" type="presOf" srcId="{92D45E43-1DE0-4180-897B-FD4B79A4CD59}" destId="{FA514793-D33E-4EEE-A201-3C7632D5FDD3}" srcOrd="0" destOrd="0" presId="urn:microsoft.com/office/officeart/2005/8/layout/gear1"/>
    <dgm:cxn modelId="{AB85285A-B4CE-4B21-AC34-5E36F61D6D7E}" type="presOf" srcId="{931F67A1-511C-4621-8C0A-4696ED884D2E}" destId="{CAE10DC2-FC04-4667-BD2F-1FA9C064B4BD}" srcOrd="1" destOrd="0" presId="urn:microsoft.com/office/officeart/2005/8/layout/gear1"/>
    <dgm:cxn modelId="{0FAB298F-0D8C-4959-AD81-C4C15A27E3B7}" type="presOf" srcId="{931F67A1-511C-4621-8C0A-4696ED884D2E}" destId="{457501E7-7A43-4183-8D43-E5A244C1A317}" srcOrd="0" destOrd="0" presId="urn:microsoft.com/office/officeart/2005/8/layout/gear1"/>
    <dgm:cxn modelId="{A11AA792-6EF7-42C5-83F7-11933450A853}" srcId="{B9C32B05-62EA-407A-B21C-2310C7945705}" destId="{84C083D3-8599-4AF0-8D49-33D533E684D3}" srcOrd="2" destOrd="0" parTransId="{1007D237-E67F-4B58-ADCB-718363853D76}" sibTransId="{E0E69EB3-CCC0-48A4-9944-538D4341B374}"/>
    <dgm:cxn modelId="{255284B1-4DD4-4AA6-BC58-8B2CC5D9CEC3}" type="presOf" srcId="{84C083D3-8599-4AF0-8D49-33D533E684D3}" destId="{FE12DE78-3D26-45D4-82EA-A085DAB45E24}" srcOrd="0" destOrd="0" presId="urn:microsoft.com/office/officeart/2005/8/layout/gear1"/>
    <dgm:cxn modelId="{7CAB7ED2-36C0-4FC4-B7D8-5A7465096106}" type="presOf" srcId="{F3F65CA1-89E6-46F0-A452-1D0A2B5247FA}" destId="{FA514793-D33E-4EEE-A201-3C7632D5FDD3}" srcOrd="0" destOrd="1" presId="urn:microsoft.com/office/officeart/2005/8/layout/gear1"/>
    <dgm:cxn modelId="{0EBB6EDE-4A83-4005-95E2-E679EBBB5CE0}" type="presOf" srcId="{42D71409-67F9-455C-8C6D-716D284AAA6B}" destId="{D616F9AA-A10E-4D8F-B4A8-9CC50CCDAF52}" srcOrd="2" destOrd="0" presId="urn:microsoft.com/office/officeart/2005/8/layout/gear1"/>
    <dgm:cxn modelId="{63DBAAE1-A6F9-4738-92EB-96E50F6AF1AF}" type="presOf" srcId="{FAFE529C-6063-402C-BCAD-1A1B35B1A363}" destId="{859AEA59-5921-403E-9374-BA4A0C773E3D}" srcOrd="0" destOrd="0" presId="urn:microsoft.com/office/officeart/2005/8/layout/gear1"/>
    <dgm:cxn modelId="{561AC1ED-6333-4AFA-8E6E-D62E633D8508}" type="presOf" srcId="{84C083D3-8599-4AF0-8D49-33D533E684D3}" destId="{493DB142-66D5-449A-A6C0-30C8283AEA97}" srcOrd="1" destOrd="0" presId="urn:microsoft.com/office/officeart/2005/8/layout/gear1"/>
    <dgm:cxn modelId="{2E03B2F4-80D0-4C31-AF27-40ADA4B83FEA}" type="presOf" srcId="{42D71409-67F9-455C-8C6D-716D284AAA6B}" destId="{283EF29A-AE7F-489A-87FC-5AC4E28A151D}" srcOrd="0" destOrd="0" presId="urn:microsoft.com/office/officeart/2005/8/layout/gear1"/>
    <dgm:cxn modelId="{653450F9-CFF4-4D04-BEBF-99E893990257}" type="presOf" srcId="{478B7D3C-9FB4-4BC6-90AC-49960560DECD}" destId="{1E3DEB44-F518-4BEA-A497-08681C19A898}" srcOrd="0" destOrd="0" presId="urn:microsoft.com/office/officeart/2005/8/layout/gear1"/>
    <dgm:cxn modelId="{A2B0DAF9-67BC-44E7-A4AA-C8B261DEEF75}" type="presOf" srcId="{B9C32B05-62EA-407A-B21C-2310C7945705}" destId="{A973FB8E-D4DD-4411-B5F5-90921A10FC87}" srcOrd="0" destOrd="0" presId="urn:microsoft.com/office/officeart/2005/8/layout/gear1"/>
    <dgm:cxn modelId="{BAC8FB3B-D1E2-4333-8959-8A438930BEA9}" type="presParOf" srcId="{A973FB8E-D4DD-4411-B5F5-90921A10FC87}" destId="{283EF29A-AE7F-489A-87FC-5AC4E28A151D}" srcOrd="0" destOrd="0" presId="urn:microsoft.com/office/officeart/2005/8/layout/gear1"/>
    <dgm:cxn modelId="{3C323A02-B052-462F-9975-DB68C0CEFF71}" type="presParOf" srcId="{A973FB8E-D4DD-4411-B5F5-90921A10FC87}" destId="{B58DBEA6-C991-4CE1-9C6D-D9D36B7A4645}" srcOrd="1" destOrd="0" presId="urn:microsoft.com/office/officeart/2005/8/layout/gear1"/>
    <dgm:cxn modelId="{460BD922-D1A2-4E7A-86BE-13F23ACF5DFC}" type="presParOf" srcId="{A973FB8E-D4DD-4411-B5F5-90921A10FC87}" destId="{D616F9AA-A10E-4D8F-B4A8-9CC50CCDAF52}" srcOrd="2" destOrd="0" presId="urn:microsoft.com/office/officeart/2005/8/layout/gear1"/>
    <dgm:cxn modelId="{C9DAB168-1092-4424-99C1-C6564AA5F0AA}" type="presParOf" srcId="{A973FB8E-D4DD-4411-B5F5-90921A10FC87}" destId="{FA514793-D33E-4EEE-A201-3C7632D5FDD3}" srcOrd="3" destOrd="0" presId="urn:microsoft.com/office/officeart/2005/8/layout/gear1"/>
    <dgm:cxn modelId="{B603AE23-65B7-484A-9AB1-3A1B07CACE2F}" type="presParOf" srcId="{A973FB8E-D4DD-4411-B5F5-90921A10FC87}" destId="{457501E7-7A43-4183-8D43-E5A244C1A317}" srcOrd="4" destOrd="0" presId="urn:microsoft.com/office/officeart/2005/8/layout/gear1"/>
    <dgm:cxn modelId="{51511494-E1DC-49E4-AC40-44149BE180D1}" type="presParOf" srcId="{A973FB8E-D4DD-4411-B5F5-90921A10FC87}" destId="{CAE10DC2-FC04-4667-BD2F-1FA9C064B4BD}" srcOrd="5" destOrd="0" presId="urn:microsoft.com/office/officeart/2005/8/layout/gear1"/>
    <dgm:cxn modelId="{A69BB12E-14B0-4A43-BF88-56A9BC72D239}" type="presParOf" srcId="{A973FB8E-D4DD-4411-B5F5-90921A10FC87}" destId="{124C8B3B-2123-4324-84F9-AF53129088A6}" srcOrd="6" destOrd="0" presId="urn:microsoft.com/office/officeart/2005/8/layout/gear1"/>
    <dgm:cxn modelId="{B5B6967A-869F-4321-85DA-94356F0E2CA2}" type="presParOf" srcId="{A973FB8E-D4DD-4411-B5F5-90921A10FC87}" destId="{FE12DE78-3D26-45D4-82EA-A085DAB45E24}" srcOrd="7" destOrd="0" presId="urn:microsoft.com/office/officeart/2005/8/layout/gear1"/>
    <dgm:cxn modelId="{E8A7B4B3-39D6-4668-99FF-AF55760DB996}" type="presParOf" srcId="{A973FB8E-D4DD-4411-B5F5-90921A10FC87}" destId="{493DB142-66D5-449A-A6C0-30C8283AEA97}" srcOrd="8" destOrd="0" presId="urn:microsoft.com/office/officeart/2005/8/layout/gear1"/>
    <dgm:cxn modelId="{B1FA2E08-4AB5-4339-B329-85562733A49D}" type="presParOf" srcId="{A973FB8E-D4DD-4411-B5F5-90921A10FC87}" destId="{1C7D5406-DF25-49B1-952C-3F22C8BF0178}" srcOrd="9" destOrd="0" presId="urn:microsoft.com/office/officeart/2005/8/layout/gear1"/>
    <dgm:cxn modelId="{5644AC44-8A72-44BD-94F7-B846D3137C1A}" type="presParOf" srcId="{A973FB8E-D4DD-4411-B5F5-90921A10FC87}" destId="{9C6DFF94-35B7-436B-8FD9-7C95AE539549}" srcOrd="10" destOrd="0" presId="urn:microsoft.com/office/officeart/2005/8/layout/gear1"/>
    <dgm:cxn modelId="{80C1A39B-5AF0-477B-8A3F-7309B8DA2BFC}" type="presParOf" srcId="{A973FB8E-D4DD-4411-B5F5-90921A10FC87}" destId="{1E3DEB44-F518-4BEA-A497-08681C19A898}" srcOrd="11" destOrd="0" presId="urn:microsoft.com/office/officeart/2005/8/layout/gear1"/>
    <dgm:cxn modelId="{983CFB28-116E-42D0-BFB7-81F9070FD4CA}" type="presParOf" srcId="{A973FB8E-D4DD-4411-B5F5-90921A10FC87}" destId="{859AEA59-5921-403E-9374-BA4A0C773E3D}" srcOrd="12" destOrd="0" presId="urn:microsoft.com/office/officeart/2005/8/layout/gear1"/>
    <dgm:cxn modelId="{6772D3AF-908E-4CAE-B10D-A02E6DAA027B}" type="presParOf" srcId="{A973FB8E-D4DD-4411-B5F5-90921A10FC87}" destId="{9493C9EF-AE03-4F2E-8025-49E822770C79}" srcOrd="13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B0D4E-594D-4736-91CA-6951FB6A0079}">
      <dsp:nvSpPr>
        <dsp:cNvPr id="0" name=""/>
        <dsp:cNvSpPr/>
      </dsp:nvSpPr>
      <dsp:spPr>
        <a:xfrm>
          <a:off x="184" y="987912"/>
          <a:ext cx="1366265" cy="11268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C0322-C344-4ECC-BC7C-C0DDB13E2A59}">
      <dsp:nvSpPr>
        <dsp:cNvPr id="0" name=""/>
        <dsp:cNvSpPr/>
      </dsp:nvSpPr>
      <dsp:spPr>
        <a:xfrm>
          <a:off x="773444" y="1353760"/>
          <a:ext cx="1422626" cy="1422626"/>
        </a:xfrm>
        <a:prstGeom prst="leftCircularArrow">
          <a:avLst>
            <a:gd name="adj1" fmla="val 2691"/>
            <a:gd name="adj2" fmla="val 327600"/>
            <a:gd name="adj3" fmla="val 1877368"/>
            <a:gd name="adj4" fmla="val 8798747"/>
            <a:gd name="adj5" fmla="val 314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B7DD9-9885-4999-AE26-E2A57CBF528A}">
      <dsp:nvSpPr>
        <dsp:cNvPr id="0" name=""/>
        <dsp:cNvSpPr/>
      </dsp:nvSpPr>
      <dsp:spPr>
        <a:xfrm>
          <a:off x="318020" y="1950409"/>
          <a:ext cx="1214458" cy="4829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Bree Rg" panose="02000503000000020004" pitchFamily="50" charset="0"/>
            </a:rPr>
            <a:t>1</a:t>
          </a:r>
          <a:endParaRPr lang="en-US" sz="1500" kern="1200" dirty="0">
            <a:latin typeface="Bree Rg" panose="02000503000000020004" pitchFamily="50" charset="0"/>
          </a:endParaRPr>
        </a:p>
      </dsp:txBody>
      <dsp:txXfrm>
        <a:off x="332165" y="1964554"/>
        <a:ext cx="1186168" cy="454659"/>
      </dsp:txXfrm>
    </dsp:sp>
    <dsp:sp modelId="{094F9239-2A85-478A-B991-03252021357C}">
      <dsp:nvSpPr>
        <dsp:cNvPr id="0" name=""/>
        <dsp:cNvSpPr/>
      </dsp:nvSpPr>
      <dsp:spPr>
        <a:xfrm>
          <a:off x="1700566" y="896664"/>
          <a:ext cx="1366265" cy="1308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1772DA-EA6B-4516-A83C-D3C7ABA35FAC}">
      <dsp:nvSpPr>
        <dsp:cNvPr id="0" name=""/>
        <dsp:cNvSpPr/>
      </dsp:nvSpPr>
      <dsp:spPr>
        <a:xfrm>
          <a:off x="2470116" y="317986"/>
          <a:ext cx="1610671" cy="1610671"/>
        </a:xfrm>
        <a:prstGeom prst="circularArrow">
          <a:avLst>
            <a:gd name="adj1" fmla="val 2377"/>
            <a:gd name="adj2" fmla="val 287251"/>
            <a:gd name="adj3" fmla="val 19538913"/>
            <a:gd name="adj4" fmla="val 12577185"/>
            <a:gd name="adj5" fmla="val 2773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36831-AA9B-4466-8E98-E9035E0CA4BA}">
      <dsp:nvSpPr>
        <dsp:cNvPr id="0" name=""/>
        <dsp:cNvSpPr/>
      </dsp:nvSpPr>
      <dsp:spPr>
        <a:xfrm>
          <a:off x="2004180" y="745790"/>
          <a:ext cx="1214458" cy="4829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500" kern="1200" dirty="0">
              <a:latin typeface="Bree Rg" panose="02000503000000020004" pitchFamily="50" charset="0"/>
            </a:rPr>
            <a:t>2</a:t>
          </a:r>
          <a:endParaRPr lang="en-US" sz="1500" kern="1200" dirty="0">
            <a:latin typeface="Bree Rg" panose="02000503000000020004" pitchFamily="50" charset="0"/>
          </a:endParaRPr>
        </a:p>
      </dsp:txBody>
      <dsp:txXfrm>
        <a:off x="2018325" y="759935"/>
        <a:ext cx="1186168" cy="454659"/>
      </dsp:txXfrm>
    </dsp:sp>
    <dsp:sp modelId="{763CF181-4DEB-4091-B377-C492D4CBB98D}">
      <dsp:nvSpPr>
        <dsp:cNvPr id="0" name=""/>
        <dsp:cNvSpPr/>
      </dsp:nvSpPr>
      <dsp:spPr>
        <a:xfrm>
          <a:off x="3400947" y="987912"/>
          <a:ext cx="1366265" cy="112688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38CFA-8E60-4054-9770-A2295E2DF9FE}">
      <dsp:nvSpPr>
        <dsp:cNvPr id="0" name=""/>
        <dsp:cNvSpPr/>
      </dsp:nvSpPr>
      <dsp:spPr>
        <a:xfrm>
          <a:off x="3704561" y="1873321"/>
          <a:ext cx="1214458" cy="4829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Bree Rg" panose="02000503000000020004" pitchFamily="50" charset="0"/>
            </a:rPr>
            <a:t> </a:t>
          </a:r>
          <a:r>
            <a:rPr lang="es-ES" sz="1500" kern="1200" dirty="0">
              <a:latin typeface="Bree Rg" panose="02000503000000020004" pitchFamily="50" charset="0"/>
            </a:rPr>
            <a:t>3</a:t>
          </a:r>
          <a:endParaRPr lang="en-US" sz="1500" kern="1200" dirty="0">
            <a:latin typeface="Bree Rg" panose="02000503000000020004" pitchFamily="50" charset="0"/>
          </a:endParaRPr>
        </a:p>
      </dsp:txBody>
      <dsp:txXfrm>
        <a:off x="3718706" y="1887466"/>
        <a:ext cx="1186168" cy="4546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EF29A-AE7F-489A-87FC-5AC4E28A151D}">
      <dsp:nvSpPr>
        <dsp:cNvPr id="0" name=""/>
        <dsp:cNvSpPr/>
      </dsp:nvSpPr>
      <dsp:spPr>
        <a:xfrm>
          <a:off x="1889348" y="1495247"/>
          <a:ext cx="1783763" cy="1783763"/>
        </a:xfrm>
        <a:prstGeom prst="gear9">
          <a:avLst/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noProof="0" dirty="0">
              <a:solidFill>
                <a:schemeClr val="tx1"/>
              </a:solidFill>
              <a:latin typeface="Bree Rg" panose="02000503000000020004" pitchFamily="50" charset="0"/>
              <a:ea typeface="+mn-ea"/>
              <a:cs typeface="+mn-cs"/>
            </a:rPr>
            <a:t>El problema Identificado</a:t>
          </a:r>
        </a:p>
      </dsp:txBody>
      <dsp:txXfrm>
        <a:off x="2247964" y="1913085"/>
        <a:ext cx="1066531" cy="916891"/>
      </dsp:txXfrm>
    </dsp:sp>
    <dsp:sp modelId="{FA514793-D33E-4EEE-A201-3C7632D5FDD3}">
      <dsp:nvSpPr>
        <dsp:cNvPr id="0" name=""/>
        <dsp:cNvSpPr/>
      </dsp:nvSpPr>
      <dsp:spPr>
        <a:xfrm>
          <a:off x="1160577" y="2711601"/>
          <a:ext cx="1135122" cy="531604"/>
        </a:xfrm>
        <a:prstGeom prst="roundRect">
          <a:avLst>
            <a:gd name="adj" fmla="val 10000"/>
          </a:avLst>
        </a:prstGeom>
        <a:solidFill>
          <a:srgbClr val="C00000"/>
        </a:solidFill>
        <a:ln w="9525" cap="flat" cmpd="sng" algn="ctr">
          <a:noFill/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CO" sz="1000" b="1" kern="1200" noProof="0" dirty="0">
              <a:solidFill>
                <a:sysClr val="window" lastClr="FFFFFF"/>
              </a:solidFill>
              <a:latin typeface="Bree Rg" panose="02000503000000020004" pitchFamily="50" charset="0"/>
              <a:ea typeface="+mn-ea"/>
              <a:cs typeface="+mn-cs"/>
            </a:rPr>
            <a:t>Las Necesidades Institucionales de fortalecimiento</a:t>
          </a:r>
        </a:p>
        <a:p>
          <a:pPr marL="57150" lvl="1" indent="-57150" algn="ctr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CO" sz="1000" b="1" kern="1200" noProof="0" dirty="0">
            <a:solidFill>
              <a:sysClr val="window" lastClr="FFFFFF"/>
            </a:solidFill>
            <a:latin typeface="Bree Rg" panose="02000503000000020004" pitchFamily="50" charset="0"/>
            <a:ea typeface="+mn-ea"/>
            <a:cs typeface="+mn-cs"/>
          </a:endParaRPr>
        </a:p>
      </dsp:txBody>
      <dsp:txXfrm>
        <a:off x="1176147" y="2727171"/>
        <a:ext cx="1103982" cy="500464"/>
      </dsp:txXfrm>
    </dsp:sp>
    <dsp:sp modelId="{457501E7-7A43-4183-8D43-E5A244C1A317}">
      <dsp:nvSpPr>
        <dsp:cNvPr id="0" name=""/>
        <dsp:cNvSpPr/>
      </dsp:nvSpPr>
      <dsp:spPr>
        <a:xfrm>
          <a:off x="805780" y="1027888"/>
          <a:ext cx="1388766" cy="1388766"/>
        </a:xfrm>
        <a:prstGeom prst="gear6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solidFill>
                <a:schemeClr val="tx1"/>
              </a:solidFill>
              <a:latin typeface="Bree Rg" panose="02000503000000020004" pitchFamily="50" charset="0"/>
              <a:ea typeface="+mn-ea"/>
              <a:cs typeface="+mn-cs"/>
            </a:rPr>
            <a:t>El </a:t>
          </a:r>
          <a:r>
            <a:rPr lang="es-CO" sz="1000" b="1" kern="1200" noProof="0" dirty="0">
              <a:solidFill>
                <a:schemeClr val="tx1"/>
              </a:solidFill>
              <a:latin typeface="Bree Rg" panose="02000503000000020004" pitchFamily="50" charset="0"/>
              <a:ea typeface="+mn-ea"/>
              <a:cs typeface="+mn-cs"/>
            </a:rPr>
            <a:t>Alcance Académico</a:t>
          </a:r>
        </a:p>
      </dsp:txBody>
      <dsp:txXfrm>
        <a:off x="1155406" y="1379627"/>
        <a:ext cx="689514" cy="685288"/>
      </dsp:txXfrm>
    </dsp:sp>
    <dsp:sp modelId="{FE12DE78-3D26-45D4-82EA-A085DAB45E24}">
      <dsp:nvSpPr>
        <dsp:cNvPr id="0" name=""/>
        <dsp:cNvSpPr/>
      </dsp:nvSpPr>
      <dsp:spPr>
        <a:xfrm rot="20700000">
          <a:off x="1519594" y="120187"/>
          <a:ext cx="1388149" cy="1387973"/>
        </a:xfrm>
        <a:prstGeom prst="gear6">
          <a:avLst/>
        </a:prstGeom>
        <a:solidFill>
          <a:schemeClr val="bg1">
            <a:lumMod val="6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>
              <a:solidFill>
                <a:schemeClr val="tx1"/>
              </a:solidFill>
              <a:latin typeface="Bree Rg" panose="02000503000000020004" pitchFamily="50" charset="0"/>
              <a:ea typeface="+mn-ea"/>
              <a:cs typeface="+mn-cs"/>
            </a:rPr>
            <a:t>Los Objetivos de Investigación</a:t>
          </a:r>
          <a:endParaRPr lang="en-US" sz="1000" b="1" kern="1200" dirty="0">
            <a:solidFill>
              <a:schemeClr val="tx1"/>
            </a:solidFill>
            <a:latin typeface="Bree Rg" panose="02000503000000020004" pitchFamily="50" charset="0"/>
            <a:ea typeface="+mn-ea"/>
            <a:cs typeface="+mn-cs"/>
          </a:endParaRPr>
        </a:p>
      </dsp:txBody>
      <dsp:txXfrm rot="-20700000">
        <a:off x="1824066" y="424600"/>
        <a:ext cx="779204" cy="779147"/>
      </dsp:txXfrm>
    </dsp:sp>
    <dsp:sp modelId="{1E3DEB44-F518-4BEA-A497-08681C19A898}">
      <dsp:nvSpPr>
        <dsp:cNvPr id="0" name=""/>
        <dsp:cNvSpPr/>
      </dsp:nvSpPr>
      <dsp:spPr>
        <a:xfrm>
          <a:off x="1742031" y="1231809"/>
          <a:ext cx="2283217" cy="2283217"/>
        </a:xfrm>
        <a:prstGeom prst="circularArrow">
          <a:avLst>
            <a:gd name="adj1" fmla="val 4688"/>
            <a:gd name="adj2" fmla="val 299029"/>
            <a:gd name="adj3" fmla="val 2517914"/>
            <a:gd name="adj4" fmla="val 15857517"/>
            <a:gd name="adj5" fmla="val 5469"/>
          </a:avLst>
        </a:prstGeom>
        <a:solidFill>
          <a:srgbClr val="A5002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9AEA59-5921-403E-9374-BA4A0C773E3D}">
      <dsp:nvSpPr>
        <dsp:cNvPr id="0" name=""/>
        <dsp:cNvSpPr/>
      </dsp:nvSpPr>
      <dsp:spPr>
        <a:xfrm>
          <a:off x="621776" y="790673"/>
          <a:ext cx="1658899" cy="165889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93C9EF-AE03-4F2E-8025-49E822770C79}">
      <dsp:nvSpPr>
        <dsp:cNvPr id="0" name=""/>
        <dsp:cNvSpPr/>
      </dsp:nvSpPr>
      <dsp:spPr>
        <a:xfrm>
          <a:off x="1284120" y="-95692"/>
          <a:ext cx="1788628" cy="178862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7B93C-1618-CD49-A6B2-C6BF6E11527C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11909-8B1E-8F4A-B9CA-82127161A74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70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3BB0B-C1A2-4C4D-A1E4-6987AE953146}" type="datetimeFigureOut">
              <a:rPr lang="es-ES" smtClean="0"/>
              <a:t>26/06/2026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FF9A-2E2E-5B4A-8468-9F28F395D46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85265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1A852-44BC-DCED-AAA1-172557087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BD12B13-EB85-6D67-AD43-67ADF7BF6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FA370B6-0931-C05E-7024-E1B21CB88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E81B27-01D4-5C82-33D7-FA9A3D477D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08FF9A-2E2E-5B4A-8468-9F28F395D46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046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CO" noProof="0"/>
              <a:t>Alineación</a:t>
            </a:r>
            <a:r>
              <a:rPr lang="es-CO" baseline="0" noProof="0"/>
              <a:t> de ejes estratégicos con la misión y visión institucional </a:t>
            </a:r>
            <a:endParaRPr lang="es-CO" noProof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457200">
              <a:defRPr/>
            </a:pPr>
            <a:r>
              <a:rPr lang="en-US">
                <a:solidFill>
                  <a:prstClr val="black"/>
                </a:solidFill>
              </a:rPr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076192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8FF9A-2E2E-5B4A-8468-9F28F395D460}" type="slidenum">
              <a:rPr lang="es-ES" smtClean="0">
                <a:solidFill>
                  <a:prstClr val="black"/>
                </a:solidFill>
              </a:rPr>
              <a:pPr/>
              <a:t>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686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2C06E-156A-9E54-9D7A-EDE15FDD1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8DFE29-C0CF-15CB-3997-24186CF34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4F6E9F-223D-1CC0-AACB-54EDE4836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CO" noProof="0"/>
              <a:t>Alineación</a:t>
            </a:r>
            <a:r>
              <a:rPr lang="es-CO" baseline="0" noProof="0"/>
              <a:t> de ejes estratégicos con la misión y visión institucional </a:t>
            </a:r>
            <a:endParaRPr lang="es-CO" noProof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00625846-1AC0-FB5E-A047-F857B0EEAF6F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457200">
              <a:defRPr/>
            </a:pPr>
            <a:r>
              <a:rPr lang="en-US">
                <a:solidFill>
                  <a:prstClr val="black"/>
                </a:solidFill>
              </a:rPr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760034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C5CB-6A8E-62AF-5B8D-B73C3764A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632CF1-20F0-81FC-E211-338E78FF41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1DF168-A972-0FE3-B9DB-EC66307B1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CO" noProof="0"/>
              <a:t>Alineación</a:t>
            </a:r>
            <a:r>
              <a:rPr lang="es-CO" baseline="0" noProof="0"/>
              <a:t> de ejes estratégicos con la misión y visión institucional </a:t>
            </a:r>
            <a:endParaRPr lang="es-CO" noProof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A7ECB4B1-BBBF-EF93-FC0C-B17500F683C0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457200">
              <a:defRPr/>
            </a:pPr>
            <a:r>
              <a:rPr lang="en-US">
                <a:solidFill>
                  <a:prstClr val="black"/>
                </a:solidFill>
              </a:rPr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033477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9F501-6FB3-4995-20DD-E2662EFDD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4B7691-94FB-7C5B-DEEB-6A169AE032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24C195-E62F-042A-D787-55B27646B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CO" noProof="0" dirty="0"/>
              <a:t>Alineación</a:t>
            </a:r>
            <a:r>
              <a:rPr lang="es-CO" baseline="0" noProof="0" dirty="0"/>
              <a:t> de ejes estratégicos con la misión y visión institucional </a:t>
            </a:r>
            <a:endParaRPr lang="es-CO" noProof="0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3172294D-AF4F-860B-FC85-57A491E71530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defTabSz="457200">
              <a:defRPr/>
            </a:pPr>
            <a:r>
              <a:rPr lang="en-US">
                <a:solidFill>
                  <a:prstClr val="black"/>
                </a:solidFill>
              </a:rPr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881573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453BB54D-CFB7-B697-963B-C1840DC989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8011"/>
            <a:ext cx="9158289" cy="51354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06BFE-21BB-A443-90A9-05270B0E3551}" type="datetime1">
              <a:rPr lang="es-AR" smtClean="0"/>
              <a:t>26/6/2026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014ED87-B833-F5F5-EA4E-F415D30840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050" y="10670"/>
            <a:ext cx="9163050" cy="513282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8149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F057367-D22B-7F39-F379-C55B9954A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050" y="10670"/>
            <a:ext cx="9163050" cy="5132829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3688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4F1DD88-FF32-30BA-C102-0ECE7A71F0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050" y="10670"/>
            <a:ext cx="9163050" cy="51328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5487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2065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0E80-7980-924D-8819-5C7C97C42C2F}" type="datetime1">
              <a:rPr lang="es-AR" smtClean="0"/>
              <a:t>26/6/2026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74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3488F-0358-6B43-A2F0-718FB9481030}" type="datetime1">
              <a:rPr lang="es-AR" smtClean="0"/>
              <a:t>26/6/2026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99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75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DA0CF-A114-DA4B-B22B-28CCA33B3855}" type="datetime1">
              <a:rPr lang="es-AR" smtClean="0"/>
              <a:t>26/6/2026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96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755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3EF1A-AAE1-B849-BFFF-537B93219FAE}" type="datetime1">
              <a:rPr lang="es-AR" smtClean="0"/>
              <a:t>26/6/2026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828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86069-45B4-9A4C-B1DF-D3FE44614C19}" type="datetime1">
              <a:rPr lang="es-AR" smtClean="0"/>
              <a:t>26/6/2026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1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EAD5B-46CA-F34D-B199-C2DE61FEC43B}" type="datetime1">
              <a:rPr lang="es-AR" smtClean="0"/>
              <a:t>26/6/2026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9100601-176E-A799-4DAB-C92DCDEAD2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8011"/>
            <a:ext cx="9158289" cy="5135489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35038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2113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398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9511A-5BC9-C84E-8312-48B7941D1706}" type="datetime1">
              <a:rPr lang="es-AR" smtClean="0"/>
              <a:t>26/6/2026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453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32932"/>
            <a:ext cx="6400800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12207"/>
            <a:ext cx="7772400" cy="820725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2A2500C-7783-09F6-9E79-233B133916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670"/>
            <a:ext cx="9163050" cy="513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1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947512E-D936-5B9B-1B3B-E2A2841096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670"/>
            <a:ext cx="9163050" cy="5132829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-33848" y="1942730"/>
            <a:ext cx="920662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2118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40C0E22-339D-4B86-1B1A-1574ECF26E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3848" y="10671"/>
            <a:ext cx="9206620" cy="51572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6768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142D-A219-634E-8A29-8C284121EEAD}" type="datetime1">
              <a:rPr lang="es-AR" smtClean="0"/>
              <a:t>26/6/2026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81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65340-BA65-7D4B-B7EF-924AB9CDF86D}" type="datetime1">
              <a:rPr lang="es-AR" smtClean="0"/>
              <a:t>26/6/2026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681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21600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0FFD-5766-F046-BE05-251D1C7BF410}" type="datetime1">
              <a:rPr lang="es-AR" smtClean="0"/>
              <a:t>26/6/2026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959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75657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77474-BE64-C94A-9F5D-1FF2FC6C3190}" type="datetime1">
              <a:rPr lang="es-AR" smtClean="0"/>
              <a:t>26/6/2026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497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E8E3-3A89-974F-AAE1-4EB2890FAA22}" type="datetime1">
              <a:rPr lang="es-AR" smtClean="0"/>
              <a:t>26/6/2026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091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81DB2-59AB-9E4C-A38B-646A7E32E06D}" type="datetime1">
              <a:rPr lang="es-AR" smtClean="0"/>
              <a:t>26/6/2026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3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997775E-AD42-DE84-FE5E-65DDC53D06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8011"/>
            <a:ext cx="9158289" cy="51354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351" y="2513199"/>
            <a:ext cx="3434805" cy="82072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3422" y="3646656"/>
            <a:ext cx="2828663" cy="76580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-33848" y="1942730"/>
            <a:ext cx="4611772" cy="3219819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81258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92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3208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3331C-51DE-5849-8C2C-B1A7820648CA}" type="datetime1">
              <a:rPr lang="es-AR" smtClean="0"/>
              <a:t>26/6/2026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6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8FA66-AFAC-C94B-8515-077F25F63FCB}" type="datetime1">
              <a:rPr lang="es-AR" smtClean="0"/>
              <a:t>26/6/2026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70B01-2CB7-C947-94B0-E44BD3398AE8}" type="datetime1">
              <a:rPr lang="es-AR" smtClean="0"/>
              <a:t>26/6/2026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698D7-BF26-6F46-B52A-6DB95F7B5370}" type="datetime1">
              <a:rPr lang="es-AR" smtClean="0"/>
              <a:t>26/6/2026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EF3-FBAA-8949-951C-5289376D1DE9}" type="datetime1">
              <a:rPr lang="es-AR" smtClean="0"/>
              <a:t>26/6/2026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36E9-13FF-F842-A6A1-D9669D8B399D}" type="datetime1">
              <a:rPr lang="es-AR" smtClean="0"/>
              <a:t>26/6/2026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A1EB-BB4D-0649-AB74-5A8E1E14B14B}" type="datetime1">
              <a:rPr lang="es-AR" smtClean="0"/>
              <a:t>26/6/2026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3.jp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image" Target="../media/image5.jp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07F4890-7669-E29F-BF34-B058E4167E12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-1" y="0"/>
            <a:ext cx="9172575" cy="51435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9754C-70E4-D74C-99D3-B5C95F385C2A}" type="datetime1">
              <a:rPr lang="es-AR" smtClean="0"/>
              <a:t>26/6/2026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67" r:id="rId2"/>
    <p:sldLayoutId id="2147493468" r:id="rId3"/>
    <p:sldLayoutId id="2147493457" r:id="rId4"/>
    <p:sldLayoutId id="2147493458" r:id="rId5"/>
    <p:sldLayoutId id="2147493459" r:id="rId6"/>
    <p:sldLayoutId id="2147493460" r:id="rId7"/>
    <p:sldLayoutId id="2147493461" r:id="rId8"/>
    <p:sldLayoutId id="2147493462" r:id="rId9"/>
    <p:sldLayoutId id="2147493463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96325-9034-2D44-B3CF-BCA9BB7BB905}" type="datetime1">
              <a:rPr lang="es-AR" smtClean="0"/>
              <a:t>26/6/2026</a:t>
            </a:fld>
            <a:endParaRPr lang="en-U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8D582E-9C15-0CB4-E7AE-C6A56A70493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10670"/>
            <a:ext cx="9144000" cy="513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70" r:id="rId1"/>
    <p:sldLayoutId id="2147493471" r:id="rId2"/>
    <p:sldLayoutId id="2147493472" r:id="rId3"/>
    <p:sldLayoutId id="2147493473" r:id="rId4"/>
    <p:sldLayoutId id="2147493474" r:id="rId5"/>
    <p:sldLayoutId id="2147493475" r:id="rId6"/>
    <p:sldLayoutId id="2147493476" r:id="rId7"/>
    <p:sldLayoutId id="2147493477" r:id="rId8"/>
    <p:sldLayoutId id="2147493478" r:id="rId9"/>
    <p:sldLayoutId id="2147493479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A20A266-CE91-2362-7EFE-2137B53E05D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10670"/>
            <a:ext cx="9163050" cy="513282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206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741" y="4729907"/>
            <a:ext cx="559726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Propiedad</a:t>
            </a:r>
            <a:r>
              <a:rPr lang="en-US" dirty="0"/>
              <a:t> </a:t>
            </a:r>
            <a:r>
              <a:rPr lang="en-US" dirty="0" err="1"/>
              <a:t>intelectual</a:t>
            </a:r>
            <a:r>
              <a:rPr lang="en-US" dirty="0"/>
              <a:t> de la UNIVERSIDAD PILOTO DE COLOMBIA® - </a:t>
            </a:r>
            <a:r>
              <a:rPr lang="en-US" dirty="0" err="1"/>
              <a:t>Año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676" y="4729907"/>
            <a:ext cx="55092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fld id="{2066355A-084C-D24E-9AD2-7E4FC41EA62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5698" y="4729907"/>
            <a:ext cx="5976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38E7A-6C0C-4E45-92A2-01F059605597}" type="datetime1">
              <a:rPr lang="es-AR" smtClean="0"/>
              <a:t>26/6/2026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48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81" r:id="rId1"/>
    <p:sldLayoutId id="2147493482" r:id="rId2"/>
    <p:sldLayoutId id="2147493483" r:id="rId3"/>
    <p:sldLayoutId id="2147493484" r:id="rId4"/>
    <p:sldLayoutId id="2147493485" r:id="rId5"/>
    <p:sldLayoutId id="2147493486" r:id="rId6"/>
    <p:sldLayoutId id="2147493487" r:id="rId7"/>
    <p:sldLayoutId id="2147493488" r:id="rId8"/>
    <p:sldLayoutId id="2147493489" r:id="rId9"/>
    <p:sldLayoutId id="2147493490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9DE9127-E2E4-B8ED-F990-079205B5E95A}"/>
              </a:ext>
            </a:extLst>
          </p:cNvPr>
          <p:cNvSpPr txBox="1"/>
          <p:nvPr/>
        </p:nvSpPr>
        <p:spPr>
          <a:xfrm>
            <a:off x="1080653" y="2078182"/>
            <a:ext cx="69826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chemeClr val="bg1"/>
                </a:solidFill>
                <a:latin typeface="Bree Rg" panose="02000503000000020004" pitchFamily="50" charset="0"/>
              </a:rPr>
              <a:t>Diseño de un mapa estratégico basado en analítica institucional para fortalecer la toma de decisiones en la </a:t>
            </a:r>
          </a:p>
          <a:p>
            <a:pPr algn="ctr"/>
            <a:r>
              <a:rPr lang="es-MX" sz="2800" dirty="0">
                <a:solidFill>
                  <a:schemeClr val="bg1"/>
                </a:solidFill>
                <a:latin typeface="Bree Rg" panose="02000503000000020004" pitchFamily="50" charset="0"/>
              </a:rPr>
              <a:t>Universidad Piloto de Colombia</a:t>
            </a:r>
            <a:endParaRPr lang="es-CO" sz="2800" dirty="0">
              <a:solidFill>
                <a:schemeClr val="bg1"/>
              </a:solidFill>
              <a:latin typeface="Bree Rg" panose="02000503000000020004" pitchFamily="50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D95843-D790-43C7-2C3F-3014F70D4F2C}"/>
              </a:ext>
            </a:extLst>
          </p:cNvPr>
          <p:cNvSpPr txBox="1"/>
          <p:nvPr/>
        </p:nvSpPr>
        <p:spPr>
          <a:xfrm>
            <a:off x="2860963" y="4544291"/>
            <a:ext cx="3422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>
                <a:solidFill>
                  <a:schemeClr val="bg1"/>
                </a:solidFill>
                <a:latin typeface="Bree Rg" panose="02000503000000020004" pitchFamily="50" charset="0"/>
              </a:rPr>
              <a:t>Bogotá, 02 de Julio de 2026</a:t>
            </a:r>
            <a:endParaRPr lang="es-CO" sz="1200" dirty="0">
              <a:solidFill>
                <a:schemeClr val="bg1"/>
              </a:solidFill>
              <a:latin typeface="Bree Rg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839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1FA01-9962-5BA3-DD59-F35DDA4E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DC05F87C-4FD7-1E6D-C066-F5606656FF28}"/>
              </a:ext>
            </a:extLst>
          </p:cNvPr>
          <p:cNvCxnSpPr>
            <a:cxnSpLocks/>
          </p:cNvCxnSpPr>
          <p:nvPr/>
        </p:nvCxnSpPr>
        <p:spPr>
          <a:xfrm>
            <a:off x="23885" y="513698"/>
            <a:ext cx="681109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FAF7D447-67DF-25AB-DCE2-8E1E3BF43BA4}"/>
              </a:ext>
            </a:extLst>
          </p:cNvPr>
          <p:cNvSpPr txBox="1">
            <a:spLocks/>
          </p:cNvSpPr>
          <p:nvPr/>
        </p:nvSpPr>
        <p:spPr>
          <a:xfrm>
            <a:off x="-19425" y="4774359"/>
            <a:ext cx="550928" cy="273844"/>
          </a:xfrm>
          <a:prstGeom prst="rect">
            <a:avLst/>
          </a:prstGeom>
        </p:spPr>
        <p:txBody>
          <a:bodyPr/>
          <a:lstStyle>
            <a:defPPr>
              <a:defRPr lang="es-419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66"/>
            <a:fld id="{2066355A-084C-D24E-9AD2-7E4FC41EA627}" type="slidenum">
              <a:rPr lang="en-US" sz="750">
                <a:solidFill>
                  <a:prstClr val="white"/>
                </a:solidFill>
                <a:latin typeface="Bree Rg" panose="02000503000000020004" pitchFamily="50" charset="0"/>
              </a:rPr>
              <a:pPr algn="ctr" defTabSz="457166"/>
              <a:t>10</a:t>
            </a:fld>
            <a:endParaRPr lang="en-US" sz="750" dirty="0">
              <a:solidFill>
                <a:prstClr val="white"/>
              </a:solidFill>
              <a:latin typeface="Bree Rg" panose="02000503000000020004" pitchFamily="50" charset="0"/>
            </a:endParaRPr>
          </a:p>
        </p:txBody>
      </p:sp>
      <p:grpSp>
        <p:nvGrpSpPr>
          <p:cNvPr id="69" name="Grupo 68">
            <a:extLst>
              <a:ext uri="{FF2B5EF4-FFF2-40B4-BE49-F238E27FC236}">
                <a16:creationId xmlns:a16="http://schemas.microsoft.com/office/drawing/2014/main" id="{F49C02A9-465F-9458-A793-1B685359425C}"/>
              </a:ext>
            </a:extLst>
          </p:cNvPr>
          <p:cNvGrpSpPr/>
          <p:nvPr/>
        </p:nvGrpSpPr>
        <p:grpSpPr>
          <a:xfrm>
            <a:off x="473805" y="876998"/>
            <a:ext cx="8111530" cy="3634372"/>
            <a:chOff x="535603" y="1537211"/>
            <a:chExt cx="10815373" cy="4845832"/>
          </a:xfrm>
        </p:grpSpPr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5B661804-06C9-CC69-A1B2-70E50E82A697}"/>
                </a:ext>
              </a:extLst>
            </p:cNvPr>
            <p:cNvSpPr txBox="1"/>
            <p:nvPr/>
          </p:nvSpPr>
          <p:spPr>
            <a:xfrm>
              <a:off x="4698079" y="4794215"/>
              <a:ext cx="117663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>
                      <a:lumMod val="50000"/>
                    </a:schemeClr>
                  </a:solidFill>
                  <a:latin typeface="Bree Th" panose="02000503000000020004" pitchFamily="50" charset="0"/>
                </a:rPr>
                <a:t>Principales Interesados</a:t>
              </a:r>
              <a:endParaRPr lang="es-CO" sz="900" b="1" dirty="0">
                <a:solidFill>
                  <a:schemeClr val="bg1">
                    <a:lumMod val="50000"/>
                  </a:schemeClr>
                </a:solidFill>
                <a:latin typeface="Bree Th" panose="02000503000000020004" pitchFamily="50" charset="0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E9720184-8389-9588-054A-B5F5DEFC39E4}"/>
                </a:ext>
              </a:extLst>
            </p:cNvPr>
            <p:cNvSpPr txBox="1"/>
            <p:nvPr/>
          </p:nvSpPr>
          <p:spPr>
            <a:xfrm>
              <a:off x="2864524" y="2540256"/>
              <a:ext cx="2552251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>
                      <a:lumMod val="50000"/>
                    </a:schemeClr>
                  </a:solidFill>
                  <a:latin typeface="Bree Th" panose="02000503000000020004" pitchFamily="50" charset="0"/>
                </a:rPr>
                <a:t>Objetivos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54378833-1E00-AAC5-F900-BB499B672E39}"/>
                </a:ext>
              </a:extLst>
            </p:cNvPr>
            <p:cNvSpPr txBox="1"/>
            <p:nvPr/>
          </p:nvSpPr>
          <p:spPr>
            <a:xfrm>
              <a:off x="5801603" y="2617200"/>
              <a:ext cx="1602780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Bree Th" panose="02000503000000020004" pitchFamily="50" charset="0"/>
                </a:rPr>
                <a:t>Alcance</a:t>
              </a:r>
              <a:endParaRPr lang="es-CO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ree Th" panose="02000503000000020004" pitchFamily="50" charset="0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1B78BDE6-F5EE-1411-E262-116CA2B951F4}"/>
                </a:ext>
              </a:extLst>
            </p:cNvPr>
            <p:cNvSpPr txBox="1"/>
            <p:nvPr/>
          </p:nvSpPr>
          <p:spPr>
            <a:xfrm>
              <a:off x="8341220" y="2617200"/>
              <a:ext cx="1602780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Bree Th" panose="02000503000000020004" pitchFamily="50" charset="0"/>
                </a:rPr>
                <a:t>Cronograma</a:t>
              </a:r>
              <a:endParaRPr lang="es-CO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ree Th" panose="02000503000000020004" pitchFamily="50" charset="0"/>
              </a:endParaRPr>
            </a:p>
          </p:txBody>
        </p:sp>
        <p:grpSp>
          <p:nvGrpSpPr>
            <p:cNvPr id="26" name="Grupo 25">
              <a:extLst>
                <a:ext uri="{FF2B5EF4-FFF2-40B4-BE49-F238E27FC236}">
                  <a16:creationId xmlns:a16="http://schemas.microsoft.com/office/drawing/2014/main" id="{1A4AA3BA-EA3F-D8D0-C792-C30659008D74}"/>
                </a:ext>
              </a:extLst>
            </p:cNvPr>
            <p:cNvGrpSpPr/>
            <p:nvPr/>
          </p:nvGrpSpPr>
          <p:grpSpPr>
            <a:xfrm>
              <a:off x="729254" y="2977017"/>
              <a:ext cx="10621722" cy="1752105"/>
              <a:chOff x="-2440206" y="2742117"/>
              <a:chExt cx="11704377" cy="2123762"/>
            </a:xfrm>
          </p:grpSpPr>
          <p:grpSp>
            <p:nvGrpSpPr>
              <p:cNvPr id="32" name="Grupo 31">
                <a:extLst>
                  <a:ext uri="{FF2B5EF4-FFF2-40B4-BE49-F238E27FC236}">
                    <a16:creationId xmlns:a16="http://schemas.microsoft.com/office/drawing/2014/main" id="{595D8ADC-E732-9313-BED0-10004FA4B2A0}"/>
                  </a:ext>
                </a:extLst>
              </p:cNvPr>
              <p:cNvGrpSpPr/>
              <p:nvPr/>
            </p:nvGrpSpPr>
            <p:grpSpPr>
              <a:xfrm>
                <a:off x="-2440206" y="2742117"/>
                <a:ext cx="11704377" cy="2122419"/>
                <a:chOff x="-1148099" y="2931406"/>
                <a:chExt cx="11704377" cy="2122419"/>
              </a:xfrm>
            </p:grpSpPr>
            <p:cxnSp>
              <p:nvCxnSpPr>
                <p:cNvPr id="38" name="Google Shape;2589;p66">
                  <a:extLst>
                    <a:ext uri="{FF2B5EF4-FFF2-40B4-BE49-F238E27FC236}">
                      <a16:creationId xmlns:a16="http://schemas.microsoft.com/office/drawing/2014/main" id="{663EC0DF-40CA-55B7-4EDE-A6FCED882A8E}"/>
                    </a:ext>
                  </a:extLst>
                </p:cNvPr>
                <p:cNvCxnSpPr>
                  <a:endCxn id="51" idx="2"/>
                </p:cNvCxnSpPr>
                <p:nvPr/>
              </p:nvCxnSpPr>
              <p:spPr>
                <a:xfrm rot="10800000">
                  <a:off x="8149896" y="3648219"/>
                  <a:ext cx="0" cy="3392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20124D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9" name="Google Shape;2591;p66">
                  <a:extLst>
                    <a:ext uri="{FF2B5EF4-FFF2-40B4-BE49-F238E27FC236}">
                      <a16:creationId xmlns:a16="http://schemas.microsoft.com/office/drawing/2014/main" id="{6D89DD91-C710-9548-74C7-FF79DB27E4CB}"/>
                    </a:ext>
                  </a:extLst>
                </p:cNvPr>
                <p:cNvCxnSpPr/>
                <p:nvPr/>
              </p:nvCxnSpPr>
              <p:spPr>
                <a:xfrm rot="10800000">
                  <a:off x="5356577" y="3649000"/>
                  <a:ext cx="0" cy="3480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20124D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grpSp>
              <p:nvGrpSpPr>
                <p:cNvPr id="40" name="Google Shape;2592;p66">
                  <a:extLst>
                    <a:ext uri="{FF2B5EF4-FFF2-40B4-BE49-F238E27FC236}">
                      <a16:creationId xmlns:a16="http://schemas.microsoft.com/office/drawing/2014/main" id="{A03FE9FC-91BC-42EC-F244-7DCDEBCC0BF2}"/>
                    </a:ext>
                  </a:extLst>
                </p:cNvPr>
                <p:cNvGrpSpPr/>
                <p:nvPr/>
              </p:nvGrpSpPr>
              <p:grpSpPr>
                <a:xfrm>
                  <a:off x="7716248" y="2931406"/>
                  <a:ext cx="894283" cy="763644"/>
                  <a:chOff x="1016428" y="1188750"/>
                  <a:chExt cx="1083367" cy="925105"/>
                </a:xfrm>
              </p:grpSpPr>
              <p:sp>
                <p:nvSpPr>
                  <p:cNvPr id="63" name="Google Shape;2593;p66">
                    <a:extLst>
                      <a:ext uri="{FF2B5EF4-FFF2-40B4-BE49-F238E27FC236}">
                        <a16:creationId xmlns:a16="http://schemas.microsoft.com/office/drawing/2014/main" id="{8819A00D-3AB1-1890-4C21-AAC068AF85D2}"/>
                      </a:ext>
                    </a:extLst>
                  </p:cNvPr>
                  <p:cNvSpPr/>
                  <p:nvPr/>
                </p:nvSpPr>
                <p:spPr>
                  <a:xfrm>
                    <a:off x="1114411" y="1227997"/>
                    <a:ext cx="985384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Th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" name="Google Shape;2594;p66">
                    <a:extLst>
                      <a:ext uri="{FF2B5EF4-FFF2-40B4-BE49-F238E27FC236}">
                        <a16:creationId xmlns:a16="http://schemas.microsoft.com/office/drawing/2014/main" id="{8CA09856-95EB-D2A0-24F9-BCA838AD98F8}"/>
                      </a:ext>
                    </a:extLst>
                  </p:cNvPr>
                  <p:cNvSpPr/>
                  <p:nvPr/>
                </p:nvSpPr>
                <p:spPr>
                  <a:xfrm>
                    <a:off x="1016428" y="1188750"/>
                    <a:ext cx="985381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Rg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1" name="Google Shape;2595;p66">
                  <a:extLst>
                    <a:ext uri="{FF2B5EF4-FFF2-40B4-BE49-F238E27FC236}">
                      <a16:creationId xmlns:a16="http://schemas.microsoft.com/office/drawing/2014/main" id="{18AA2E7C-09FB-47BA-03FB-89254304586C}"/>
                    </a:ext>
                  </a:extLst>
                </p:cNvPr>
                <p:cNvGrpSpPr/>
                <p:nvPr/>
              </p:nvGrpSpPr>
              <p:grpSpPr>
                <a:xfrm>
                  <a:off x="4908442" y="2931406"/>
                  <a:ext cx="894279" cy="763644"/>
                  <a:chOff x="1427542" y="1188750"/>
                  <a:chExt cx="1083356" cy="925105"/>
                </a:xfrm>
              </p:grpSpPr>
              <p:sp>
                <p:nvSpPr>
                  <p:cNvPr id="61" name="Google Shape;2596;p66">
                    <a:extLst>
                      <a:ext uri="{FF2B5EF4-FFF2-40B4-BE49-F238E27FC236}">
                        <a16:creationId xmlns:a16="http://schemas.microsoft.com/office/drawing/2014/main" id="{1296BEA4-DC32-D777-24E2-4CE6BC1145A4}"/>
                      </a:ext>
                    </a:extLst>
                  </p:cNvPr>
                  <p:cNvSpPr/>
                  <p:nvPr/>
                </p:nvSpPr>
                <p:spPr>
                  <a:xfrm>
                    <a:off x="1525516" y="1227997"/>
                    <a:ext cx="985382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Th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" name="Google Shape;2597;p66">
                    <a:extLst>
                      <a:ext uri="{FF2B5EF4-FFF2-40B4-BE49-F238E27FC236}">
                        <a16:creationId xmlns:a16="http://schemas.microsoft.com/office/drawing/2014/main" id="{C61A0343-A36D-BF9E-2F5A-A5E29D72A7AE}"/>
                      </a:ext>
                    </a:extLst>
                  </p:cNvPr>
                  <p:cNvSpPr/>
                  <p:nvPr/>
                </p:nvSpPr>
                <p:spPr>
                  <a:xfrm>
                    <a:off x="1427542" y="1188750"/>
                    <a:ext cx="985383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Th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</p:grpSp>
            <p:cxnSp>
              <p:nvCxnSpPr>
                <p:cNvPr id="42" name="Google Shape;2598;p66">
                  <a:extLst>
                    <a:ext uri="{FF2B5EF4-FFF2-40B4-BE49-F238E27FC236}">
                      <a16:creationId xmlns:a16="http://schemas.microsoft.com/office/drawing/2014/main" id="{C1645C30-E987-ED24-B4D5-A1F1552AF613}"/>
                    </a:ext>
                  </a:extLst>
                </p:cNvPr>
                <p:cNvCxnSpPr/>
                <p:nvPr/>
              </p:nvCxnSpPr>
              <p:spPr>
                <a:xfrm rot="10800000">
                  <a:off x="3873547" y="3977300"/>
                  <a:ext cx="0" cy="4284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20124D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3" name="Google Shape;2599;p66">
                  <a:extLst>
                    <a:ext uri="{FF2B5EF4-FFF2-40B4-BE49-F238E27FC236}">
                      <a16:creationId xmlns:a16="http://schemas.microsoft.com/office/drawing/2014/main" id="{8FEB912B-EA06-7AD1-47B1-BEC1BF771BCC}"/>
                    </a:ext>
                  </a:extLst>
                </p:cNvPr>
                <p:cNvCxnSpPr/>
                <p:nvPr/>
              </p:nvCxnSpPr>
              <p:spPr>
                <a:xfrm rot="10800000">
                  <a:off x="6790047" y="3999767"/>
                  <a:ext cx="0" cy="3660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20124D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4" name="Google Shape;2600;p66">
                  <a:extLst>
                    <a:ext uri="{FF2B5EF4-FFF2-40B4-BE49-F238E27FC236}">
                      <a16:creationId xmlns:a16="http://schemas.microsoft.com/office/drawing/2014/main" id="{58FA6FD3-88DC-67A5-9A53-50C70AAD98D8}"/>
                    </a:ext>
                  </a:extLst>
                </p:cNvPr>
                <p:cNvCxnSpPr/>
                <p:nvPr/>
              </p:nvCxnSpPr>
              <p:spPr>
                <a:xfrm rot="10800000">
                  <a:off x="2612713" y="3648911"/>
                  <a:ext cx="3600" cy="3312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20124D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45" name="Google Shape;2601;p66">
                  <a:extLst>
                    <a:ext uri="{FF2B5EF4-FFF2-40B4-BE49-F238E27FC236}">
                      <a16:creationId xmlns:a16="http://schemas.microsoft.com/office/drawing/2014/main" id="{CFFF0707-ABA8-64CA-81A9-FBD156F05C3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909923" y="4398743"/>
                  <a:ext cx="1301600" cy="434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68569" tIns="68569" rIns="68569" bIns="68569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17500" algn="l" rtl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1pPr>
                  <a:lvl2pPr marL="914400" marR="0" lvl="1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2pPr>
                  <a:lvl3pPr marL="1371600" marR="0" lvl="2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3pPr>
                  <a:lvl4pPr marL="1828800" marR="0" lvl="3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4pPr>
                  <a:lvl5pPr marL="2286000" marR="0" lvl="4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5pPr>
                  <a:lvl6pPr marL="2743200" marR="0" lvl="5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6pPr>
                  <a:lvl7pPr marL="3200400" marR="0" lvl="6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7pPr>
                  <a:lvl8pPr marL="3657600" marR="0" lvl="7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8pPr>
                  <a:lvl9pPr marL="4114800" marR="0" lvl="8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160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9pPr>
                </a:lstStyle>
                <a:p>
                  <a:pPr marL="0" indent="0" algn="ctr" defTabSz="514350">
                    <a:spcAft>
                      <a:spcPts val="1200"/>
                    </a:spcAft>
                    <a:buNone/>
                  </a:pPr>
                  <a:r>
                    <a:rPr lang="en" sz="1350" kern="0">
                      <a:solidFill>
                        <a:srgbClr val="FFFFFF"/>
                      </a:solidFill>
                      <a:latin typeface="Bree Th" panose="02000503000000020004" pitchFamily="50" charset="0"/>
                      <a:ea typeface="Montserrat ExtraBold"/>
                      <a:cs typeface="Montserrat ExtraBold"/>
                      <a:sym typeface="Montserrat ExtraBold"/>
                    </a:rPr>
                    <a:t>2</a:t>
                  </a:r>
                </a:p>
              </p:txBody>
            </p:sp>
            <p:cxnSp>
              <p:nvCxnSpPr>
                <p:cNvPr id="46" name="Google Shape;2608;p66">
                  <a:extLst>
                    <a:ext uri="{FF2B5EF4-FFF2-40B4-BE49-F238E27FC236}">
                      <a16:creationId xmlns:a16="http://schemas.microsoft.com/office/drawing/2014/main" id="{B9B8CB54-5419-B667-BAB3-7C73C16FA9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1148099" y="3981709"/>
                  <a:ext cx="11704377" cy="5483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20124D"/>
                  </a:solidFill>
                  <a:prstDash val="solid"/>
                  <a:round/>
                  <a:headEnd type="oval" w="med" len="med"/>
                  <a:tailEnd type="triangle" w="med" len="med"/>
                </a:ln>
              </p:spPr>
            </p:cxnSp>
            <p:grpSp>
              <p:nvGrpSpPr>
                <p:cNvPr id="47" name="Google Shape;2609;p66">
                  <a:extLst>
                    <a:ext uri="{FF2B5EF4-FFF2-40B4-BE49-F238E27FC236}">
                      <a16:creationId xmlns:a16="http://schemas.microsoft.com/office/drawing/2014/main" id="{F389F0D2-1CD9-FCAB-FA5B-953505C9547B}"/>
                    </a:ext>
                  </a:extLst>
                </p:cNvPr>
                <p:cNvGrpSpPr/>
                <p:nvPr/>
              </p:nvGrpSpPr>
              <p:grpSpPr>
                <a:xfrm>
                  <a:off x="3421437" y="4287847"/>
                  <a:ext cx="894287" cy="763644"/>
                  <a:chOff x="1535282" y="1188750"/>
                  <a:chExt cx="1083371" cy="925105"/>
                </a:xfrm>
              </p:grpSpPr>
              <p:sp>
                <p:nvSpPr>
                  <p:cNvPr id="59" name="Google Shape;2610;p66">
                    <a:extLst>
                      <a:ext uri="{FF2B5EF4-FFF2-40B4-BE49-F238E27FC236}">
                        <a16:creationId xmlns:a16="http://schemas.microsoft.com/office/drawing/2014/main" id="{5403EC67-62C9-306A-D25E-A3B90BB909E3}"/>
                      </a:ext>
                    </a:extLst>
                  </p:cNvPr>
                  <p:cNvSpPr/>
                  <p:nvPr/>
                </p:nvSpPr>
                <p:spPr>
                  <a:xfrm>
                    <a:off x="1633269" y="1227997"/>
                    <a:ext cx="985384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Th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" name="Google Shape;2611;p66">
                    <a:extLst>
                      <a:ext uri="{FF2B5EF4-FFF2-40B4-BE49-F238E27FC236}">
                        <a16:creationId xmlns:a16="http://schemas.microsoft.com/office/drawing/2014/main" id="{67011D3D-A6F6-4190-1A91-F21F7758E70D}"/>
                      </a:ext>
                    </a:extLst>
                  </p:cNvPr>
                  <p:cNvSpPr/>
                  <p:nvPr/>
                </p:nvSpPr>
                <p:spPr>
                  <a:xfrm>
                    <a:off x="1535282" y="1188750"/>
                    <a:ext cx="985384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Th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8" name="Google Shape;2612;p66">
                  <a:extLst>
                    <a:ext uri="{FF2B5EF4-FFF2-40B4-BE49-F238E27FC236}">
                      <a16:creationId xmlns:a16="http://schemas.microsoft.com/office/drawing/2014/main" id="{32704616-D925-3071-8F10-24B632DD8B5D}"/>
                    </a:ext>
                  </a:extLst>
                </p:cNvPr>
                <p:cNvGrpSpPr/>
                <p:nvPr/>
              </p:nvGrpSpPr>
              <p:grpSpPr>
                <a:xfrm>
                  <a:off x="2164217" y="2931406"/>
                  <a:ext cx="894293" cy="763644"/>
                  <a:chOff x="1915718" y="1188750"/>
                  <a:chExt cx="1083383" cy="925105"/>
                </a:xfrm>
              </p:grpSpPr>
              <p:sp>
                <p:nvSpPr>
                  <p:cNvPr id="57" name="Google Shape;2613;p66">
                    <a:extLst>
                      <a:ext uri="{FF2B5EF4-FFF2-40B4-BE49-F238E27FC236}">
                        <a16:creationId xmlns:a16="http://schemas.microsoft.com/office/drawing/2014/main" id="{8D4E93E2-5D1F-D3B5-0B94-A0768E079974}"/>
                      </a:ext>
                    </a:extLst>
                  </p:cNvPr>
                  <p:cNvSpPr/>
                  <p:nvPr/>
                </p:nvSpPr>
                <p:spPr>
                  <a:xfrm>
                    <a:off x="2013716" y="1227997"/>
                    <a:ext cx="985385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Th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" name="Google Shape;2614;p66">
                    <a:extLst>
                      <a:ext uri="{FF2B5EF4-FFF2-40B4-BE49-F238E27FC236}">
                        <a16:creationId xmlns:a16="http://schemas.microsoft.com/office/drawing/2014/main" id="{F11E18A4-EAF0-7E69-2701-654F4F3E2338}"/>
                      </a:ext>
                    </a:extLst>
                  </p:cNvPr>
                  <p:cNvSpPr/>
                  <p:nvPr/>
                </p:nvSpPr>
                <p:spPr>
                  <a:xfrm>
                    <a:off x="1915718" y="1188750"/>
                    <a:ext cx="985383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Th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9" name="Google Shape;2615;p66">
                  <a:extLst>
                    <a:ext uri="{FF2B5EF4-FFF2-40B4-BE49-F238E27FC236}">
                      <a16:creationId xmlns:a16="http://schemas.microsoft.com/office/drawing/2014/main" id="{F24351E8-3DC3-0E7E-AC5A-BFF56B5138D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291451" y="3229380"/>
                  <a:ext cx="609600" cy="365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68569" tIns="68569" rIns="68569" bIns="68569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17500" algn="l" rtl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1pPr>
                  <a:lvl2pPr marL="914400" marR="0" lvl="1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2pPr>
                  <a:lvl3pPr marL="1371600" marR="0" lvl="2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3pPr>
                  <a:lvl4pPr marL="1828800" marR="0" lvl="3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4pPr>
                  <a:lvl5pPr marL="2286000" marR="0" lvl="4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5pPr>
                  <a:lvl6pPr marL="2743200" marR="0" lvl="5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6pPr>
                  <a:lvl7pPr marL="3200400" marR="0" lvl="6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7pPr>
                  <a:lvl8pPr marL="3657600" marR="0" lvl="7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8pPr>
                  <a:lvl9pPr marL="4114800" marR="0" lvl="8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160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9pPr>
                </a:lstStyle>
                <a:p>
                  <a:pPr marL="0" indent="0" algn="ctr" defTabSz="514350">
                    <a:lnSpc>
                      <a:spcPct val="100000"/>
                    </a:lnSpc>
                    <a:spcAft>
                      <a:spcPts val="1200"/>
                    </a:spcAft>
                    <a:buNone/>
                  </a:pPr>
                  <a:r>
                    <a:rPr lang="en" sz="1350" kern="0">
                      <a:solidFill>
                        <a:srgbClr val="FFFFFF"/>
                      </a:solidFill>
                      <a:latin typeface="Bree Rg" panose="02000503000000020004" pitchFamily="50" charset="0"/>
                      <a:ea typeface="Montserrat ExtraBold"/>
                      <a:cs typeface="Montserrat ExtraBold"/>
                      <a:sym typeface="Montserrat ExtraBold"/>
                    </a:rPr>
                    <a:t>3</a:t>
                  </a:r>
                </a:p>
              </p:txBody>
            </p:sp>
            <p:sp>
              <p:nvSpPr>
                <p:cNvPr id="50" name="Google Shape;2616;p66">
                  <a:extLst>
                    <a:ext uri="{FF2B5EF4-FFF2-40B4-BE49-F238E27FC236}">
                      <a16:creationId xmlns:a16="http://schemas.microsoft.com/office/drawing/2014/main" id="{B82A8CFB-39C2-B5A6-F976-0CBAA7D38A3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042131" y="3256499"/>
                  <a:ext cx="609600" cy="365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68569" tIns="68569" rIns="68569" bIns="68569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17500" algn="l" rtl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1pPr>
                  <a:lvl2pPr marL="914400" marR="0" lvl="1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2pPr>
                  <a:lvl3pPr marL="1371600" marR="0" lvl="2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3pPr>
                  <a:lvl4pPr marL="1828800" marR="0" lvl="3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4pPr>
                  <a:lvl5pPr marL="2286000" marR="0" lvl="4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5pPr>
                  <a:lvl6pPr marL="2743200" marR="0" lvl="5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6pPr>
                  <a:lvl7pPr marL="3200400" marR="0" lvl="6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7pPr>
                  <a:lvl8pPr marL="3657600" marR="0" lvl="7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8pPr>
                  <a:lvl9pPr marL="4114800" marR="0" lvl="8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160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9pPr>
                </a:lstStyle>
                <a:p>
                  <a:pPr marL="0" indent="0" algn="ctr" defTabSz="514350">
                    <a:lnSpc>
                      <a:spcPct val="100000"/>
                    </a:lnSpc>
                    <a:spcAft>
                      <a:spcPts val="1200"/>
                    </a:spcAft>
                    <a:buNone/>
                  </a:pPr>
                  <a:r>
                    <a:rPr lang="en" sz="1350" kern="0">
                      <a:solidFill>
                        <a:srgbClr val="FFFFFF"/>
                      </a:solidFill>
                      <a:latin typeface="Bree Rg" panose="02000503000000020004" pitchFamily="50" charset="0"/>
                      <a:ea typeface="Montserrat ExtraBold"/>
                      <a:cs typeface="Montserrat ExtraBold"/>
                      <a:sym typeface="Montserrat ExtraBold"/>
                    </a:rPr>
                    <a:t>5</a:t>
                  </a:r>
                </a:p>
              </p:txBody>
            </p:sp>
            <p:sp>
              <p:nvSpPr>
                <p:cNvPr id="51" name="Google Shape;2590;p66">
                  <a:extLst>
                    <a:ext uri="{FF2B5EF4-FFF2-40B4-BE49-F238E27FC236}">
                      <a16:creationId xmlns:a16="http://schemas.microsoft.com/office/drawing/2014/main" id="{1AE02257-60E3-FE97-CEE9-0BDF5249505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845096" y="3282619"/>
                  <a:ext cx="609600" cy="365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68569" tIns="68569" rIns="68569" bIns="68569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17500" algn="l" rtl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1pPr>
                  <a:lvl2pPr marL="914400" marR="0" lvl="1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2pPr>
                  <a:lvl3pPr marL="1371600" marR="0" lvl="2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3pPr>
                  <a:lvl4pPr marL="1828800" marR="0" lvl="3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4pPr>
                  <a:lvl5pPr marL="2286000" marR="0" lvl="4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5pPr>
                  <a:lvl6pPr marL="2743200" marR="0" lvl="5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6pPr>
                  <a:lvl7pPr marL="3200400" marR="0" lvl="6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7pPr>
                  <a:lvl8pPr marL="3657600" marR="0" lvl="7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8pPr>
                  <a:lvl9pPr marL="4114800" marR="0" lvl="8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160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9pPr>
                </a:lstStyle>
                <a:p>
                  <a:pPr marL="0" indent="0" algn="ctr" defTabSz="514350">
                    <a:lnSpc>
                      <a:spcPct val="100000"/>
                    </a:lnSpc>
                    <a:spcAft>
                      <a:spcPts val="1200"/>
                    </a:spcAft>
                    <a:buNone/>
                  </a:pPr>
                  <a:r>
                    <a:rPr lang="en" sz="1350" kern="0">
                      <a:solidFill>
                        <a:srgbClr val="FFFFFF"/>
                      </a:solidFill>
                      <a:latin typeface="Bree Rg" panose="02000503000000020004" pitchFamily="50" charset="0"/>
                      <a:ea typeface="Montserrat ExtraBold"/>
                      <a:cs typeface="Montserrat ExtraBold"/>
                      <a:sym typeface="Montserrat ExtraBold"/>
                    </a:rPr>
                    <a:t>7</a:t>
                  </a:r>
                </a:p>
              </p:txBody>
            </p:sp>
            <p:sp>
              <p:nvSpPr>
                <p:cNvPr id="52" name="Google Shape;2617;p66">
                  <a:extLst>
                    <a:ext uri="{FF2B5EF4-FFF2-40B4-BE49-F238E27FC236}">
                      <a16:creationId xmlns:a16="http://schemas.microsoft.com/office/drawing/2014/main" id="{70DA2A46-E1FE-5207-78F6-8D602249C46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531155" y="4325219"/>
                  <a:ext cx="614432" cy="434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68569" tIns="68569" rIns="68569" bIns="68569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17500" algn="l" rtl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1pPr>
                  <a:lvl2pPr marL="914400" marR="0" lvl="1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2pPr>
                  <a:lvl3pPr marL="1371600" marR="0" lvl="2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3pPr>
                  <a:lvl4pPr marL="1828800" marR="0" lvl="3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4pPr>
                  <a:lvl5pPr marL="2286000" marR="0" lvl="4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5pPr>
                  <a:lvl6pPr marL="2743200" marR="0" lvl="5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6pPr>
                  <a:lvl7pPr marL="3200400" marR="0" lvl="6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7pPr>
                  <a:lvl8pPr marL="3657600" marR="0" lvl="7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8pPr>
                  <a:lvl9pPr marL="4114800" marR="0" lvl="8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160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9pPr>
                </a:lstStyle>
                <a:p>
                  <a:pPr marL="0" indent="0" algn="ctr" defTabSz="514350">
                    <a:spcAft>
                      <a:spcPts val="1200"/>
                    </a:spcAft>
                    <a:buNone/>
                  </a:pPr>
                  <a:r>
                    <a:rPr lang="en" sz="1350" kern="0">
                      <a:solidFill>
                        <a:srgbClr val="FFFFFF"/>
                      </a:solidFill>
                      <a:latin typeface="Bree Rg" panose="02000503000000020004" pitchFamily="50" charset="0"/>
                      <a:ea typeface="Montserrat ExtraBold"/>
                      <a:cs typeface="Montserrat ExtraBold"/>
                      <a:sym typeface="Montserrat ExtraBold"/>
                    </a:rPr>
                    <a:t>4</a:t>
                  </a:r>
                </a:p>
              </p:txBody>
            </p:sp>
            <p:grpSp>
              <p:nvGrpSpPr>
                <p:cNvPr id="53" name="Google Shape;2618;p66">
                  <a:extLst>
                    <a:ext uri="{FF2B5EF4-FFF2-40B4-BE49-F238E27FC236}">
                      <a16:creationId xmlns:a16="http://schemas.microsoft.com/office/drawing/2014/main" id="{51E4874C-EEC3-94B8-6A58-6648E0542DA8}"/>
                    </a:ext>
                  </a:extLst>
                </p:cNvPr>
                <p:cNvGrpSpPr/>
                <p:nvPr/>
              </p:nvGrpSpPr>
              <p:grpSpPr>
                <a:xfrm>
                  <a:off x="6342913" y="4290181"/>
                  <a:ext cx="894280" cy="763644"/>
                  <a:chOff x="1256247" y="1188750"/>
                  <a:chExt cx="1083364" cy="925105"/>
                </a:xfrm>
              </p:grpSpPr>
              <p:sp>
                <p:nvSpPr>
                  <p:cNvPr id="55" name="Google Shape;2619;p66">
                    <a:extLst>
                      <a:ext uri="{FF2B5EF4-FFF2-40B4-BE49-F238E27FC236}">
                        <a16:creationId xmlns:a16="http://schemas.microsoft.com/office/drawing/2014/main" id="{B3478688-4956-4E67-EF58-520B8B6D2AA4}"/>
                      </a:ext>
                    </a:extLst>
                  </p:cNvPr>
                  <p:cNvSpPr/>
                  <p:nvPr/>
                </p:nvSpPr>
                <p:spPr>
                  <a:xfrm>
                    <a:off x="1354227" y="1227997"/>
                    <a:ext cx="985384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Th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" name="Google Shape;2620;p66">
                    <a:extLst>
                      <a:ext uri="{FF2B5EF4-FFF2-40B4-BE49-F238E27FC236}">
                        <a16:creationId xmlns:a16="http://schemas.microsoft.com/office/drawing/2014/main" id="{1BA951DE-2A28-9556-4ED3-E205CE9C1A78}"/>
                      </a:ext>
                    </a:extLst>
                  </p:cNvPr>
                  <p:cNvSpPr/>
                  <p:nvPr/>
                </p:nvSpPr>
                <p:spPr>
                  <a:xfrm>
                    <a:off x="1256247" y="1188750"/>
                    <a:ext cx="985379" cy="8858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6" h="16379" extrusionOk="0">
                        <a:moveTo>
                          <a:pt x="7560" y="1"/>
                        </a:moveTo>
                        <a:cubicBezTo>
                          <a:pt x="3283" y="1"/>
                          <a:pt x="0" y="8178"/>
                          <a:pt x="2476" y="12988"/>
                        </a:cubicBezTo>
                        <a:cubicBezTo>
                          <a:pt x="3703" y="15375"/>
                          <a:pt x="6008" y="16379"/>
                          <a:pt x="8201" y="16379"/>
                        </a:cubicBezTo>
                        <a:cubicBezTo>
                          <a:pt x="10559" y="16379"/>
                          <a:pt x="12790" y="15223"/>
                          <a:pt x="13430" y="13366"/>
                        </a:cubicBezTo>
                        <a:cubicBezTo>
                          <a:pt x="14675" y="9777"/>
                          <a:pt x="13214" y="571"/>
                          <a:pt x="7908" y="20"/>
                        </a:cubicBezTo>
                        <a:cubicBezTo>
                          <a:pt x="7791" y="5"/>
                          <a:pt x="7677" y="1"/>
                          <a:pt x="7560" y="1"/>
                        </a:cubicBezTo>
                        <a:close/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</p:spPr>
                <p:txBody>
                  <a:bodyPr spcFirstLastPara="1" wrap="square" lIns="68569" tIns="68569" rIns="68569" bIns="68569" anchor="ctr" anchorCtr="0">
                    <a:noAutofit/>
                  </a:bodyPr>
                  <a:lstStyle/>
                  <a:p>
                    <a:pPr defTabSz="685784">
                      <a:buClr>
                        <a:srgbClr val="000000"/>
                      </a:buClr>
                      <a:defRPr/>
                    </a:pPr>
                    <a:endParaRPr sz="1050" kern="0">
                      <a:solidFill>
                        <a:srgbClr val="000000"/>
                      </a:solidFill>
                      <a:latin typeface="Bree Th" panose="02000503000000020004" pitchFamily="50" charset="0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4" name="Google Shape;2621;p66">
                  <a:extLst>
                    <a:ext uri="{FF2B5EF4-FFF2-40B4-BE49-F238E27FC236}">
                      <a16:creationId xmlns:a16="http://schemas.microsoft.com/office/drawing/2014/main" id="{78DC6AD6-CD89-6008-A44A-17D0EAB7F74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098812" y="4342239"/>
                  <a:ext cx="1301600" cy="4344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68569" tIns="68569" rIns="68569" bIns="68569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17500" algn="l" rtl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1pPr>
                  <a:lvl2pPr marL="914400" marR="0" lvl="1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2pPr>
                  <a:lvl3pPr marL="1371600" marR="0" lvl="2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3pPr>
                  <a:lvl4pPr marL="1828800" marR="0" lvl="3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4pPr>
                  <a:lvl5pPr marL="2286000" marR="0" lvl="4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5pPr>
                  <a:lvl6pPr marL="2743200" marR="0" lvl="5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6pPr>
                  <a:lvl7pPr marL="3200400" marR="0" lvl="6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7pPr>
                  <a:lvl8pPr marL="3657600" marR="0" lvl="7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8pPr>
                  <a:lvl9pPr marL="4114800" marR="0" lvl="8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160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9pPr>
                </a:lstStyle>
                <a:p>
                  <a:pPr marL="0" indent="0" algn="ctr" defTabSz="514350">
                    <a:spcAft>
                      <a:spcPts val="1200"/>
                    </a:spcAft>
                    <a:buNone/>
                  </a:pPr>
                  <a:r>
                    <a:rPr lang="en" sz="1350" kern="0">
                      <a:solidFill>
                        <a:srgbClr val="FFFFFF"/>
                      </a:solidFill>
                      <a:latin typeface="Bree Rg" panose="02000503000000020004" pitchFamily="50" charset="0"/>
                      <a:ea typeface="Montserrat ExtraBold"/>
                      <a:cs typeface="Montserrat ExtraBold"/>
                      <a:sym typeface="Montserrat ExtraBold"/>
                    </a:rPr>
                    <a:t>6</a:t>
                  </a:r>
                </a:p>
              </p:txBody>
            </p:sp>
          </p:grpSp>
          <p:grpSp>
            <p:nvGrpSpPr>
              <p:cNvPr id="33" name="Grupo 32">
                <a:extLst>
                  <a:ext uri="{FF2B5EF4-FFF2-40B4-BE49-F238E27FC236}">
                    <a16:creationId xmlns:a16="http://schemas.microsoft.com/office/drawing/2014/main" id="{89240B63-DBC2-7A4E-DF91-11D04A0328EA}"/>
                  </a:ext>
                </a:extLst>
              </p:cNvPr>
              <p:cNvGrpSpPr/>
              <p:nvPr/>
            </p:nvGrpSpPr>
            <p:grpSpPr>
              <a:xfrm>
                <a:off x="7699500" y="3811821"/>
                <a:ext cx="894279" cy="1054058"/>
                <a:chOff x="7699500" y="3811821"/>
                <a:chExt cx="894279" cy="1054058"/>
              </a:xfrm>
            </p:grpSpPr>
            <p:cxnSp>
              <p:nvCxnSpPr>
                <p:cNvPr id="34" name="Google Shape;2599;p66">
                  <a:extLst>
                    <a:ext uri="{FF2B5EF4-FFF2-40B4-BE49-F238E27FC236}">
                      <a16:creationId xmlns:a16="http://schemas.microsoft.com/office/drawing/2014/main" id="{5CE10A8B-63E8-C73A-ECB4-DE12C846F6A4}"/>
                    </a:ext>
                  </a:extLst>
                </p:cNvPr>
                <p:cNvCxnSpPr/>
                <p:nvPr/>
              </p:nvCxnSpPr>
              <p:spPr>
                <a:xfrm rot="10800000">
                  <a:off x="8146633" y="3811821"/>
                  <a:ext cx="0" cy="366000"/>
                </a:xfrm>
                <a:prstGeom prst="straightConnector1">
                  <a:avLst/>
                </a:prstGeom>
                <a:noFill/>
                <a:ln w="38100" cap="flat" cmpd="sng">
                  <a:solidFill>
                    <a:srgbClr val="20124D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5" name="Google Shape;2619;p66">
                  <a:extLst>
                    <a:ext uri="{FF2B5EF4-FFF2-40B4-BE49-F238E27FC236}">
                      <a16:creationId xmlns:a16="http://schemas.microsoft.com/office/drawing/2014/main" id="{D617177C-310D-DFF4-A431-6D156C3275BA}"/>
                    </a:ext>
                  </a:extLst>
                </p:cNvPr>
                <p:cNvSpPr/>
                <p:nvPr/>
              </p:nvSpPr>
              <p:spPr>
                <a:xfrm>
                  <a:off x="7780377" y="4134631"/>
                  <a:ext cx="813402" cy="731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6" h="16379" extrusionOk="0">
                      <a:moveTo>
                        <a:pt x="7560" y="1"/>
                      </a:moveTo>
                      <a:cubicBezTo>
                        <a:pt x="3283" y="1"/>
                        <a:pt x="0" y="8178"/>
                        <a:pt x="2476" y="12988"/>
                      </a:cubicBezTo>
                      <a:cubicBezTo>
                        <a:pt x="3703" y="15375"/>
                        <a:pt x="6008" y="16379"/>
                        <a:pt x="8201" y="16379"/>
                      </a:cubicBezTo>
                      <a:cubicBezTo>
                        <a:pt x="10559" y="16379"/>
                        <a:pt x="12790" y="15223"/>
                        <a:pt x="13430" y="13366"/>
                      </a:cubicBezTo>
                      <a:cubicBezTo>
                        <a:pt x="14675" y="9777"/>
                        <a:pt x="13214" y="571"/>
                        <a:pt x="7908" y="20"/>
                      </a:cubicBezTo>
                      <a:cubicBezTo>
                        <a:pt x="7791" y="5"/>
                        <a:pt x="7677" y="1"/>
                        <a:pt x="7560" y="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spcFirstLastPara="1" wrap="square" lIns="68569" tIns="68569" rIns="68569" bIns="68569" anchor="ctr" anchorCtr="0">
                  <a:noAutofit/>
                </a:bodyPr>
                <a:lstStyle/>
                <a:p>
                  <a:pPr defTabSz="685784">
                    <a:buClr>
                      <a:srgbClr val="000000"/>
                    </a:buClr>
                    <a:defRPr/>
                  </a:pPr>
                  <a:endParaRPr sz="1050" kern="0">
                    <a:solidFill>
                      <a:srgbClr val="000000"/>
                    </a:solidFill>
                    <a:latin typeface="Bree Th" panose="02000503000000020004" pitchFamily="50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2620;p66">
                  <a:extLst>
                    <a:ext uri="{FF2B5EF4-FFF2-40B4-BE49-F238E27FC236}">
                      <a16:creationId xmlns:a16="http://schemas.microsoft.com/office/drawing/2014/main" id="{164B5EED-8641-E144-5619-6F1A7A3FE2D2}"/>
                    </a:ext>
                  </a:extLst>
                </p:cNvPr>
                <p:cNvSpPr/>
                <p:nvPr/>
              </p:nvSpPr>
              <p:spPr>
                <a:xfrm>
                  <a:off x="7699500" y="4102235"/>
                  <a:ext cx="813398" cy="731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6" h="16379" extrusionOk="0">
                      <a:moveTo>
                        <a:pt x="7560" y="1"/>
                      </a:moveTo>
                      <a:cubicBezTo>
                        <a:pt x="3283" y="1"/>
                        <a:pt x="0" y="8178"/>
                        <a:pt x="2476" y="12988"/>
                      </a:cubicBezTo>
                      <a:cubicBezTo>
                        <a:pt x="3703" y="15375"/>
                        <a:pt x="6008" y="16379"/>
                        <a:pt x="8201" y="16379"/>
                      </a:cubicBezTo>
                      <a:cubicBezTo>
                        <a:pt x="10559" y="16379"/>
                        <a:pt x="12790" y="15223"/>
                        <a:pt x="13430" y="13366"/>
                      </a:cubicBezTo>
                      <a:cubicBezTo>
                        <a:pt x="14675" y="9777"/>
                        <a:pt x="13214" y="571"/>
                        <a:pt x="7908" y="20"/>
                      </a:cubicBezTo>
                      <a:cubicBezTo>
                        <a:pt x="7791" y="5"/>
                        <a:pt x="7677" y="1"/>
                        <a:pt x="7560" y="1"/>
                      </a:cubicBezTo>
                      <a:close/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</p:spPr>
              <p:txBody>
                <a:bodyPr spcFirstLastPara="1" wrap="square" lIns="68569" tIns="68569" rIns="68569" bIns="68569" anchor="ctr" anchorCtr="0">
                  <a:noAutofit/>
                </a:bodyPr>
                <a:lstStyle/>
                <a:p>
                  <a:pPr defTabSz="685784">
                    <a:buClr>
                      <a:srgbClr val="000000"/>
                    </a:buClr>
                    <a:defRPr/>
                  </a:pPr>
                  <a:endParaRPr sz="1050" kern="0">
                    <a:solidFill>
                      <a:srgbClr val="000000"/>
                    </a:solidFill>
                    <a:latin typeface="Bree Th" panose="02000503000000020004" pitchFamily="50" charset="0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2621;p66">
                  <a:extLst>
                    <a:ext uri="{FF2B5EF4-FFF2-40B4-BE49-F238E27FC236}">
                      <a16:creationId xmlns:a16="http://schemas.microsoft.com/office/drawing/2014/main" id="{C0521167-20C3-FA79-9909-9D6BDB2C270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842289" y="4130955"/>
                  <a:ext cx="584026" cy="52803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68569" tIns="68569" rIns="68569" bIns="68569" anchor="t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L="457200" marR="0" lvl="0" indent="-317500" algn="l" rtl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1pPr>
                  <a:lvl2pPr marL="914400" marR="0" lvl="1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2pPr>
                  <a:lvl3pPr marL="1371600" marR="0" lvl="2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3pPr>
                  <a:lvl4pPr marL="1828800" marR="0" lvl="3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4pPr>
                  <a:lvl5pPr marL="2286000" marR="0" lvl="4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5pPr>
                  <a:lvl6pPr marL="2743200" marR="0" lvl="5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6pPr>
                  <a:lvl7pPr marL="3200400" marR="0" lvl="6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●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7pPr>
                  <a:lvl8pPr marL="3657600" marR="0" lvl="7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0"/>
                    </a:spcAft>
                    <a:buClr>
                      <a:srgbClr val="20124D"/>
                    </a:buClr>
                    <a:buSzPts val="1400"/>
                    <a:buFont typeface="Lato"/>
                    <a:buChar char="○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8pPr>
                  <a:lvl9pPr marL="4114800" marR="0" lvl="8" indent="-317500" algn="l" rtl="0">
                    <a:lnSpc>
                      <a:spcPct val="115000"/>
                    </a:lnSpc>
                    <a:spcBef>
                      <a:spcPts val="1600"/>
                    </a:spcBef>
                    <a:spcAft>
                      <a:spcPts val="1600"/>
                    </a:spcAft>
                    <a:buClr>
                      <a:srgbClr val="20124D"/>
                    </a:buClr>
                    <a:buSzPts val="1400"/>
                    <a:buFont typeface="Lato"/>
                    <a:buChar char="■"/>
                    <a:defRPr sz="1867" b="0" i="0" u="none" strike="noStrike" cap="none">
                      <a:solidFill>
                        <a:srgbClr val="20124D"/>
                      </a:solidFill>
                      <a:latin typeface="Lato"/>
                      <a:ea typeface="Lato"/>
                      <a:cs typeface="Lato"/>
                      <a:sym typeface="Lato"/>
                    </a:defRPr>
                  </a:lvl9pPr>
                </a:lstStyle>
                <a:p>
                  <a:pPr marL="0" indent="0" algn="ctr" defTabSz="514350">
                    <a:spcAft>
                      <a:spcPts val="1200"/>
                    </a:spcAft>
                    <a:buNone/>
                  </a:pPr>
                  <a:r>
                    <a:rPr lang="en" sz="1350" kern="0">
                      <a:solidFill>
                        <a:srgbClr val="FFFFFF"/>
                      </a:solidFill>
                      <a:latin typeface="Bree Rg" panose="02000503000000020004" pitchFamily="50" charset="0"/>
                      <a:ea typeface="Montserrat ExtraBold"/>
                      <a:cs typeface="Montserrat ExtraBold"/>
                      <a:sym typeface="Montserrat ExtraBold"/>
                    </a:rPr>
                    <a:t>8</a:t>
                  </a:r>
                </a:p>
              </p:txBody>
            </p:sp>
          </p:grpSp>
        </p:grp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17BA52D4-EDF5-9D1C-8B50-D623F0F87F04}"/>
                </a:ext>
              </a:extLst>
            </p:cNvPr>
            <p:cNvSpPr txBox="1"/>
            <p:nvPr/>
          </p:nvSpPr>
          <p:spPr>
            <a:xfrm>
              <a:off x="9541357" y="4798063"/>
              <a:ext cx="1602779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Bree Th" panose="02000503000000020004" pitchFamily="50" charset="0"/>
                </a:rPr>
                <a:t>Criterios de Cierre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55FFE4E8-72B8-EBA9-89E1-6EB309CF4D4C}"/>
                </a:ext>
              </a:extLst>
            </p:cNvPr>
            <p:cNvSpPr txBox="1"/>
            <p:nvPr/>
          </p:nvSpPr>
          <p:spPr>
            <a:xfrm>
              <a:off x="4122812" y="5366052"/>
              <a:ext cx="2305016" cy="892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CO" sz="750" dirty="0">
                  <a:latin typeface="Bree Th" panose="02000503000000020004" pitchFamily="50" charset="0"/>
                  <a:cs typeface="Calibri"/>
                </a:rPr>
                <a:t>Alta dirección</a:t>
              </a:r>
            </a:p>
            <a:p>
              <a:pPr algn="ctr"/>
              <a:r>
                <a:rPr lang="es-CO" sz="750" dirty="0">
                  <a:latin typeface="Bree Th" panose="02000503000000020004" pitchFamily="50" charset="0"/>
                  <a:cs typeface="Calibri"/>
                </a:rPr>
                <a:t>Dirección de estrategia y calidad</a:t>
              </a:r>
            </a:p>
            <a:p>
              <a:pPr algn="ctr"/>
              <a:r>
                <a:rPr lang="es-CO" sz="750" dirty="0">
                  <a:latin typeface="Bree Th" panose="02000503000000020004" pitchFamily="50" charset="0"/>
                  <a:cs typeface="Calibri"/>
                </a:rPr>
                <a:t>Decanaturas y direcciones de áreas académicas</a:t>
              </a:r>
            </a:p>
            <a:p>
              <a:pPr algn="ctr"/>
              <a:r>
                <a:rPr lang="es-CO" sz="750" dirty="0">
                  <a:latin typeface="Bree Th" panose="02000503000000020004" pitchFamily="50" charset="0"/>
                  <a:cs typeface="Calibri"/>
                </a:rPr>
                <a:t>Unidades de apoyo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68B073BC-A932-200C-6120-BC26EEB6FC31}"/>
                </a:ext>
              </a:extLst>
            </p:cNvPr>
            <p:cNvSpPr txBox="1"/>
            <p:nvPr/>
          </p:nvSpPr>
          <p:spPr>
            <a:xfrm>
              <a:off x="3131786" y="1579576"/>
              <a:ext cx="2017728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750" dirty="0">
                  <a:latin typeface="Bree Rg" panose="02000503000000020004" pitchFamily="50" charset="0"/>
                </a:rPr>
                <a:t>Mapa estratégico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Estado actual de la articulación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Necesidades de Información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Alineación entre objetivos e indicadores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B597096A-B731-1EDB-932A-BF32A77346FF}"/>
                </a:ext>
              </a:extLst>
            </p:cNvPr>
            <p:cNvSpPr txBox="1"/>
            <p:nvPr/>
          </p:nvSpPr>
          <p:spPr>
            <a:xfrm>
              <a:off x="5381356" y="1537211"/>
              <a:ext cx="2426580" cy="1046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750" dirty="0">
                  <a:latin typeface="Bree Th" panose="02000503000000020004" pitchFamily="50" charset="0"/>
                  <a:cs typeface="Calibri"/>
                </a:rPr>
                <a:t>Acceso a la información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  <a:cs typeface="Calibri"/>
                </a:rPr>
                <a:t>Identificación y priorización de indicadores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  <a:cs typeface="Calibri"/>
                </a:rPr>
                <a:t>Articulación Metas – fuentes de información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  <a:cs typeface="Calibri"/>
                </a:rPr>
                <a:t>Seguimiento estratégico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CDB04955-327E-E838-F490-E451D02DE192}"/>
                </a:ext>
              </a:extLst>
            </p:cNvPr>
            <p:cNvSpPr txBox="1"/>
            <p:nvPr/>
          </p:nvSpPr>
          <p:spPr>
            <a:xfrm>
              <a:off x="8168141" y="1932114"/>
              <a:ext cx="1928311" cy="584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Inicio: Abril 2026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Cierre: Junio 2027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304 días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1ABE4345-37B8-C825-374A-C10E2C0548F4}"/>
                </a:ext>
              </a:extLst>
            </p:cNvPr>
            <p:cNvSpPr txBox="1"/>
            <p:nvPr/>
          </p:nvSpPr>
          <p:spPr>
            <a:xfrm>
              <a:off x="7143708" y="4798065"/>
              <a:ext cx="1602781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Bree Th" panose="02000503000000020004" pitchFamily="50" charset="0"/>
                </a:rPr>
                <a:t>Riesgos Principales</a:t>
              </a:r>
              <a:endParaRPr lang="es-CO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ree Th" panose="02000503000000020004" pitchFamily="50" charset="0"/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44EF1111-1DC1-4201-7CC4-410C118C0010}"/>
                </a:ext>
              </a:extLst>
            </p:cNvPr>
            <p:cNvSpPr txBox="1"/>
            <p:nvPr/>
          </p:nvSpPr>
          <p:spPr>
            <a:xfrm>
              <a:off x="6980941" y="5176862"/>
              <a:ext cx="192831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Limitación acceso a la información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Baja disponibilidad de tiempo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Desalineación Indicadores – fuentes de datos </a:t>
              </a:r>
            </a:p>
            <a:p>
              <a:pPr algn="ctr"/>
              <a:r>
                <a:rPr lang="es-ES" sz="750" dirty="0">
                  <a:latin typeface="Bree Th" panose="02000503000000020004" pitchFamily="50" charset="0"/>
                </a:rPr>
                <a:t>Resistencia Organizacional frente a cambios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B3DDF09-A23E-D9E5-19E8-6002F00BBD24}"/>
                </a:ext>
              </a:extLst>
            </p:cNvPr>
            <p:cNvSpPr txBox="1"/>
            <p:nvPr/>
          </p:nvSpPr>
          <p:spPr>
            <a:xfrm>
              <a:off x="9391191" y="5176862"/>
              <a:ext cx="186885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CO" sz="750" dirty="0">
                  <a:latin typeface="Bree Th" panose="02000503000000020004" pitchFamily="50" charset="0"/>
                </a:rPr>
                <a:t>Diseño Mapa estratégico</a:t>
              </a:r>
            </a:p>
            <a:p>
              <a:pPr algn="ctr"/>
              <a:r>
                <a:rPr lang="es-CO" sz="750" dirty="0">
                  <a:latin typeface="Bree Th" panose="02000503000000020004" pitchFamily="50" charset="0"/>
                </a:rPr>
                <a:t>Articulación Objetivos – Indicadores</a:t>
              </a:r>
            </a:p>
            <a:p>
              <a:pPr algn="ctr"/>
              <a:r>
                <a:rPr lang="es-CO" sz="750" dirty="0">
                  <a:latin typeface="Bree Th" panose="02000503000000020004" pitchFamily="50" charset="0"/>
                </a:rPr>
                <a:t>Matriz de trazabilidad</a:t>
              </a:r>
            </a:p>
            <a:p>
              <a:pPr algn="ctr"/>
              <a:r>
                <a:rPr lang="es-CO" sz="750" dirty="0">
                  <a:latin typeface="Bree Th" panose="02000503000000020004" pitchFamily="50" charset="0"/>
                </a:rPr>
                <a:t>Seguimiento a procesos de Planeación</a:t>
              </a:r>
            </a:p>
            <a:p>
              <a:pPr algn="ctr"/>
              <a:r>
                <a:rPr lang="es-CO" sz="750" dirty="0">
                  <a:latin typeface="Bree Th" panose="02000503000000020004" pitchFamily="50" charset="0"/>
                </a:rPr>
                <a:t>Documento final</a:t>
              </a:r>
            </a:p>
          </p:txBody>
        </p:sp>
        <p:cxnSp>
          <p:nvCxnSpPr>
            <p:cNvPr id="7" name="Google Shape;2600;p66">
              <a:extLst>
                <a:ext uri="{FF2B5EF4-FFF2-40B4-BE49-F238E27FC236}">
                  <a16:creationId xmlns:a16="http://schemas.microsoft.com/office/drawing/2014/main" id="{A3C3B65F-78E7-F74F-AD37-A24133AF472C}"/>
                </a:ext>
              </a:extLst>
            </p:cNvPr>
            <p:cNvCxnSpPr/>
            <p:nvPr/>
          </p:nvCxnSpPr>
          <p:spPr>
            <a:xfrm rot="10800000">
              <a:off x="1534663" y="3582894"/>
              <a:ext cx="3267" cy="273240"/>
            </a:xfrm>
            <a:prstGeom prst="straightConnector1">
              <a:avLst/>
            </a:prstGeom>
            <a:noFill/>
            <a:ln w="38100" cap="flat" cmpd="sng">
              <a:solidFill>
                <a:srgbClr val="20124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" name="Google Shape;2613;p66">
              <a:extLst>
                <a:ext uri="{FF2B5EF4-FFF2-40B4-BE49-F238E27FC236}">
                  <a16:creationId xmlns:a16="http://schemas.microsoft.com/office/drawing/2014/main" id="{576681DB-3D9C-06B2-DB5D-48067B2322F8}"/>
                </a:ext>
              </a:extLst>
            </p:cNvPr>
            <p:cNvSpPr/>
            <p:nvPr/>
          </p:nvSpPr>
          <p:spPr>
            <a:xfrm>
              <a:off x="1201063" y="3017680"/>
              <a:ext cx="738161" cy="603280"/>
            </a:xfrm>
            <a:custGeom>
              <a:avLst/>
              <a:gdLst/>
              <a:ahLst/>
              <a:cxnLst/>
              <a:rect l="l" t="t" r="r" b="b"/>
              <a:pathLst>
                <a:path w="14676" h="16379" extrusionOk="0">
                  <a:moveTo>
                    <a:pt x="7560" y="1"/>
                  </a:moveTo>
                  <a:cubicBezTo>
                    <a:pt x="3283" y="1"/>
                    <a:pt x="0" y="8178"/>
                    <a:pt x="2476" y="12988"/>
                  </a:cubicBezTo>
                  <a:cubicBezTo>
                    <a:pt x="3703" y="15375"/>
                    <a:pt x="6008" y="16379"/>
                    <a:pt x="8201" y="16379"/>
                  </a:cubicBezTo>
                  <a:cubicBezTo>
                    <a:pt x="10559" y="16379"/>
                    <a:pt x="12790" y="15223"/>
                    <a:pt x="13430" y="13366"/>
                  </a:cubicBezTo>
                  <a:cubicBezTo>
                    <a:pt x="14675" y="9777"/>
                    <a:pt x="13214" y="571"/>
                    <a:pt x="7908" y="20"/>
                  </a:cubicBezTo>
                  <a:cubicBezTo>
                    <a:pt x="7791" y="5"/>
                    <a:pt x="7677" y="1"/>
                    <a:pt x="7560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784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Bree Th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12" name="Google Shape;2614;p66">
              <a:extLst>
                <a:ext uri="{FF2B5EF4-FFF2-40B4-BE49-F238E27FC236}">
                  <a16:creationId xmlns:a16="http://schemas.microsoft.com/office/drawing/2014/main" id="{7C5695C9-680F-B9B8-E7E1-FD6A93787A33}"/>
                </a:ext>
              </a:extLst>
            </p:cNvPr>
            <p:cNvSpPr/>
            <p:nvPr/>
          </p:nvSpPr>
          <p:spPr>
            <a:xfrm>
              <a:off x="1127654" y="2990952"/>
              <a:ext cx="738158" cy="603280"/>
            </a:xfrm>
            <a:custGeom>
              <a:avLst/>
              <a:gdLst/>
              <a:ahLst/>
              <a:cxnLst/>
              <a:rect l="l" t="t" r="r" b="b"/>
              <a:pathLst>
                <a:path w="14676" h="16379" extrusionOk="0">
                  <a:moveTo>
                    <a:pt x="7560" y="1"/>
                  </a:moveTo>
                  <a:cubicBezTo>
                    <a:pt x="3283" y="1"/>
                    <a:pt x="0" y="8178"/>
                    <a:pt x="2476" y="12988"/>
                  </a:cubicBezTo>
                  <a:cubicBezTo>
                    <a:pt x="3703" y="15375"/>
                    <a:pt x="6008" y="16379"/>
                    <a:pt x="8201" y="16379"/>
                  </a:cubicBezTo>
                  <a:cubicBezTo>
                    <a:pt x="10559" y="16379"/>
                    <a:pt x="12790" y="15223"/>
                    <a:pt x="13430" y="13366"/>
                  </a:cubicBezTo>
                  <a:cubicBezTo>
                    <a:pt x="14675" y="9777"/>
                    <a:pt x="13214" y="571"/>
                    <a:pt x="7908" y="20"/>
                  </a:cubicBezTo>
                  <a:cubicBezTo>
                    <a:pt x="7791" y="5"/>
                    <a:pt x="7677" y="1"/>
                    <a:pt x="7560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784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Bree Th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13" name="Google Shape;2615;p66">
              <a:extLst>
                <a:ext uri="{FF2B5EF4-FFF2-40B4-BE49-F238E27FC236}">
                  <a16:creationId xmlns:a16="http://schemas.microsoft.com/office/drawing/2014/main" id="{5477F4DC-A6E9-14F5-C7E7-17FDF0E46DAC}"/>
                </a:ext>
              </a:extLst>
            </p:cNvPr>
            <p:cNvSpPr txBox="1">
              <a:spLocks/>
            </p:cNvSpPr>
            <p:nvPr/>
          </p:nvSpPr>
          <p:spPr>
            <a:xfrm>
              <a:off x="1258655" y="3260460"/>
              <a:ext cx="553212" cy="301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20124D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9pPr>
            </a:lstStyle>
            <a:p>
              <a:pPr marL="0" indent="0" algn="ctr" defTabSz="514350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" sz="1350" kern="0" dirty="0">
                  <a:solidFill>
                    <a:srgbClr val="FFFFFF"/>
                  </a:solidFill>
                  <a:latin typeface="Bree Rg" panose="02000503000000020004" pitchFamily="50" charset="0"/>
                  <a:ea typeface="Montserrat ExtraBold"/>
                  <a:cs typeface="Montserrat ExtraBold"/>
                  <a:sym typeface="Montserrat ExtraBold"/>
                </a:rPr>
                <a:t>1</a:t>
              </a:r>
            </a:p>
          </p:txBody>
        </p:sp>
        <p:cxnSp>
          <p:nvCxnSpPr>
            <p:cNvPr id="14" name="Google Shape;2598;p66">
              <a:extLst>
                <a:ext uri="{FF2B5EF4-FFF2-40B4-BE49-F238E27FC236}">
                  <a16:creationId xmlns:a16="http://schemas.microsoft.com/office/drawing/2014/main" id="{068CC45C-7D46-7F73-A54B-B9B4FF53B15B}"/>
                </a:ext>
              </a:extLst>
            </p:cNvPr>
            <p:cNvCxnSpPr/>
            <p:nvPr/>
          </p:nvCxnSpPr>
          <p:spPr>
            <a:xfrm rot="10800000">
              <a:off x="2823733" y="3847261"/>
              <a:ext cx="0" cy="353430"/>
            </a:xfrm>
            <a:prstGeom prst="straightConnector1">
              <a:avLst/>
            </a:prstGeom>
            <a:noFill/>
            <a:ln w="38100" cap="flat" cmpd="sng">
              <a:solidFill>
                <a:srgbClr val="20124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" name="Google Shape;2610;p66">
              <a:extLst>
                <a:ext uri="{FF2B5EF4-FFF2-40B4-BE49-F238E27FC236}">
                  <a16:creationId xmlns:a16="http://schemas.microsoft.com/office/drawing/2014/main" id="{04A1EA78-4DDD-15B4-5EF9-618FB253EC3D}"/>
                </a:ext>
              </a:extLst>
            </p:cNvPr>
            <p:cNvSpPr/>
            <p:nvPr/>
          </p:nvSpPr>
          <p:spPr>
            <a:xfrm>
              <a:off x="2486847" y="4130192"/>
              <a:ext cx="738163" cy="603280"/>
            </a:xfrm>
            <a:custGeom>
              <a:avLst/>
              <a:gdLst/>
              <a:ahLst/>
              <a:cxnLst/>
              <a:rect l="l" t="t" r="r" b="b"/>
              <a:pathLst>
                <a:path w="14676" h="16379" extrusionOk="0">
                  <a:moveTo>
                    <a:pt x="7560" y="1"/>
                  </a:moveTo>
                  <a:cubicBezTo>
                    <a:pt x="3283" y="1"/>
                    <a:pt x="0" y="8178"/>
                    <a:pt x="2476" y="12988"/>
                  </a:cubicBezTo>
                  <a:cubicBezTo>
                    <a:pt x="3703" y="15375"/>
                    <a:pt x="6008" y="16379"/>
                    <a:pt x="8201" y="16379"/>
                  </a:cubicBezTo>
                  <a:cubicBezTo>
                    <a:pt x="10559" y="16379"/>
                    <a:pt x="12790" y="15223"/>
                    <a:pt x="13430" y="13366"/>
                  </a:cubicBezTo>
                  <a:cubicBezTo>
                    <a:pt x="14675" y="9777"/>
                    <a:pt x="13214" y="571"/>
                    <a:pt x="7908" y="20"/>
                  </a:cubicBezTo>
                  <a:cubicBezTo>
                    <a:pt x="7791" y="5"/>
                    <a:pt x="7677" y="1"/>
                    <a:pt x="7560" y="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784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Bree Th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16" name="Google Shape;2611;p66">
              <a:extLst>
                <a:ext uri="{FF2B5EF4-FFF2-40B4-BE49-F238E27FC236}">
                  <a16:creationId xmlns:a16="http://schemas.microsoft.com/office/drawing/2014/main" id="{6E965300-E32E-6F14-0048-3DC6EA2F34F8}"/>
                </a:ext>
              </a:extLst>
            </p:cNvPr>
            <p:cNvSpPr/>
            <p:nvPr/>
          </p:nvSpPr>
          <p:spPr>
            <a:xfrm>
              <a:off x="2413442" y="4103464"/>
              <a:ext cx="738163" cy="603280"/>
            </a:xfrm>
            <a:custGeom>
              <a:avLst/>
              <a:gdLst/>
              <a:ahLst/>
              <a:cxnLst/>
              <a:rect l="l" t="t" r="r" b="b"/>
              <a:pathLst>
                <a:path w="14676" h="16379" extrusionOk="0">
                  <a:moveTo>
                    <a:pt x="7560" y="1"/>
                  </a:moveTo>
                  <a:cubicBezTo>
                    <a:pt x="3283" y="1"/>
                    <a:pt x="0" y="8178"/>
                    <a:pt x="2476" y="12988"/>
                  </a:cubicBezTo>
                  <a:cubicBezTo>
                    <a:pt x="3703" y="15375"/>
                    <a:pt x="6008" y="16379"/>
                    <a:pt x="8201" y="16379"/>
                  </a:cubicBezTo>
                  <a:cubicBezTo>
                    <a:pt x="10559" y="16379"/>
                    <a:pt x="12790" y="15223"/>
                    <a:pt x="13430" y="13366"/>
                  </a:cubicBezTo>
                  <a:cubicBezTo>
                    <a:pt x="14675" y="9777"/>
                    <a:pt x="13214" y="571"/>
                    <a:pt x="7908" y="20"/>
                  </a:cubicBezTo>
                  <a:cubicBezTo>
                    <a:pt x="7791" y="5"/>
                    <a:pt x="7677" y="1"/>
                    <a:pt x="7560" y="1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defTabSz="685784">
                <a:buClr>
                  <a:srgbClr val="000000"/>
                </a:buClr>
                <a:defRPr/>
              </a:pPr>
              <a:endParaRPr sz="1050" kern="0">
                <a:solidFill>
                  <a:srgbClr val="000000"/>
                </a:solidFill>
                <a:latin typeface="Bree Th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17" name="Google Shape;2617;p66">
              <a:extLst>
                <a:ext uri="{FF2B5EF4-FFF2-40B4-BE49-F238E27FC236}">
                  <a16:creationId xmlns:a16="http://schemas.microsoft.com/office/drawing/2014/main" id="{CF459262-10EB-6375-80C3-88781D5F92EF}"/>
                </a:ext>
              </a:extLst>
            </p:cNvPr>
            <p:cNvSpPr txBox="1">
              <a:spLocks/>
            </p:cNvSpPr>
            <p:nvPr/>
          </p:nvSpPr>
          <p:spPr>
            <a:xfrm>
              <a:off x="2503341" y="4137186"/>
              <a:ext cx="616203" cy="4591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1pPr>
              <a:lvl2pPr marL="914400" marR="0" lvl="1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2pPr>
              <a:lvl3pPr marL="1371600" marR="0" lvl="2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3pPr>
              <a:lvl4pPr marL="1828800" marR="0" lvl="3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4pPr>
              <a:lvl5pPr marL="2286000" marR="0" lvl="4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5pPr>
              <a:lvl6pPr marL="2743200" marR="0" lvl="5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6pPr>
              <a:lvl7pPr marL="3200400" marR="0" lvl="6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●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7pPr>
              <a:lvl8pPr marL="3657600" marR="0" lvl="7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0"/>
                </a:spcAft>
                <a:buClr>
                  <a:srgbClr val="20124D"/>
                </a:buClr>
                <a:buSzPts val="1400"/>
                <a:buFont typeface="Lato"/>
                <a:buChar char="○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8pPr>
              <a:lvl9pPr marL="4114800" marR="0" lvl="8" indent="-317500" algn="l" rtl="0">
                <a:lnSpc>
                  <a:spcPct val="115000"/>
                </a:lnSpc>
                <a:spcBef>
                  <a:spcPts val="1600"/>
                </a:spcBef>
                <a:spcAft>
                  <a:spcPts val="1600"/>
                </a:spcAft>
                <a:buClr>
                  <a:srgbClr val="20124D"/>
                </a:buClr>
                <a:buSzPts val="1400"/>
                <a:buFont typeface="Lato"/>
                <a:buChar char="■"/>
                <a:defRPr sz="1867" b="0" i="0" u="none" strike="noStrike" cap="none">
                  <a:solidFill>
                    <a:srgbClr val="20124D"/>
                  </a:solidFill>
                  <a:latin typeface="Lato"/>
                  <a:ea typeface="Lato"/>
                  <a:cs typeface="Lato"/>
                  <a:sym typeface="Lato"/>
                </a:defRPr>
              </a:lvl9pPr>
            </a:lstStyle>
            <a:p>
              <a:pPr marL="0" indent="0" algn="ctr" defTabSz="514350">
                <a:spcAft>
                  <a:spcPts val="1200"/>
                </a:spcAft>
                <a:buNone/>
              </a:pPr>
              <a:r>
                <a:rPr lang="en" sz="1350" kern="0">
                  <a:solidFill>
                    <a:srgbClr val="FFFFFF"/>
                  </a:solidFill>
                  <a:latin typeface="Bree Rg" panose="02000503000000020004" pitchFamily="50" charset="0"/>
                  <a:ea typeface="Montserrat ExtraBold"/>
                  <a:cs typeface="Montserrat ExtraBold"/>
                  <a:sym typeface="Montserrat ExtraBold"/>
                </a:rPr>
                <a:t>2</a:t>
              </a:r>
            </a:p>
          </p:txBody>
        </p:sp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id="{8BF6A49C-8684-507A-3385-B9EB6459E377}"/>
                </a:ext>
              </a:extLst>
            </p:cNvPr>
            <p:cNvSpPr txBox="1"/>
            <p:nvPr/>
          </p:nvSpPr>
          <p:spPr>
            <a:xfrm>
              <a:off x="760306" y="2617200"/>
              <a:ext cx="1492013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900" b="1" dirty="0">
                  <a:solidFill>
                    <a:schemeClr val="bg1">
                      <a:lumMod val="50000"/>
                    </a:schemeClr>
                  </a:solidFill>
                  <a:latin typeface="Bree Th" panose="02000503000000020004" pitchFamily="50" charset="0"/>
                </a:rPr>
                <a:t>Justificación</a:t>
              </a:r>
            </a:p>
          </p:txBody>
        </p:sp>
        <p:sp>
          <p:nvSpPr>
            <p:cNvPr id="66" name="CuadroTexto 65">
              <a:extLst>
                <a:ext uri="{FF2B5EF4-FFF2-40B4-BE49-F238E27FC236}">
                  <a16:creationId xmlns:a16="http://schemas.microsoft.com/office/drawing/2014/main" id="{AC46A271-2BBE-ECA1-71E2-B3CFCB6466ED}"/>
                </a:ext>
              </a:extLst>
            </p:cNvPr>
            <p:cNvSpPr txBox="1"/>
            <p:nvPr/>
          </p:nvSpPr>
          <p:spPr>
            <a:xfrm>
              <a:off x="1865812" y="4742582"/>
              <a:ext cx="2037056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MX" sz="900" b="1" dirty="0">
                  <a:solidFill>
                    <a:schemeClr val="bg1">
                      <a:lumMod val="50000"/>
                    </a:schemeClr>
                  </a:solidFill>
                  <a:latin typeface="Bree Th" panose="02000503000000020004" pitchFamily="50" charset="0"/>
                </a:rPr>
                <a:t>Objetivos Estratégicos de la Organización a los que está alineado el Proyecto </a:t>
              </a:r>
              <a:r>
                <a:rPr lang="es-ES" sz="900" b="1" dirty="0">
                  <a:solidFill>
                    <a:schemeClr val="bg1">
                      <a:lumMod val="50000"/>
                    </a:schemeClr>
                  </a:solidFill>
                  <a:latin typeface="Bree Th" panose="02000503000000020004" pitchFamily="50" charset="0"/>
                </a:rPr>
                <a:t> </a:t>
              </a:r>
              <a:endParaRPr lang="es-CO" sz="900" b="1" dirty="0">
                <a:solidFill>
                  <a:schemeClr val="bg1">
                    <a:lumMod val="50000"/>
                  </a:schemeClr>
                </a:solidFill>
                <a:latin typeface="Bree Th" panose="02000503000000020004" pitchFamily="50" charset="0"/>
              </a:endParaRPr>
            </a:p>
          </p:txBody>
        </p:sp>
        <p:sp>
          <p:nvSpPr>
            <p:cNvPr id="67" name="CuadroTexto 66">
              <a:extLst>
                <a:ext uri="{FF2B5EF4-FFF2-40B4-BE49-F238E27FC236}">
                  <a16:creationId xmlns:a16="http://schemas.microsoft.com/office/drawing/2014/main" id="{77BA78CF-0BCA-368E-E675-5007E98F8241}"/>
                </a:ext>
              </a:extLst>
            </p:cNvPr>
            <p:cNvSpPr txBox="1"/>
            <p:nvPr/>
          </p:nvSpPr>
          <p:spPr>
            <a:xfrm>
              <a:off x="1766400" y="5644379"/>
              <a:ext cx="219624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CO" altLang="ko-KR" sz="750" dirty="0">
                  <a:latin typeface="Bree Th" panose="02000503000000020004" pitchFamily="50" charset="0"/>
                </a:rPr>
                <a:t>Fortalecimiento de la gobernanza</a:t>
              </a:r>
            </a:p>
            <a:p>
              <a:pPr algn="ctr"/>
              <a:r>
                <a:rPr lang="es-CO" altLang="ko-KR" sz="750" dirty="0">
                  <a:latin typeface="Bree Th" panose="02000503000000020004" pitchFamily="50" charset="0"/>
                </a:rPr>
                <a:t>Transformación digital</a:t>
              </a:r>
            </a:p>
            <a:p>
              <a:pPr algn="ctr"/>
              <a:r>
                <a:rPr lang="es-CO" altLang="ko-KR" sz="750" dirty="0">
                  <a:latin typeface="Bree Th" panose="02000503000000020004" pitchFamily="50" charset="0"/>
                </a:rPr>
                <a:t>Sostenibilidad Organizacional</a:t>
              </a:r>
            </a:p>
            <a:p>
              <a:pPr algn="ctr"/>
              <a:r>
                <a:rPr lang="es-CO" altLang="ko-KR" sz="750" dirty="0">
                  <a:latin typeface="Bree Th" panose="02000503000000020004" pitchFamily="50" charset="0"/>
                </a:rPr>
                <a:t>Aseguramiento de la calidad</a:t>
              </a:r>
            </a:p>
          </p:txBody>
        </p:sp>
        <p:sp>
          <p:nvSpPr>
            <p:cNvPr id="68" name="CuadroTexto 67">
              <a:extLst>
                <a:ext uri="{FF2B5EF4-FFF2-40B4-BE49-F238E27FC236}">
                  <a16:creationId xmlns:a16="http://schemas.microsoft.com/office/drawing/2014/main" id="{3BF656E6-6A16-5B9E-A0D6-EF5270FF9EE2}"/>
                </a:ext>
              </a:extLst>
            </p:cNvPr>
            <p:cNvSpPr txBox="1"/>
            <p:nvPr/>
          </p:nvSpPr>
          <p:spPr>
            <a:xfrm>
              <a:off x="535603" y="1934117"/>
              <a:ext cx="1922259" cy="584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900">
                  <a:latin typeface="Calibri"/>
                  <a:cs typeface="Calibri"/>
                </a:defRPr>
              </a:lvl1pPr>
            </a:lstStyle>
            <a:p>
              <a:r>
                <a:rPr lang="es-CO" sz="750" dirty="0">
                  <a:latin typeface="Bree Th" panose="02000503000000020004" pitchFamily="50" charset="0"/>
                </a:rPr>
                <a:t>Fortalecer decisiones estratégicas mediante analítica institucional</a:t>
              </a:r>
              <a:endParaRPr lang="es-CO" altLang="ko-KR" sz="750" dirty="0">
                <a:latin typeface="Bree Th" panose="02000503000000020004" pitchFamily="50" charset="0"/>
              </a:endParaRP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B067085-78C9-59E0-3BA8-9B09F7591975}"/>
              </a:ext>
            </a:extLst>
          </p:cNvPr>
          <p:cNvSpPr txBox="1">
            <a:spLocks/>
          </p:cNvSpPr>
          <p:nvPr/>
        </p:nvSpPr>
        <p:spPr>
          <a:xfrm>
            <a:off x="-10430" y="49875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Acta de Constitución</a:t>
            </a:r>
          </a:p>
        </p:txBody>
      </p:sp>
    </p:spTree>
    <p:extLst>
      <p:ext uri="{BB962C8B-B14F-4D97-AF65-F5344CB8AC3E}">
        <p14:creationId xmlns:p14="http://schemas.microsoft.com/office/powerpoint/2010/main" val="52082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3C29959-0D62-0F63-14DE-7F363BF4B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11</a:t>
            </a:fld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7326D4B-2433-B194-B00E-F148BDFD6610}"/>
              </a:ext>
            </a:extLst>
          </p:cNvPr>
          <p:cNvSpPr txBox="1">
            <a:spLocks/>
          </p:cNvSpPr>
          <p:nvPr/>
        </p:nvSpPr>
        <p:spPr>
          <a:xfrm>
            <a:off x="0" y="173586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EDT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F522F1BE-CB66-E279-28A3-EF28598CFB47}"/>
              </a:ext>
            </a:extLst>
          </p:cNvPr>
          <p:cNvCxnSpPr>
            <a:cxnSpLocks/>
          </p:cNvCxnSpPr>
          <p:nvPr/>
        </p:nvCxnSpPr>
        <p:spPr>
          <a:xfrm>
            <a:off x="116189" y="583341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4907FAD8-2227-ED08-B44A-344B2F6A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165"/>
            <a:ext cx="9144000" cy="469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70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C6E3BB-C389-CF2B-02AF-BACC0E0D2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12</a:t>
            </a:fld>
            <a:endParaRPr lang="en-U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845C19C-6FA7-574C-FF32-65AE641FC577}"/>
              </a:ext>
            </a:extLst>
          </p:cNvPr>
          <p:cNvSpPr txBox="1">
            <a:spLocks/>
          </p:cNvSpPr>
          <p:nvPr/>
        </p:nvSpPr>
        <p:spPr>
          <a:xfrm>
            <a:off x="0" y="212411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Cronograma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1033DBE-4342-2134-E99F-174CABC6C1E1}"/>
              </a:ext>
            </a:extLst>
          </p:cNvPr>
          <p:cNvCxnSpPr>
            <a:cxnSpLocks/>
          </p:cNvCxnSpPr>
          <p:nvPr/>
        </p:nvCxnSpPr>
        <p:spPr>
          <a:xfrm>
            <a:off x="116189" y="687250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DB64DC15-9D75-F08D-5737-C80E8C7BE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1612"/>
            <a:ext cx="9144000" cy="32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74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7D08FCF-DEE4-78B6-FE1B-78F497A2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13</a:t>
            </a:fld>
            <a:endParaRPr lang="en-U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7C43348-EBAD-7D91-5313-6EC1A182AF77}"/>
              </a:ext>
            </a:extLst>
          </p:cNvPr>
          <p:cNvSpPr txBox="1">
            <a:spLocks/>
          </p:cNvSpPr>
          <p:nvPr/>
        </p:nvSpPr>
        <p:spPr>
          <a:xfrm>
            <a:off x="0" y="139749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Presupuesto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EAE2892-3D0D-27A8-0BBF-912855C59592}"/>
              </a:ext>
            </a:extLst>
          </p:cNvPr>
          <p:cNvCxnSpPr>
            <a:cxnSpLocks/>
          </p:cNvCxnSpPr>
          <p:nvPr/>
        </p:nvCxnSpPr>
        <p:spPr>
          <a:xfrm>
            <a:off x="116189" y="614588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id="{297228F4-08D0-FA1B-1309-6173FF125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5" y="953112"/>
            <a:ext cx="9069066" cy="363905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17A16A8-A189-C7DA-8546-5E809699F84F}"/>
              </a:ext>
            </a:extLst>
          </p:cNvPr>
          <p:cNvSpPr txBox="1"/>
          <p:nvPr/>
        </p:nvSpPr>
        <p:spPr>
          <a:xfrm>
            <a:off x="5181600" y="3616036"/>
            <a:ext cx="3690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>
                <a:latin typeface="Bree Rg" panose="02000503000000020004" pitchFamily="50" charset="0"/>
              </a:rPr>
              <a:t>Mayor concentración de recursos asignada a las fases criticas de análisis institucional y diseño metodológico</a:t>
            </a:r>
            <a:endParaRPr lang="es-CO" sz="1400" dirty="0">
              <a:latin typeface="Bree Rg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615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8EF10-DDDA-1504-05B6-504B95CC7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7392CDC-42A3-20AA-E536-508422B1BB10}"/>
              </a:ext>
            </a:extLst>
          </p:cNvPr>
          <p:cNvCxnSpPr>
            <a:cxnSpLocks/>
          </p:cNvCxnSpPr>
          <p:nvPr/>
        </p:nvCxnSpPr>
        <p:spPr>
          <a:xfrm>
            <a:off x="15378" y="527552"/>
            <a:ext cx="681109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85246F0E-FDF9-B035-CE55-A18FA527F7F8}"/>
              </a:ext>
            </a:extLst>
          </p:cNvPr>
          <p:cNvSpPr txBox="1">
            <a:spLocks/>
          </p:cNvSpPr>
          <p:nvPr/>
        </p:nvSpPr>
        <p:spPr>
          <a:xfrm>
            <a:off x="-19425" y="4774359"/>
            <a:ext cx="550928" cy="273844"/>
          </a:xfrm>
          <a:prstGeom prst="rect">
            <a:avLst/>
          </a:prstGeom>
        </p:spPr>
        <p:txBody>
          <a:bodyPr/>
          <a:lstStyle>
            <a:defPPr>
              <a:defRPr lang="es-419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66"/>
            <a:fld id="{2066355A-084C-D24E-9AD2-7E4FC41EA627}" type="slidenum">
              <a:rPr lang="en-US" sz="750">
                <a:solidFill>
                  <a:prstClr val="white"/>
                </a:solidFill>
                <a:latin typeface="Bree Rg" panose="02000503000000020004" pitchFamily="50" charset="0"/>
              </a:rPr>
              <a:pPr algn="ctr" defTabSz="457166"/>
              <a:t>14</a:t>
            </a:fld>
            <a:endParaRPr lang="en-US" sz="750" dirty="0">
              <a:solidFill>
                <a:prstClr val="white"/>
              </a:solidFill>
              <a:latin typeface="Bree Rg" panose="02000503000000020004" pitchFamily="50" charset="0"/>
            </a:endParaRPr>
          </a:p>
        </p:txBody>
      </p:sp>
      <p:pic>
        <p:nvPicPr>
          <p:cNvPr id="33" name="Gráfico 32" descr="Hombre">
            <a:extLst>
              <a:ext uri="{FF2B5EF4-FFF2-40B4-BE49-F238E27FC236}">
                <a16:creationId xmlns:a16="http://schemas.microsoft.com/office/drawing/2014/main" id="{5785109F-D227-6ED0-336B-DA3866A7A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6617" y="687828"/>
            <a:ext cx="685800" cy="685800"/>
          </a:xfrm>
          <a:prstGeom prst="rect">
            <a:avLst/>
          </a:prstGeom>
        </p:spPr>
      </p:pic>
      <p:sp>
        <p:nvSpPr>
          <p:cNvPr id="5" name="Rectangle 96">
            <a:extLst>
              <a:ext uri="{FF2B5EF4-FFF2-40B4-BE49-F238E27FC236}">
                <a16:creationId xmlns:a16="http://schemas.microsoft.com/office/drawing/2014/main" id="{3166B4B5-95D3-3DA8-838B-0FAFC511703D}"/>
              </a:ext>
            </a:extLst>
          </p:cNvPr>
          <p:cNvSpPr/>
          <p:nvPr/>
        </p:nvSpPr>
        <p:spPr>
          <a:xfrm>
            <a:off x="531503" y="1457097"/>
            <a:ext cx="2283503" cy="346249"/>
          </a:xfrm>
          <a:prstGeom prst="rect">
            <a:avLst/>
          </a:prstGeom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es-MX" sz="825" kern="0" noProof="1">
                <a:solidFill>
                  <a:prstClr val="black"/>
                </a:solidFill>
                <a:latin typeface="Bree Th" panose="02000503000000020004" pitchFamily="50" charset="0"/>
              </a:rPr>
              <a:t>Contar con información estratégica confiable para la toma de decisiones</a:t>
            </a:r>
            <a:endParaRPr lang="en-US" sz="825" kern="0" noProof="1">
              <a:solidFill>
                <a:prstClr val="black"/>
              </a:solidFill>
              <a:latin typeface="Bree Th" panose="02000503000000020004" pitchFamily="50" charset="0"/>
            </a:endParaRPr>
          </a:p>
        </p:txBody>
      </p:sp>
      <p:sp>
        <p:nvSpPr>
          <p:cNvPr id="7" name="TextBox 97">
            <a:extLst>
              <a:ext uri="{FF2B5EF4-FFF2-40B4-BE49-F238E27FC236}">
                <a16:creationId xmlns:a16="http://schemas.microsoft.com/office/drawing/2014/main" id="{EE42F241-C186-36AF-B62A-525152F265C4}"/>
              </a:ext>
            </a:extLst>
          </p:cNvPr>
          <p:cNvSpPr txBox="1"/>
          <p:nvPr/>
        </p:nvSpPr>
        <p:spPr>
          <a:xfrm>
            <a:off x="528101" y="1238262"/>
            <a:ext cx="2283503" cy="230832"/>
          </a:xfrm>
          <a:prstGeom prst="rect">
            <a:avLst/>
          </a:prstGeom>
          <a:solidFill>
            <a:srgbClr val="95A5A6">
              <a:lumMod val="20000"/>
              <a:lumOff val="80000"/>
            </a:srgbClr>
          </a:solidFill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rtlCol="0" anchor="b">
            <a:spAutoFit/>
          </a:bodyPr>
          <a:lstStyle/>
          <a:p>
            <a:pPr algn="ctr" defTabSz="685766">
              <a:defRPr/>
            </a:pPr>
            <a:r>
              <a:rPr lang="en-US" sz="900" b="1" kern="0" cap="all" noProof="1">
                <a:solidFill>
                  <a:prstClr val="black"/>
                </a:solidFill>
                <a:latin typeface="Bree Rg" panose="02000503000000020004" pitchFamily="50" charset="0"/>
              </a:rPr>
              <a:t>RECTORÍA</a:t>
            </a:r>
          </a:p>
        </p:txBody>
      </p:sp>
      <p:sp>
        <p:nvSpPr>
          <p:cNvPr id="9" name="Rectangle 111">
            <a:extLst>
              <a:ext uri="{FF2B5EF4-FFF2-40B4-BE49-F238E27FC236}">
                <a16:creationId xmlns:a16="http://schemas.microsoft.com/office/drawing/2014/main" id="{0CBB2851-FC64-E51D-0DE0-9F128CC8C11D}"/>
              </a:ext>
            </a:extLst>
          </p:cNvPr>
          <p:cNvSpPr/>
          <p:nvPr/>
        </p:nvSpPr>
        <p:spPr>
          <a:xfrm>
            <a:off x="515812" y="2654020"/>
            <a:ext cx="2266896" cy="346249"/>
          </a:xfrm>
          <a:prstGeom prst="rect">
            <a:avLst/>
          </a:prstGeom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es-MX" sz="825" kern="0" noProof="1">
                <a:solidFill>
                  <a:prstClr val="black"/>
                </a:solidFill>
                <a:latin typeface="Bree Th" panose="02000503000000020004" pitchFamily="50" charset="0"/>
              </a:rPr>
              <a:t>Integrar indicadores y fortalecer la gobernanza de la información</a:t>
            </a:r>
            <a:endParaRPr lang="en-US" sz="825" b="1" u="sng" kern="0" noProof="1">
              <a:solidFill>
                <a:prstClr val="black"/>
              </a:solidFill>
              <a:latin typeface="Bree Th" panose="02000503000000020004" pitchFamily="50" charset="0"/>
            </a:endParaRPr>
          </a:p>
        </p:txBody>
      </p:sp>
      <p:sp>
        <p:nvSpPr>
          <p:cNvPr id="15" name="TextBox 97">
            <a:extLst>
              <a:ext uri="{FF2B5EF4-FFF2-40B4-BE49-F238E27FC236}">
                <a16:creationId xmlns:a16="http://schemas.microsoft.com/office/drawing/2014/main" id="{610251F6-9395-A6A0-12A4-E1116CE11C02}"/>
              </a:ext>
            </a:extLst>
          </p:cNvPr>
          <p:cNvSpPr txBox="1"/>
          <p:nvPr/>
        </p:nvSpPr>
        <p:spPr>
          <a:xfrm>
            <a:off x="515813" y="2415023"/>
            <a:ext cx="2266895" cy="230832"/>
          </a:xfrm>
          <a:prstGeom prst="rect">
            <a:avLst/>
          </a:prstGeom>
          <a:solidFill>
            <a:srgbClr val="95A5A6">
              <a:lumMod val="20000"/>
              <a:lumOff val="80000"/>
            </a:srgbClr>
          </a:solidFill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rtlCol="0" anchor="b">
            <a:spAutoFit/>
          </a:bodyPr>
          <a:lstStyle/>
          <a:p>
            <a:pPr algn="ctr" defTabSz="685766">
              <a:defRPr/>
            </a:pPr>
            <a:r>
              <a:rPr lang="en-US" sz="900" b="1" kern="0" cap="all" noProof="1">
                <a:solidFill>
                  <a:prstClr val="black"/>
                </a:solidFill>
                <a:latin typeface="Bree Rg" panose="02000503000000020004" pitchFamily="50" charset="0"/>
              </a:rPr>
              <a:t>ESTRATEGIA Y CALIDAD</a:t>
            </a:r>
          </a:p>
        </p:txBody>
      </p:sp>
      <p:sp>
        <p:nvSpPr>
          <p:cNvPr id="16" name="Rectangle 91">
            <a:extLst>
              <a:ext uri="{FF2B5EF4-FFF2-40B4-BE49-F238E27FC236}">
                <a16:creationId xmlns:a16="http://schemas.microsoft.com/office/drawing/2014/main" id="{ED15C340-65FB-2DC0-B0FF-D858A176DFB0}"/>
              </a:ext>
            </a:extLst>
          </p:cNvPr>
          <p:cNvSpPr/>
          <p:nvPr/>
        </p:nvSpPr>
        <p:spPr>
          <a:xfrm>
            <a:off x="3189049" y="2645387"/>
            <a:ext cx="2494022" cy="346249"/>
          </a:xfrm>
          <a:prstGeom prst="rect">
            <a:avLst/>
          </a:prstGeom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es-MX" sz="825" kern="0" noProof="1">
                <a:solidFill>
                  <a:prstClr val="black"/>
                </a:solidFill>
                <a:latin typeface="Bree Th" panose="02000503000000020004" pitchFamily="50" charset="0"/>
              </a:rPr>
              <a:t>Disponer de información para planeación y seguimiento de resultados académicos</a:t>
            </a:r>
            <a:endParaRPr lang="en-US" sz="825" kern="0" noProof="1">
              <a:solidFill>
                <a:prstClr val="black"/>
              </a:solidFill>
              <a:latin typeface="Bree Th" panose="02000503000000020004" pitchFamily="50" charset="0"/>
            </a:endParaRPr>
          </a:p>
        </p:txBody>
      </p:sp>
      <p:sp>
        <p:nvSpPr>
          <p:cNvPr id="17" name="TextBox 97">
            <a:extLst>
              <a:ext uri="{FF2B5EF4-FFF2-40B4-BE49-F238E27FC236}">
                <a16:creationId xmlns:a16="http://schemas.microsoft.com/office/drawing/2014/main" id="{C0813E4C-B208-B698-44BB-6AE3D08D699C}"/>
              </a:ext>
            </a:extLst>
          </p:cNvPr>
          <p:cNvSpPr txBox="1"/>
          <p:nvPr/>
        </p:nvSpPr>
        <p:spPr>
          <a:xfrm>
            <a:off x="3195979" y="2409252"/>
            <a:ext cx="2494022" cy="230832"/>
          </a:xfrm>
          <a:prstGeom prst="rect">
            <a:avLst/>
          </a:prstGeom>
          <a:solidFill>
            <a:srgbClr val="95A5A6">
              <a:lumMod val="20000"/>
              <a:lumOff val="80000"/>
            </a:srgbClr>
          </a:solidFill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rtlCol="0" anchor="b">
            <a:spAutoFit/>
          </a:bodyPr>
          <a:lstStyle/>
          <a:p>
            <a:pPr algn="ctr" defTabSz="685766">
              <a:defRPr/>
            </a:pPr>
            <a:r>
              <a:rPr lang="en-US" sz="900" b="1" kern="0" cap="all" noProof="1">
                <a:solidFill>
                  <a:prstClr val="black"/>
                </a:solidFill>
                <a:latin typeface="Bree Rg" panose="02000503000000020004" pitchFamily="50" charset="0"/>
              </a:rPr>
              <a:t>DECANATURAS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33171891-E917-CE8C-9530-7DC73F6F035E}"/>
              </a:ext>
            </a:extLst>
          </p:cNvPr>
          <p:cNvSpPr/>
          <p:nvPr/>
        </p:nvSpPr>
        <p:spPr>
          <a:xfrm>
            <a:off x="216692" y="2179860"/>
            <a:ext cx="492930" cy="465995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s-ES_tradnl" sz="2100" b="1" dirty="0">
                <a:solidFill>
                  <a:prstClr val="white"/>
                </a:solidFill>
                <a:latin typeface="Bree Rg" panose="02000503000000020004" pitchFamily="50" charset="0"/>
              </a:rPr>
              <a:t>4</a:t>
            </a:r>
          </a:p>
        </p:txBody>
      </p:sp>
      <p:sp>
        <p:nvSpPr>
          <p:cNvPr id="19" name="Rectangle 86">
            <a:extLst>
              <a:ext uri="{FF2B5EF4-FFF2-40B4-BE49-F238E27FC236}">
                <a16:creationId xmlns:a16="http://schemas.microsoft.com/office/drawing/2014/main" id="{A3141C7E-009C-E5DF-26E3-8BBF4B30516C}"/>
              </a:ext>
            </a:extLst>
          </p:cNvPr>
          <p:cNvSpPr/>
          <p:nvPr/>
        </p:nvSpPr>
        <p:spPr>
          <a:xfrm>
            <a:off x="3217289" y="1483251"/>
            <a:ext cx="2318402" cy="346249"/>
          </a:xfrm>
          <a:prstGeom prst="rect">
            <a:avLst/>
          </a:prstGeom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es-MX" sz="825" kern="0" noProof="1">
                <a:solidFill>
                  <a:prstClr val="black"/>
                </a:solidFill>
                <a:latin typeface="Bree Th" panose="02000503000000020004" pitchFamily="50" charset="0"/>
              </a:rPr>
              <a:t>Mejorar el seguimiento al cumplimiento de objetivos institucionales</a:t>
            </a:r>
            <a:endParaRPr lang="en-US" sz="825" kern="0" noProof="1">
              <a:solidFill>
                <a:prstClr val="black"/>
              </a:solidFill>
              <a:latin typeface="Bree Th" panose="02000503000000020004" pitchFamily="50" charset="0"/>
            </a:endParaRPr>
          </a:p>
        </p:txBody>
      </p:sp>
      <p:sp>
        <p:nvSpPr>
          <p:cNvPr id="20" name="TextBox 97">
            <a:extLst>
              <a:ext uri="{FF2B5EF4-FFF2-40B4-BE49-F238E27FC236}">
                <a16:creationId xmlns:a16="http://schemas.microsoft.com/office/drawing/2014/main" id="{BF2D2CDF-517E-522A-6D2C-ED5FA2D9E71E}"/>
              </a:ext>
            </a:extLst>
          </p:cNvPr>
          <p:cNvSpPr txBox="1"/>
          <p:nvPr/>
        </p:nvSpPr>
        <p:spPr>
          <a:xfrm>
            <a:off x="3217290" y="1241261"/>
            <a:ext cx="2318399" cy="230832"/>
          </a:xfrm>
          <a:prstGeom prst="rect">
            <a:avLst/>
          </a:prstGeom>
          <a:solidFill>
            <a:srgbClr val="95A5A6">
              <a:lumMod val="20000"/>
              <a:lumOff val="80000"/>
            </a:srgbClr>
          </a:solidFill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rtlCol="0" anchor="b">
            <a:spAutoFit/>
          </a:bodyPr>
          <a:lstStyle/>
          <a:p>
            <a:pPr algn="ctr" defTabSz="685766">
              <a:defRPr/>
            </a:pPr>
            <a:r>
              <a:rPr lang="en-US" sz="900" b="1" kern="0" cap="all" noProof="1">
                <a:solidFill>
                  <a:prstClr val="black"/>
                </a:solidFill>
                <a:latin typeface="Bree Rg" panose="02000503000000020004" pitchFamily="50" charset="0"/>
              </a:rPr>
              <a:t>VICERRECTORÍA</a:t>
            </a:r>
          </a:p>
        </p:txBody>
      </p:sp>
      <p:sp>
        <p:nvSpPr>
          <p:cNvPr id="22" name="Rectangle 101">
            <a:extLst>
              <a:ext uri="{FF2B5EF4-FFF2-40B4-BE49-F238E27FC236}">
                <a16:creationId xmlns:a16="http://schemas.microsoft.com/office/drawing/2014/main" id="{0B5F66F4-28E1-9D0D-ECB4-441126898AD2}"/>
              </a:ext>
            </a:extLst>
          </p:cNvPr>
          <p:cNvSpPr/>
          <p:nvPr/>
        </p:nvSpPr>
        <p:spPr>
          <a:xfrm>
            <a:off x="6201148" y="2670152"/>
            <a:ext cx="2511978" cy="346249"/>
          </a:xfrm>
          <a:prstGeom prst="rect">
            <a:avLst/>
          </a:prstGeom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es-MX" sz="825" kern="0" noProof="1">
                <a:solidFill>
                  <a:prstClr val="black"/>
                </a:solidFill>
                <a:latin typeface="Bree Th" panose="02000503000000020004" pitchFamily="50" charset="0"/>
              </a:rPr>
              <a:t>Facilitar el análisis de desempeño y cumplimiento de metas</a:t>
            </a:r>
            <a:endParaRPr lang="en-US" sz="825" kern="0" noProof="1">
              <a:solidFill>
                <a:prstClr val="black"/>
              </a:solidFill>
              <a:latin typeface="Bree Th" panose="02000503000000020004" pitchFamily="50" charset="0"/>
            </a:endParaRPr>
          </a:p>
        </p:txBody>
      </p:sp>
      <p:sp>
        <p:nvSpPr>
          <p:cNvPr id="23" name="TextBox 97">
            <a:extLst>
              <a:ext uri="{FF2B5EF4-FFF2-40B4-BE49-F238E27FC236}">
                <a16:creationId xmlns:a16="http://schemas.microsoft.com/office/drawing/2014/main" id="{ACB1B549-A5ED-AAF0-EFCC-5C1C4492B8BC}"/>
              </a:ext>
            </a:extLst>
          </p:cNvPr>
          <p:cNvSpPr txBox="1"/>
          <p:nvPr/>
        </p:nvSpPr>
        <p:spPr>
          <a:xfrm>
            <a:off x="6172510" y="2429097"/>
            <a:ext cx="2540615" cy="230832"/>
          </a:xfrm>
          <a:prstGeom prst="rect">
            <a:avLst/>
          </a:prstGeom>
          <a:solidFill>
            <a:srgbClr val="95A5A6">
              <a:lumMod val="20000"/>
              <a:lumOff val="80000"/>
            </a:srgbClr>
          </a:solidFill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rtlCol="0" anchor="b">
            <a:spAutoFit/>
          </a:bodyPr>
          <a:lstStyle/>
          <a:p>
            <a:pPr algn="ctr" defTabSz="685766">
              <a:defRPr/>
            </a:pPr>
            <a:r>
              <a:rPr lang="en-US" sz="900" b="1" kern="0" noProof="1">
                <a:solidFill>
                  <a:prstClr val="black"/>
                </a:solidFill>
                <a:latin typeface="Bree Rg" panose="02000503000000020004" pitchFamily="50" charset="0"/>
              </a:rPr>
              <a:t>DIRECCIONES DE ÁREA ACADÉMICA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75532EA-D7C1-BD35-B18F-9FEFA986F546}"/>
              </a:ext>
            </a:extLst>
          </p:cNvPr>
          <p:cNvSpPr/>
          <p:nvPr/>
        </p:nvSpPr>
        <p:spPr>
          <a:xfrm>
            <a:off x="5888404" y="2233065"/>
            <a:ext cx="462425" cy="465996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s-ES_tradnl" sz="2100" b="1" dirty="0">
                <a:solidFill>
                  <a:prstClr val="white"/>
                </a:solidFill>
                <a:latin typeface="Bree Rg" panose="02000503000000020004" pitchFamily="50" charset="0"/>
              </a:rPr>
              <a:t>6</a:t>
            </a: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756FA81A-DC9B-0268-8090-00F2893E7F6F}"/>
              </a:ext>
            </a:extLst>
          </p:cNvPr>
          <p:cNvSpPr/>
          <p:nvPr/>
        </p:nvSpPr>
        <p:spPr>
          <a:xfrm>
            <a:off x="2864574" y="934759"/>
            <a:ext cx="462424" cy="465995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s-ES_tradnl" sz="2100" b="1" dirty="0">
                <a:solidFill>
                  <a:prstClr val="white"/>
                </a:solidFill>
                <a:latin typeface="Bree Rg" panose="02000503000000020004" pitchFamily="50" charset="0"/>
              </a:rPr>
              <a:t>2</a:t>
            </a: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AA8A74CD-6581-A25D-B14E-2A00AADEB2A3}"/>
              </a:ext>
            </a:extLst>
          </p:cNvPr>
          <p:cNvSpPr/>
          <p:nvPr/>
        </p:nvSpPr>
        <p:spPr>
          <a:xfrm>
            <a:off x="231945" y="934760"/>
            <a:ext cx="462424" cy="465995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s-ES_tradnl" sz="2100" b="1" dirty="0">
                <a:solidFill>
                  <a:prstClr val="white"/>
                </a:solidFill>
                <a:latin typeface="Bree Rg" panose="02000503000000020004" pitchFamily="50" charset="0"/>
              </a:rPr>
              <a:t>1</a:t>
            </a:r>
          </a:p>
        </p:txBody>
      </p:sp>
      <p:sp>
        <p:nvSpPr>
          <p:cNvPr id="38" name="Rectangle 106">
            <a:extLst>
              <a:ext uri="{FF2B5EF4-FFF2-40B4-BE49-F238E27FC236}">
                <a16:creationId xmlns:a16="http://schemas.microsoft.com/office/drawing/2014/main" id="{546AA18E-3086-4334-B514-0FF1BABDDD2F}"/>
              </a:ext>
            </a:extLst>
          </p:cNvPr>
          <p:cNvSpPr/>
          <p:nvPr/>
        </p:nvSpPr>
        <p:spPr>
          <a:xfrm>
            <a:off x="6099928" y="1465573"/>
            <a:ext cx="2635376" cy="346249"/>
          </a:xfrm>
          <a:prstGeom prst="rect">
            <a:avLst/>
          </a:prstGeom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es-MX" sz="825" kern="0" noProof="1">
                <a:solidFill>
                  <a:prstClr val="black"/>
                </a:solidFill>
                <a:latin typeface="Bree Th" panose="02000503000000020004" pitchFamily="50" charset="0"/>
              </a:rPr>
              <a:t>Optimizar la asignación y seguimiento de recursos institucionales</a:t>
            </a:r>
            <a:endParaRPr lang="en-US" sz="825" kern="0" noProof="1">
              <a:solidFill>
                <a:prstClr val="black"/>
              </a:solidFill>
              <a:latin typeface="Bree Th" panose="02000503000000020004" pitchFamily="50" charset="0"/>
            </a:endParaRPr>
          </a:p>
        </p:txBody>
      </p:sp>
      <p:sp>
        <p:nvSpPr>
          <p:cNvPr id="39" name="TextBox 97">
            <a:extLst>
              <a:ext uri="{FF2B5EF4-FFF2-40B4-BE49-F238E27FC236}">
                <a16:creationId xmlns:a16="http://schemas.microsoft.com/office/drawing/2014/main" id="{DF9C35AD-BBDD-ED57-8FCC-B1D02211EFC0}"/>
              </a:ext>
            </a:extLst>
          </p:cNvPr>
          <p:cNvSpPr txBox="1"/>
          <p:nvPr/>
        </p:nvSpPr>
        <p:spPr>
          <a:xfrm>
            <a:off x="6106386" y="1237272"/>
            <a:ext cx="2635376" cy="230832"/>
          </a:xfrm>
          <a:prstGeom prst="rect">
            <a:avLst/>
          </a:prstGeom>
          <a:solidFill>
            <a:srgbClr val="95A5A6">
              <a:lumMod val="20000"/>
              <a:lumOff val="80000"/>
            </a:srgbClr>
          </a:solidFill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rtlCol="0" anchor="b">
            <a:spAutoFit/>
          </a:bodyPr>
          <a:lstStyle/>
          <a:p>
            <a:pPr algn="ctr" defTabSz="685766">
              <a:defRPr/>
            </a:pPr>
            <a:r>
              <a:rPr lang="en-US" sz="900" b="1" kern="0" cap="all" noProof="1">
                <a:solidFill>
                  <a:prstClr val="black"/>
                </a:solidFill>
                <a:latin typeface="Bree Rg" panose="02000503000000020004" pitchFamily="50" charset="0"/>
              </a:rPr>
              <a:t>SINDICATURA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DD8E0C5C-9DCF-A084-870C-44A8F745AA8E}"/>
              </a:ext>
            </a:extLst>
          </p:cNvPr>
          <p:cNvSpPr/>
          <p:nvPr/>
        </p:nvSpPr>
        <p:spPr>
          <a:xfrm>
            <a:off x="5888405" y="903804"/>
            <a:ext cx="439491" cy="465996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s-ES_tradnl" sz="2100" b="1" dirty="0">
                <a:solidFill>
                  <a:prstClr val="white"/>
                </a:solidFill>
                <a:latin typeface="Bree Rg" panose="02000503000000020004" pitchFamily="50" charset="0"/>
              </a:rPr>
              <a:t>3</a:t>
            </a:r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0A47C90D-4BFA-BBCD-DE0A-1172F2388FB1}"/>
              </a:ext>
            </a:extLst>
          </p:cNvPr>
          <p:cNvSpPr/>
          <p:nvPr/>
        </p:nvSpPr>
        <p:spPr>
          <a:xfrm>
            <a:off x="2855039" y="2233065"/>
            <a:ext cx="462425" cy="465996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s-ES_tradnl" sz="2100" b="1" dirty="0">
                <a:solidFill>
                  <a:prstClr val="white"/>
                </a:solidFill>
                <a:latin typeface="Bree Rg" panose="02000503000000020004" pitchFamily="50" charset="0"/>
              </a:rPr>
              <a:t>5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4F70857-7099-D82A-634C-19A3581F6BF0}"/>
              </a:ext>
            </a:extLst>
          </p:cNvPr>
          <p:cNvSpPr txBox="1">
            <a:spLocks/>
          </p:cNvSpPr>
          <p:nvPr/>
        </p:nvSpPr>
        <p:spPr>
          <a:xfrm>
            <a:off x="0" y="83837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Registro de Interesados</a:t>
            </a:r>
          </a:p>
        </p:txBody>
      </p:sp>
      <p:sp>
        <p:nvSpPr>
          <p:cNvPr id="30" name="Rectangle 111">
            <a:extLst>
              <a:ext uri="{FF2B5EF4-FFF2-40B4-BE49-F238E27FC236}">
                <a16:creationId xmlns:a16="http://schemas.microsoft.com/office/drawing/2014/main" id="{53DF5F5A-3BE6-D8D4-FC7A-4BC69371E752}"/>
              </a:ext>
            </a:extLst>
          </p:cNvPr>
          <p:cNvSpPr/>
          <p:nvPr/>
        </p:nvSpPr>
        <p:spPr>
          <a:xfrm>
            <a:off x="2172750" y="3913404"/>
            <a:ext cx="2266896" cy="346249"/>
          </a:xfrm>
          <a:prstGeom prst="rect">
            <a:avLst/>
          </a:prstGeom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es-MX" sz="825" kern="0" noProof="1">
                <a:solidFill>
                  <a:prstClr val="black"/>
                </a:solidFill>
                <a:latin typeface="Bree Th" panose="02000503000000020004" pitchFamily="50" charset="0"/>
              </a:rPr>
              <a:t>Disminuir reprocesos y mejorar la calidad de los datos</a:t>
            </a:r>
            <a:endParaRPr lang="en-US" sz="825" b="1" u="sng" kern="0" noProof="1">
              <a:solidFill>
                <a:prstClr val="black"/>
              </a:solidFill>
              <a:latin typeface="Bree Th" panose="02000503000000020004" pitchFamily="50" charset="0"/>
            </a:endParaRPr>
          </a:p>
        </p:txBody>
      </p:sp>
      <p:sp>
        <p:nvSpPr>
          <p:cNvPr id="31" name="TextBox 97">
            <a:extLst>
              <a:ext uri="{FF2B5EF4-FFF2-40B4-BE49-F238E27FC236}">
                <a16:creationId xmlns:a16="http://schemas.microsoft.com/office/drawing/2014/main" id="{29D2ABB0-E64F-361F-1291-4DC5C9DE33FA}"/>
              </a:ext>
            </a:extLst>
          </p:cNvPr>
          <p:cNvSpPr txBox="1"/>
          <p:nvPr/>
        </p:nvSpPr>
        <p:spPr>
          <a:xfrm>
            <a:off x="2172751" y="3674407"/>
            <a:ext cx="2266895" cy="230832"/>
          </a:xfrm>
          <a:prstGeom prst="rect">
            <a:avLst/>
          </a:prstGeom>
          <a:solidFill>
            <a:srgbClr val="95A5A6">
              <a:lumMod val="20000"/>
              <a:lumOff val="80000"/>
            </a:srgbClr>
          </a:solidFill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rtlCol="0" anchor="b">
            <a:spAutoFit/>
          </a:bodyPr>
          <a:lstStyle/>
          <a:p>
            <a:pPr algn="ctr" defTabSz="685766">
              <a:defRPr/>
            </a:pPr>
            <a:r>
              <a:rPr lang="en-US" sz="900" b="1" kern="0" cap="all" noProof="1">
                <a:solidFill>
                  <a:prstClr val="black"/>
                </a:solidFill>
                <a:latin typeface="Bree Rg" panose="02000503000000020004" pitchFamily="50" charset="0"/>
              </a:rPr>
              <a:t>UNIDADES ADMINISTRATIVAS</a:t>
            </a:r>
          </a:p>
        </p:txBody>
      </p:sp>
      <p:sp>
        <p:nvSpPr>
          <p:cNvPr id="32" name="Rectangle 91">
            <a:extLst>
              <a:ext uri="{FF2B5EF4-FFF2-40B4-BE49-F238E27FC236}">
                <a16:creationId xmlns:a16="http://schemas.microsoft.com/office/drawing/2014/main" id="{7C6AD0CE-FB46-9DE3-684A-F921F5CFA404}"/>
              </a:ext>
            </a:extLst>
          </p:cNvPr>
          <p:cNvSpPr/>
          <p:nvPr/>
        </p:nvSpPr>
        <p:spPr>
          <a:xfrm>
            <a:off x="4846610" y="3871828"/>
            <a:ext cx="2494022" cy="346249"/>
          </a:xfrm>
          <a:prstGeom prst="rect">
            <a:avLst/>
          </a:prstGeom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anchor="ctr">
            <a:spAutoFit/>
          </a:bodyPr>
          <a:lstStyle/>
          <a:p>
            <a:pPr algn="ctr" defTabSz="685766">
              <a:defRPr/>
            </a:pPr>
            <a:r>
              <a:rPr lang="es-MX" sz="825" kern="0" noProof="1">
                <a:solidFill>
                  <a:prstClr val="black"/>
                </a:solidFill>
                <a:latin typeface="Bree Th" panose="02000503000000020004" pitchFamily="50" charset="0"/>
              </a:rPr>
              <a:t>Mejorar la gestión institucional y los servicios académicos</a:t>
            </a:r>
            <a:endParaRPr lang="en-US" sz="825" kern="0" noProof="1">
              <a:solidFill>
                <a:prstClr val="black"/>
              </a:solidFill>
              <a:latin typeface="Bree Th" panose="02000503000000020004" pitchFamily="50" charset="0"/>
            </a:endParaRPr>
          </a:p>
        </p:txBody>
      </p:sp>
      <p:sp>
        <p:nvSpPr>
          <p:cNvPr id="37" name="TextBox 97">
            <a:extLst>
              <a:ext uri="{FF2B5EF4-FFF2-40B4-BE49-F238E27FC236}">
                <a16:creationId xmlns:a16="http://schemas.microsoft.com/office/drawing/2014/main" id="{14F6D02C-C7F0-D69B-FECC-E5D7944D2147}"/>
              </a:ext>
            </a:extLst>
          </p:cNvPr>
          <p:cNvSpPr txBox="1"/>
          <p:nvPr/>
        </p:nvSpPr>
        <p:spPr>
          <a:xfrm>
            <a:off x="4852917" y="3668636"/>
            <a:ext cx="2494022" cy="230832"/>
          </a:xfrm>
          <a:prstGeom prst="rect">
            <a:avLst/>
          </a:prstGeom>
          <a:solidFill>
            <a:srgbClr val="95A5A6">
              <a:lumMod val="20000"/>
              <a:lumOff val="80000"/>
            </a:srgbClr>
          </a:solidFill>
          <a:ln>
            <a:solidFill>
              <a:srgbClr val="95A5A6">
                <a:lumMod val="40000"/>
                <a:lumOff val="60000"/>
              </a:srgbClr>
            </a:solidFill>
          </a:ln>
        </p:spPr>
        <p:txBody>
          <a:bodyPr wrap="square" rtlCol="0" anchor="b">
            <a:spAutoFit/>
          </a:bodyPr>
          <a:lstStyle/>
          <a:p>
            <a:pPr algn="ctr" defTabSz="685766">
              <a:defRPr/>
            </a:pPr>
            <a:r>
              <a:rPr lang="en-US" sz="900" b="1" kern="0" cap="all" noProof="1">
                <a:solidFill>
                  <a:prstClr val="black"/>
                </a:solidFill>
                <a:latin typeface="Bree Rg" panose="02000503000000020004" pitchFamily="50" charset="0"/>
              </a:rPr>
              <a:t>COMUNIDAD ACADÉMICA</a:t>
            </a:r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6C867639-6E9F-C4BB-4E5D-0C692C0D5F75}"/>
              </a:ext>
            </a:extLst>
          </p:cNvPr>
          <p:cNvSpPr/>
          <p:nvPr/>
        </p:nvSpPr>
        <p:spPr>
          <a:xfrm>
            <a:off x="1873630" y="3439244"/>
            <a:ext cx="492930" cy="465995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s-ES_tradnl" sz="2100" b="1" dirty="0">
                <a:solidFill>
                  <a:prstClr val="white"/>
                </a:solidFill>
                <a:latin typeface="Bree Rg" panose="02000503000000020004" pitchFamily="50" charset="0"/>
              </a:rPr>
              <a:t>7</a:t>
            </a: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E74FF8FE-81AD-5F7C-9760-32EA100AB770}"/>
              </a:ext>
            </a:extLst>
          </p:cNvPr>
          <p:cNvSpPr/>
          <p:nvPr/>
        </p:nvSpPr>
        <p:spPr>
          <a:xfrm>
            <a:off x="4511977" y="3492449"/>
            <a:ext cx="462425" cy="465996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s-ES_tradnl" sz="2100" b="1" dirty="0">
                <a:solidFill>
                  <a:prstClr val="white"/>
                </a:solidFill>
                <a:latin typeface="Bree Rg" panose="02000503000000020004" pitchFamily="50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67514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E52D20C-7EF1-0BD4-2349-50F31E0A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15</a:t>
            </a:fld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BF60B45-52E8-9A11-6EA2-D9B4E504C01A}"/>
              </a:ext>
            </a:extLst>
          </p:cNvPr>
          <p:cNvSpPr txBox="1">
            <a:spLocks/>
          </p:cNvSpPr>
          <p:nvPr/>
        </p:nvSpPr>
        <p:spPr>
          <a:xfrm>
            <a:off x="0" y="139749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Gestión de Riesgos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5D38996-DA69-47AC-E0C0-4301ADDF259C}"/>
              </a:ext>
            </a:extLst>
          </p:cNvPr>
          <p:cNvCxnSpPr>
            <a:cxnSpLocks/>
          </p:cNvCxnSpPr>
          <p:nvPr/>
        </p:nvCxnSpPr>
        <p:spPr>
          <a:xfrm>
            <a:off x="116189" y="614588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A7534258-6479-97B0-EB88-C8478BD63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84" y="1171963"/>
            <a:ext cx="4179736" cy="279957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B2496AD-8695-FFC6-8416-930764CA59B4}"/>
              </a:ext>
            </a:extLst>
          </p:cNvPr>
          <p:cNvSpPr txBox="1"/>
          <p:nvPr/>
        </p:nvSpPr>
        <p:spPr>
          <a:xfrm>
            <a:off x="5371225" y="2237508"/>
            <a:ext cx="29925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>
                <a:latin typeface="Bree Th" panose="02000503000000020004" pitchFamily="50" charset="0"/>
              </a:rPr>
              <a:t>Mayor concentración de Riesgos radica en la dependencia de Información institucional y la interacción con los actores clave</a:t>
            </a:r>
            <a:endParaRPr lang="es-CO" sz="1600" dirty="0">
              <a:latin typeface="Bree Th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43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E52D20C-7EF1-0BD4-2349-50F31E0A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16</a:t>
            </a:fld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BF60B45-52E8-9A11-6EA2-D9B4E504C01A}"/>
              </a:ext>
            </a:extLst>
          </p:cNvPr>
          <p:cNvSpPr txBox="1">
            <a:spLocks/>
          </p:cNvSpPr>
          <p:nvPr/>
        </p:nvSpPr>
        <p:spPr>
          <a:xfrm>
            <a:off x="0" y="139749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Gestión de Riesgos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5D38996-DA69-47AC-E0C0-4301ADDF259C}"/>
              </a:ext>
            </a:extLst>
          </p:cNvPr>
          <p:cNvCxnSpPr>
            <a:cxnSpLocks/>
          </p:cNvCxnSpPr>
          <p:nvPr/>
        </p:nvCxnSpPr>
        <p:spPr>
          <a:xfrm>
            <a:off x="116189" y="614588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0ECE9F12-EC18-285D-3EC4-F9DF43DF4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143" y="1089427"/>
            <a:ext cx="4431531" cy="311974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1AC8012-6E9E-51C6-FD41-FA627D84E28C}"/>
              </a:ext>
            </a:extLst>
          </p:cNvPr>
          <p:cNvSpPr txBox="1"/>
          <p:nvPr/>
        </p:nvSpPr>
        <p:spPr>
          <a:xfrm>
            <a:off x="18676" y="2349082"/>
            <a:ext cx="435725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500" b="1" dirty="0">
                <a:latin typeface="Bree Th" panose="02000503000000020004" pitchFamily="50" charset="0"/>
              </a:rPr>
              <a:t>Probabilidad X Impacto = Nivel de Exposición</a:t>
            </a:r>
            <a:endParaRPr lang="es-CO" sz="1500" b="1" dirty="0">
              <a:latin typeface="Bree Th" panose="02000503000000020004" pitchFamily="50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87504D2-B2F8-CB0D-477B-CB34C59E4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233" y="3015613"/>
            <a:ext cx="981616" cy="963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DF84CF91-2373-80E3-1EF9-B0FAFF06337E}"/>
              </a:ext>
            </a:extLst>
          </p:cNvPr>
          <p:cNvSpPr txBox="1"/>
          <p:nvPr/>
        </p:nvSpPr>
        <p:spPr>
          <a:xfrm>
            <a:off x="116189" y="820205"/>
            <a:ext cx="3900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Bree Rg" panose="02000503000000020004" pitchFamily="50" charset="0"/>
              </a:rPr>
              <a:t>Matriz de Probabilidad e Impacto</a:t>
            </a:r>
            <a:endParaRPr lang="es-CO" dirty="0">
              <a:latin typeface="Bree Rg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01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E52D20C-7EF1-0BD4-2349-50F31E0A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17</a:t>
            </a:fld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BF60B45-52E8-9A11-6EA2-D9B4E504C01A}"/>
              </a:ext>
            </a:extLst>
          </p:cNvPr>
          <p:cNvSpPr txBox="1">
            <a:spLocks/>
          </p:cNvSpPr>
          <p:nvPr/>
        </p:nvSpPr>
        <p:spPr>
          <a:xfrm>
            <a:off x="0" y="139749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Gestión de Riesgos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5D38996-DA69-47AC-E0C0-4301ADDF259C}"/>
              </a:ext>
            </a:extLst>
          </p:cNvPr>
          <p:cNvCxnSpPr>
            <a:cxnSpLocks/>
          </p:cNvCxnSpPr>
          <p:nvPr/>
        </p:nvCxnSpPr>
        <p:spPr>
          <a:xfrm>
            <a:off x="116189" y="614588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69C5BB34-27BC-FE27-6ECE-1E6DABDD4E28}"/>
              </a:ext>
            </a:extLst>
          </p:cNvPr>
          <p:cNvSpPr txBox="1"/>
          <p:nvPr/>
        </p:nvSpPr>
        <p:spPr>
          <a:xfrm>
            <a:off x="116189" y="820205"/>
            <a:ext cx="3900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Bree Rg" panose="02000503000000020004" pitchFamily="50" charset="0"/>
              </a:rPr>
              <a:t>Riesgos Críticos</a:t>
            </a:r>
            <a:endParaRPr lang="es-CO" dirty="0">
              <a:latin typeface="Bree Rg" panose="02000503000000020004" pitchFamily="50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1484E86-0CFB-04C2-0C52-9B9CA61BD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382" y="1369176"/>
            <a:ext cx="6477000" cy="274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80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E52D20C-7EF1-0BD4-2349-50F31E0A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18</a:t>
            </a:fld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BF60B45-52E8-9A11-6EA2-D9B4E504C01A}"/>
              </a:ext>
            </a:extLst>
          </p:cNvPr>
          <p:cNvSpPr txBox="1">
            <a:spLocks/>
          </p:cNvSpPr>
          <p:nvPr/>
        </p:nvSpPr>
        <p:spPr>
          <a:xfrm>
            <a:off x="0" y="139749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Gestión de Riesgos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5D38996-DA69-47AC-E0C0-4301ADDF259C}"/>
              </a:ext>
            </a:extLst>
          </p:cNvPr>
          <p:cNvCxnSpPr>
            <a:cxnSpLocks/>
          </p:cNvCxnSpPr>
          <p:nvPr/>
        </p:nvCxnSpPr>
        <p:spPr>
          <a:xfrm>
            <a:off x="116189" y="614588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69C5BB34-27BC-FE27-6ECE-1E6DABDD4E28}"/>
              </a:ext>
            </a:extLst>
          </p:cNvPr>
          <p:cNvSpPr txBox="1"/>
          <p:nvPr/>
        </p:nvSpPr>
        <p:spPr>
          <a:xfrm>
            <a:off x="116189" y="820205"/>
            <a:ext cx="3900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Bree Rg" panose="02000503000000020004" pitchFamily="50" charset="0"/>
              </a:rPr>
              <a:t>Trayectoria</a:t>
            </a:r>
            <a:endParaRPr lang="es-CO" dirty="0">
              <a:latin typeface="Bree Rg" panose="02000503000000020004" pitchFamily="50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5751329-EC50-12B3-1765-F4178FAB0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681" y="1706424"/>
            <a:ext cx="2692864" cy="277732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7E2D150-4A53-5969-BBF3-0F125D19A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299" y="1706425"/>
            <a:ext cx="2704013" cy="277732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BEBC6F1-2AFA-8338-2425-8F8C29CF91F3}"/>
              </a:ext>
            </a:extLst>
          </p:cNvPr>
          <p:cNvSpPr txBox="1"/>
          <p:nvPr/>
        </p:nvSpPr>
        <p:spPr>
          <a:xfrm>
            <a:off x="969818" y="1411218"/>
            <a:ext cx="2355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>
                <a:latin typeface="Bree Th" panose="02000503000000020004" pitchFamily="50" charset="0"/>
              </a:rPr>
              <a:t>Distribución de los Riesgos</a:t>
            </a:r>
            <a:endParaRPr lang="es-CO" sz="1400" dirty="0">
              <a:latin typeface="Bree Th" panose="02000503000000020004" pitchFamily="50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4647C12-FB82-1783-C69B-7755B19D5974}"/>
              </a:ext>
            </a:extLst>
          </p:cNvPr>
          <p:cNvSpPr txBox="1"/>
          <p:nvPr/>
        </p:nvSpPr>
        <p:spPr>
          <a:xfrm>
            <a:off x="5371668" y="1423127"/>
            <a:ext cx="2355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dirty="0">
                <a:latin typeface="Bree Th" panose="02000503000000020004" pitchFamily="50" charset="0"/>
              </a:rPr>
              <a:t>Impacto Residual</a:t>
            </a:r>
            <a:endParaRPr lang="es-CO" sz="1400" dirty="0">
              <a:latin typeface="Bree Th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627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C6E3BB-C389-CF2B-02AF-BACC0E0D2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19</a:t>
            </a:fld>
            <a:endParaRPr lang="en-U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6845C19C-6FA7-574C-FF32-65AE641FC577}"/>
              </a:ext>
            </a:extLst>
          </p:cNvPr>
          <p:cNvSpPr txBox="1">
            <a:spLocks/>
          </p:cNvSpPr>
          <p:nvPr/>
        </p:nvSpPr>
        <p:spPr>
          <a:xfrm>
            <a:off x="0" y="212411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Lecciones Aprendidas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1033DBE-4342-2134-E99F-174CABC6C1E1}"/>
              </a:ext>
            </a:extLst>
          </p:cNvPr>
          <p:cNvCxnSpPr>
            <a:cxnSpLocks/>
          </p:cNvCxnSpPr>
          <p:nvPr/>
        </p:nvCxnSpPr>
        <p:spPr>
          <a:xfrm>
            <a:off x="116189" y="687250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6C3F46F7-9311-D24B-F75D-A48FB1697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70" y="1308737"/>
            <a:ext cx="7987579" cy="281473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EE3DFB0-356D-52D9-8A8E-E57C6D757081}"/>
              </a:ext>
            </a:extLst>
          </p:cNvPr>
          <p:cNvSpPr txBox="1"/>
          <p:nvPr/>
        </p:nvSpPr>
        <p:spPr>
          <a:xfrm>
            <a:off x="490761" y="2717837"/>
            <a:ext cx="18645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500" dirty="0">
                <a:latin typeface="Bree Rg" panose="02000503000000020004" pitchFamily="50" charset="0"/>
              </a:rPr>
              <a:t>Información y Datos</a:t>
            </a:r>
            <a:endParaRPr lang="es-CO" sz="1500" dirty="0">
              <a:latin typeface="Bree Rg" panose="02000503000000020004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0572605-625D-A544-347D-CA3FCD32E9BB}"/>
              </a:ext>
            </a:extLst>
          </p:cNvPr>
          <p:cNvSpPr txBox="1"/>
          <p:nvPr/>
        </p:nvSpPr>
        <p:spPr>
          <a:xfrm>
            <a:off x="569604" y="3125718"/>
            <a:ext cx="167483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dirty="0">
                <a:latin typeface="Bree Th" panose="02000503000000020004" pitchFamily="50" charset="0"/>
              </a:rPr>
              <a:t>La disponibilidad y calidad son criticas. La identificación temprana de responsables y fuentes acelera significativamente el avance</a:t>
            </a:r>
            <a:endParaRPr lang="es-CO" sz="900" dirty="0">
              <a:latin typeface="Bree Th" panose="02000503000000020004" pitchFamily="50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5AC22BA-9D1E-3540-4CB2-C29D6BFD9854}"/>
              </a:ext>
            </a:extLst>
          </p:cNvPr>
          <p:cNvSpPr txBox="1"/>
          <p:nvPr/>
        </p:nvSpPr>
        <p:spPr>
          <a:xfrm>
            <a:off x="2466609" y="2613617"/>
            <a:ext cx="18645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500" dirty="0">
                <a:latin typeface="Bree Rg" panose="02000503000000020004" pitchFamily="50" charset="0"/>
              </a:rPr>
              <a:t>Participación de Stakeholders</a:t>
            </a:r>
            <a:endParaRPr lang="es-CO" sz="1500" dirty="0">
              <a:latin typeface="Bree Rg" panose="02000503000000020004" pitchFamily="50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1A5D924-4AB7-3053-0FDA-189BB4FC2EAF}"/>
              </a:ext>
            </a:extLst>
          </p:cNvPr>
          <p:cNvSpPr txBox="1"/>
          <p:nvPr/>
        </p:nvSpPr>
        <p:spPr>
          <a:xfrm>
            <a:off x="2561449" y="3177178"/>
            <a:ext cx="167483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dirty="0">
                <a:latin typeface="Bree Th" panose="02000503000000020004" pitchFamily="50" charset="0"/>
              </a:rPr>
              <a:t>Vital para validar resultados. La programación anticipada y el uso de canales virtuales aseguran productos alineados a las necesidades</a:t>
            </a:r>
            <a:endParaRPr lang="es-CO" sz="900" dirty="0">
              <a:latin typeface="Bree Th" panose="02000503000000020004" pitchFamily="50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070E063-5858-24F9-558D-C388B474DC09}"/>
              </a:ext>
            </a:extLst>
          </p:cNvPr>
          <p:cNvSpPr txBox="1"/>
          <p:nvPr/>
        </p:nvSpPr>
        <p:spPr>
          <a:xfrm>
            <a:off x="4477094" y="2625255"/>
            <a:ext cx="18645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500" dirty="0">
                <a:latin typeface="Bree Rg" panose="02000503000000020004" pitchFamily="50" charset="0"/>
              </a:rPr>
              <a:t>Alineación Metodológica</a:t>
            </a:r>
            <a:endParaRPr lang="es-CO" sz="1500" dirty="0">
              <a:latin typeface="Bree Rg" panose="02000503000000020004" pitchFamily="50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4058D85-3903-0AE2-B149-2DD5A8354B71}"/>
              </a:ext>
            </a:extLst>
          </p:cNvPr>
          <p:cNvSpPr txBox="1"/>
          <p:nvPr/>
        </p:nvSpPr>
        <p:spPr>
          <a:xfrm>
            <a:off x="4572000" y="3184244"/>
            <a:ext cx="167483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dirty="0">
                <a:latin typeface="Bree Th" panose="02000503000000020004" pitchFamily="50" charset="0"/>
              </a:rPr>
              <a:t>Articular objetivos – indicadores – fuentes exige un proceso de validación y consenso permanente para garantizar la coherencia</a:t>
            </a:r>
            <a:endParaRPr lang="es-CO" sz="900" dirty="0">
              <a:latin typeface="Bree Th" panose="02000503000000020004" pitchFamily="50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97BCAEF-DA62-6E89-E1EC-34E6B2ADE7C3}"/>
              </a:ext>
            </a:extLst>
          </p:cNvPr>
          <p:cNvSpPr txBox="1"/>
          <p:nvPr/>
        </p:nvSpPr>
        <p:spPr>
          <a:xfrm>
            <a:off x="6563780" y="2621481"/>
            <a:ext cx="176973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500" dirty="0">
                <a:latin typeface="Bree Rg" panose="02000503000000020004" pitchFamily="50" charset="0"/>
              </a:rPr>
              <a:t>Gestión del Cambio</a:t>
            </a:r>
            <a:endParaRPr lang="es-CO" sz="1500" dirty="0">
              <a:latin typeface="Bree Rg" panose="02000503000000020004" pitchFamily="50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69BF7BC-4BD3-38C8-401B-7CA52B29B994}"/>
              </a:ext>
            </a:extLst>
          </p:cNvPr>
          <p:cNvSpPr txBox="1"/>
          <p:nvPr/>
        </p:nvSpPr>
        <p:spPr>
          <a:xfrm>
            <a:off x="6611232" y="3029362"/>
            <a:ext cx="167483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dirty="0">
                <a:latin typeface="Bree Th" panose="02000503000000020004" pitchFamily="50" charset="0"/>
              </a:rPr>
              <a:t>Debe abordarse desde el inicio. La comunicación y socialización activa reduce la resistencia hacia nuevas formas de decisión.</a:t>
            </a:r>
            <a:endParaRPr lang="es-CO" sz="900" dirty="0">
              <a:latin typeface="Bree Th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638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D1E250-4CD0-C643-7610-558736202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2</a:t>
            </a:fld>
            <a:endParaRPr lang="en-US"/>
          </a:p>
        </p:txBody>
      </p:sp>
      <p:sp>
        <p:nvSpPr>
          <p:cNvPr id="6" name="Rectángulo: esquinas diagonales redondeadas 5">
            <a:extLst>
              <a:ext uri="{FF2B5EF4-FFF2-40B4-BE49-F238E27FC236}">
                <a16:creationId xmlns:a16="http://schemas.microsoft.com/office/drawing/2014/main" id="{481C3C2E-ECC1-A8D7-93EB-DE08AA7D1AF3}"/>
              </a:ext>
            </a:extLst>
          </p:cNvPr>
          <p:cNvSpPr/>
          <p:nvPr/>
        </p:nvSpPr>
        <p:spPr>
          <a:xfrm>
            <a:off x="954915" y="2228554"/>
            <a:ext cx="7954276" cy="2237725"/>
          </a:xfrm>
          <a:prstGeom prst="round2DiagRect">
            <a:avLst>
              <a:gd name="adj1" fmla="val 17050"/>
              <a:gd name="adj2" fmla="val 0"/>
            </a:avLst>
          </a:prstGeom>
          <a:solidFill>
            <a:schemeClr val="bg1">
              <a:lumMod val="95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5"/>
            <a:r>
              <a:rPr lang="es-419" sz="2400" b="1" dirty="0">
                <a:solidFill>
                  <a:srgbClr val="C00000"/>
                </a:solidFill>
                <a:latin typeface="Bree Rg" panose="02000503000000020004" pitchFamily="50" charset="0"/>
              </a:rPr>
              <a:t>Maestría en Administración de Negocios - MBA</a:t>
            </a:r>
          </a:p>
          <a:p>
            <a:pPr lvl="5"/>
            <a:endParaRPr lang="es-419" dirty="0">
              <a:solidFill>
                <a:schemeClr val="tx1"/>
              </a:solidFill>
              <a:latin typeface="Bree Rg" panose="02000503000000020004" pitchFamily="50" charset="0"/>
            </a:endParaRPr>
          </a:p>
          <a:p>
            <a:pPr lvl="5" algn="r"/>
            <a:r>
              <a:rPr lang="es-419" dirty="0">
                <a:solidFill>
                  <a:schemeClr val="tx1"/>
                </a:solidFill>
                <a:latin typeface="Bree Rg" panose="02000503000000020004" pitchFamily="50" charset="0"/>
              </a:rPr>
              <a:t>Jodie Katherine Briceño Hurtado</a:t>
            </a:r>
          </a:p>
          <a:p>
            <a:pPr lvl="5" algn="r"/>
            <a:r>
              <a:rPr lang="es-419" dirty="0">
                <a:solidFill>
                  <a:schemeClr val="tx1"/>
                </a:solidFill>
                <a:latin typeface="Bree Rg" panose="02000503000000020004" pitchFamily="50" charset="0"/>
              </a:rPr>
              <a:t>Angela Paola Mateus Villamil</a:t>
            </a:r>
          </a:p>
          <a:p>
            <a:pPr lvl="5" algn="r"/>
            <a:r>
              <a:rPr lang="es-419" dirty="0">
                <a:solidFill>
                  <a:schemeClr val="tx1"/>
                </a:solidFill>
                <a:latin typeface="Bree Rg" panose="02000503000000020004" pitchFamily="50" charset="0"/>
              </a:rPr>
              <a:t>Andrés Ricardo Moreno </a:t>
            </a:r>
            <a:r>
              <a:rPr lang="es-419" dirty="0" err="1">
                <a:solidFill>
                  <a:schemeClr val="tx1"/>
                </a:solidFill>
                <a:latin typeface="Bree Rg" panose="02000503000000020004" pitchFamily="50" charset="0"/>
              </a:rPr>
              <a:t>Ducon</a:t>
            </a:r>
            <a:endParaRPr lang="es-419" dirty="0">
              <a:solidFill>
                <a:srgbClr val="C00000"/>
              </a:solidFill>
              <a:latin typeface="Bree Rg" panose="02000503000000020004" pitchFamily="50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B44444B-5F6F-6042-072F-926372B3117B}"/>
              </a:ext>
            </a:extLst>
          </p:cNvPr>
          <p:cNvSpPr/>
          <p:nvPr/>
        </p:nvSpPr>
        <p:spPr>
          <a:xfrm>
            <a:off x="909047" y="1362313"/>
            <a:ext cx="2296202" cy="2358957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/>
          </a:p>
        </p:txBody>
      </p:sp>
      <p:pic>
        <p:nvPicPr>
          <p:cNvPr id="3" name="Gráfico 2" descr="Brindis con relleno sólido">
            <a:extLst>
              <a:ext uri="{FF2B5EF4-FFF2-40B4-BE49-F238E27FC236}">
                <a16:creationId xmlns:a16="http://schemas.microsoft.com/office/drawing/2014/main" id="{8B2BF3E5-1071-1ED5-D7B6-FDD29683D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3508" y="1818151"/>
            <a:ext cx="1447280" cy="144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49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45B29-790B-870C-BD2B-BD377B4AE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8B2260A-CADF-F1EA-0986-3E9F85F55879}"/>
              </a:ext>
            </a:extLst>
          </p:cNvPr>
          <p:cNvCxnSpPr>
            <a:cxnSpLocks/>
          </p:cNvCxnSpPr>
          <p:nvPr/>
        </p:nvCxnSpPr>
        <p:spPr>
          <a:xfrm>
            <a:off x="71153" y="541407"/>
            <a:ext cx="627134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EDEE6EF0-333E-EA51-0A59-62C74052A47E}"/>
              </a:ext>
            </a:extLst>
          </p:cNvPr>
          <p:cNvSpPr txBox="1">
            <a:spLocks/>
          </p:cNvSpPr>
          <p:nvPr/>
        </p:nvSpPr>
        <p:spPr>
          <a:xfrm>
            <a:off x="-19425" y="4774359"/>
            <a:ext cx="550928" cy="273844"/>
          </a:xfrm>
          <a:prstGeom prst="rect">
            <a:avLst/>
          </a:prstGeom>
        </p:spPr>
        <p:txBody>
          <a:bodyPr/>
          <a:lstStyle>
            <a:defPPr>
              <a:defRPr lang="es-419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66"/>
            <a:fld id="{2066355A-084C-D24E-9AD2-7E4FC41EA627}" type="slidenum">
              <a:rPr lang="en-US" sz="750">
                <a:solidFill>
                  <a:prstClr val="white"/>
                </a:solidFill>
                <a:latin typeface="Bree Rg" panose="02000503000000020004" pitchFamily="50" charset="0"/>
              </a:rPr>
              <a:pPr algn="ctr" defTabSz="457166"/>
              <a:t>20</a:t>
            </a:fld>
            <a:endParaRPr lang="en-US" sz="750" dirty="0">
              <a:solidFill>
                <a:prstClr val="white"/>
              </a:solidFill>
              <a:latin typeface="Bree Rg" panose="02000503000000020004" pitchFamily="50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F78565-530B-FF76-5E74-36BE582C5B44}"/>
              </a:ext>
            </a:extLst>
          </p:cNvPr>
          <p:cNvSpPr txBox="1">
            <a:spLocks/>
          </p:cNvSpPr>
          <p:nvPr/>
        </p:nvSpPr>
        <p:spPr>
          <a:xfrm>
            <a:off x="0" y="54678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Conclusiones</a:t>
            </a:r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96FA51A7-A94E-A3CF-8E36-99F88E2BFA4F}"/>
              </a:ext>
            </a:extLst>
          </p:cNvPr>
          <p:cNvSpPr>
            <a:spLocks/>
          </p:cNvSpPr>
          <p:nvPr/>
        </p:nvSpPr>
        <p:spPr bwMode="auto">
          <a:xfrm flipH="1">
            <a:off x="5714031" y="761711"/>
            <a:ext cx="1735183" cy="1615689"/>
          </a:xfrm>
          <a:custGeom>
            <a:avLst/>
            <a:gdLst>
              <a:gd name="T0" fmla="*/ 1165 w 1631"/>
              <a:gd name="T1" fmla="*/ 0 h 1662"/>
              <a:gd name="T2" fmla="*/ 1169 w 1631"/>
              <a:gd name="T3" fmla="*/ 6 h 1662"/>
              <a:gd name="T4" fmla="*/ 1560 w 1631"/>
              <a:gd name="T5" fmla="*/ 856 h 1662"/>
              <a:gd name="T6" fmla="*/ 1631 w 1631"/>
              <a:gd name="T7" fmla="*/ 1008 h 1662"/>
              <a:gd name="T8" fmla="*/ 1627 w 1631"/>
              <a:gd name="T9" fmla="*/ 1011 h 1662"/>
              <a:gd name="T10" fmla="*/ 1614 w 1631"/>
              <a:gd name="T11" fmla="*/ 1021 h 1662"/>
              <a:gd name="T12" fmla="*/ 1595 w 1631"/>
              <a:gd name="T13" fmla="*/ 1035 h 1662"/>
              <a:gd name="T14" fmla="*/ 1570 w 1631"/>
              <a:gd name="T15" fmla="*/ 1056 h 1662"/>
              <a:gd name="T16" fmla="*/ 1537 w 1631"/>
              <a:gd name="T17" fmla="*/ 1082 h 1662"/>
              <a:gd name="T18" fmla="*/ 1501 w 1631"/>
              <a:gd name="T19" fmla="*/ 1113 h 1662"/>
              <a:gd name="T20" fmla="*/ 1460 w 1631"/>
              <a:gd name="T21" fmla="*/ 1148 h 1662"/>
              <a:gd name="T22" fmla="*/ 1416 w 1631"/>
              <a:gd name="T23" fmla="*/ 1188 h 1662"/>
              <a:gd name="T24" fmla="*/ 1370 w 1631"/>
              <a:gd name="T25" fmla="*/ 1234 h 1662"/>
              <a:gd name="T26" fmla="*/ 1416 w 1631"/>
              <a:gd name="T27" fmla="*/ 1405 h 1662"/>
              <a:gd name="T28" fmla="*/ 1238 w 1631"/>
              <a:gd name="T29" fmla="*/ 1378 h 1662"/>
              <a:gd name="T30" fmla="*/ 1167 w 1631"/>
              <a:gd name="T31" fmla="*/ 1466 h 1662"/>
              <a:gd name="T32" fmla="*/ 1102 w 1631"/>
              <a:gd name="T33" fmla="*/ 1562 h 1662"/>
              <a:gd name="T34" fmla="*/ 1042 w 1631"/>
              <a:gd name="T35" fmla="*/ 1662 h 1662"/>
              <a:gd name="T36" fmla="*/ 891 w 1631"/>
              <a:gd name="T37" fmla="*/ 1606 h 1662"/>
              <a:gd name="T38" fmla="*/ 0 w 1631"/>
              <a:gd name="T39" fmla="*/ 1280 h 1662"/>
              <a:gd name="T40" fmla="*/ 21 w 1631"/>
              <a:gd name="T41" fmla="*/ 1207 h 1662"/>
              <a:gd name="T42" fmla="*/ 252 w 1631"/>
              <a:gd name="T43" fmla="*/ 382 h 1662"/>
              <a:gd name="T44" fmla="*/ 1165 w 1631"/>
              <a:gd name="T45" fmla="*/ 0 h 1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31" h="1662">
                <a:moveTo>
                  <a:pt x="1165" y="0"/>
                </a:moveTo>
                <a:lnTo>
                  <a:pt x="1169" y="6"/>
                </a:lnTo>
                <a:lnTo>
                  <a:pt x="1560" y="856"/>
                </a:lnTo>
                <a:lnTo>
                  <a:pt x="1631" y="1008"/>
                </a:lnTo>
                <a:lnTo>
                  <a:pt x="1627" y="1011"/>
                </a:lnTo>
                <a:lnTo>
                  <a:pt x="1614" y="1021"/>
                </a:lnTo>
                <a:lnTo>
                  <a:pt x="1595" y="1035"/>
                </a:lnTo>
                <a:lnTo>
                  <a:pt x="1570" y="1056"/>
                </a:lnTo>
                <a:lnTo>
                  <a:pt x="1537" y="1082"/>
                </a:lnTo>
                <a:lnTo>
                  <a:pt x="1501" y="1113"/>
                </a:lnTo>
                <a:lnTo>
                  <a:pt x="1460" y="1148"/>
                </a:lnTo>
                <a:lnTo>
                  <a:pt x="1416" y="1188"/>
                </a:lnTo>
                <a:lnTo>
                  <a:pt x="1370" y="1234"/>
                </a:lnTo>
                <a:lnTo>
                  <a:pt x="1416" y="1405"/>
                </a:lnTo>
                <a:lnTo>
                  <a:pt x="1238" y="1378"/>
                </a:lnTo>
                <a:lnTo>
                  <a:pt x="1167" y="1466"/>
                </a:lnTo>
                <a:lnTo>
                  <a:pt x="1102" y="1562"/>
                </a:lnTo>
                <a:lnTo>
                  <a:pt x="1042" y="1662"/>
                </a:lnTo>
                <a:lnTo>
                  <a:pt x="891" y="1606"/>
                </a:lnTo>
                <a:lnTo>
                  <a:pt x="0" y="1280"/>
                </a:lnTo>
                <a:lnTo>
                  <a:pt x="21" y="1207"/>
                </a:lnTo>
                <a:lnTo>
                  <a:pt x="252" y="382"/>
                </a:lnTo>
                <a:lnTo>
                  <a:pt x="116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D4559544-FED3-49BE-FB82-C6470D7785CF}"/>
              </a:ext>
            </a:extLst>
          </p:cNvPr>
          <p:cNvSpPr>
            <a:spLocks/>
          </p:cNvSpPr>
          <p:nvPr/>
        </p:nvSpPr>
        <p:spPr bwMode="auto">
          <a:xfrm flipH="1">
            <a:off x="5796209" y="768557"/>
            <a:ext cx="1659647" cy="1555416"/>
          </a:xfrm>
          <a:custGeom>
            <a:avLst/>
            <a:gdLst>
              <a:gd name="T0" fmla="*/ 1169 w 1560"/>
              <a:gd name="T1" fmla="*/ 0 h 1600"/>
              <a:gd name="T2" fmla="*/ 1560 w 1560"/>
              <a:gd name="T3" fmla="*/ 850 h 1600"/>
              <a:gd name="T4" fmla="*/ 1524 w 1560"/>
              <a:gd name="T5" fmla="*/ 875 h 1600"/>
              <a:gd name="T6" fmla="*/ 1480 w 1560"/>
              <a:gd name="T7" fmla="*/ 908 h 1600"/>
              <a:gd name="T8" fmla="*/ 1430 w 1560"/>
              <a:gd name="T9" fmla="*/ 946 h 1600"/>
              <a:gd name="T10" fmla="*/ 1376 w 1560"/>
              <a:gd name="T11" fmla="*/ 992 h 1600"/>
              <a:gd name="T12" fmla="*/ 1317 w 1560"/>
              <a:gd name="T13" fmla="*/ 1044 h 1600"/>
              <a:gd name="T14" fmla="*/ 1255 w 1560"/>
              <a:gd name="T15" fmla="*/ 1103 h 1600"/>
              <a:gd name="T16" fmla="*/ 1194 w 1560"/>
              <a:gd name="T17" fmla="*/ 1169 h 1600"/>
              <a:gd name="T18" fmla="*/ 1130 w 1560"/>
              <a:gd name="T19" fmla="*/ 1242 h 1600"/>
              <a:gd name="T20" fmla="*/ 1067 w 1560"/>
              <a:gd name="T21" fmla="*/ 1320 h 1600"/>
              <a:gd name="T22" fmla="*/ 1006 w 1560"/>
              <a:gd name="T23" fmla="*/ 1407 h 1600"/>
              <a:gd name="T24" fmla="*/ 946 w 1560"/>
              <a:gd name="T25" fmla="*/ 1501 h 1600"/>
              <a:gd name="T26" fmla="*/ 891 w 1560"/>
              <a:gd name="T27" fmla="*/ 1600 h 1600"/>
              <a:gd name="T28" fmla="*/ 0 w 1560"/>
              <a:gd name="T29" fmla="*/ 1274 h 1600"/>
              <a:gd name="T30" fmla="*/ 21 w 1560"/>
              <a:gd name="T31" fmla="*/ 1201 h 1600"/>
              <a:gd name="T32" fmla="*/ 67 w 1560"/>
              <a:gd name="T33" fmla="*/ 1080 h 1600"/>
              <a:gd name="T34" fmla="*/ 119 w 1560"/>
              <a:gd name="T35" fmla="*/ 967 h 1600"/>
              <a:gd name="T36" fmla="*/ 177 w 1560"/>
              <a:gd name="T37" fmla="*/ 862 h 1600"/>
              <a:gd name="T38" fmla="*/ 238 w 1560"/>
              <a:gd name="T39" fmla="*/ 764 h 1600"/>
              <a:gd name="T40" fmla="*/ 302 w 1560"/>
              <a:gd name="T41" fmla="*/ 672 h 1600"/>
              <a:gd name="T42" fmla="*/ 369 w 1560"/>
              <a:gd name="T43" fmla="*/ 587 h 1600"/>
              <a:gd name="T44" fmla="*/ 438 w 1560"/>
              <a:gd name="T45" fmla="*/ 508 h 1600"/>
              <a:gd name="T46" fmla="*/ 507 w 1560"/>
              <a:gd name="T47" fmla="*/ 437 h 1600"/>
              <a:gd name="T48" fmla="*/ 578 w 1560"/>
              <a:gd name="T49" fmla="*/ 370 h 1600"/>
              <a:gd name="T50" fmla="*/ 647 w 1560"/>
              <a:gd name="T51" fmla="*/ 311 h 1600"/>
              <a:gd name="T52" fmla="*/ 716 w 1560"/>
              <a:gd name="T53" fmla="*/ 257 h 1600"/>
              <a:gd name="T54" fmla="*/ 783 w 1560"/>
              <a:gd name="T55" fmla="*/ 209 h 1600"/>
              <a:gd name="T56" fmla="*/ 848 w 1560"/>
              <a:gd name="T57" fmla="*/ 167 h 1600"/>
              <a:gd name="T58" fmla="*/ 910 w 1560"/>
              <a:gd name="T59" fmla="*/ 128 h 1600"/>
              <a:gd name="T60" fmla="*/ 965 w 1560"/>
              <a:gd name="T61" fmla="*/ 96 h 1600"/>
              <a:gd name="T62" fmla="*/ 1019 w 1560"/>
              <a:gd name="T63" fmla="*/ 69 h 1600"/>
              <a:gd name="T64" fmla="*/ 1065 w 1560"/>
              <a:gd name="T65" fmla="*/ 44 h 1600"/>
              <a:gd name="T66" fmla="*/ 1107 w 1560"/>
              <a:gd name="T67" fmla="*/ 27 h 1600"/>
              <a:gd name="T68" fmla="*/ 1142 w 1560"/>
              <a:gd name="T69" fmla="*/ 11 h 1600"/>
              <a:gd name="T70" fmla="*/ 1169 w 1560"/>
              <a:gd name="T71" fmla="*/ 0 h 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60" h="1600">
                <a:moveTo>
                  <a:pt x="1169" y="0"/>
                </a:moveTo>
                <a:lnTo>
                  <a:pt x="1560" y="850"/>
                </a:lnTo>
                <a:lnTo>
                  <a:pt x="1524" y="875"/>
                </a:lnTo>
                <a:lnTo>
                  <a:pt x="1480" y="908"/>
                </a:lnTo>
                <a:lnTo>
                  <a:pt x="1430" y="946"/>
                </a:lnTo>
                <a:lnTo>
                  <a:pt x="1376" y="992"/>
                </a:lnTo>
                <a:lnTo>
                  <a:pt x="1317" y="1044"/>
                </a:lnTo>
                <a:lnTo>
                  <a:pt x="1255" y="1103"/>
                </a:lnTo>
                <a:lnTo>
                  <a:pt x="1194" y="1169"/>
                </a:lnTo>
                <a:lnTo>
                  <a:pt x="1130" y="1242"/>
                </a:lnTo>
                <a:lnTo>
                  <a:pt x="1067" y="1320"/>
                </a:lnTo>
                <a:lnTo>
                  <a:pt x="1006" y="1407"/>
                </a:lnTo>
                <a:lnTo>
                  <a:pt x="946" y="1501"/>
                </a:lnTo>
                <a:lnTo>
                  <a:pt x="891" y="1600"/>
                </a:lnTo>
                <a:lnTo>
                  <a:pt x="0" y="1274"/>
                </a:lnTo>
                <a:lnTo>
                  <a:pt x="21" y="1201"/>
                </a:lnTo>
                <a:lnTo>
                  <a:pt x="67" y="1080"/>
                </a:lnTo>
                <a:lnTo>
                  <a:pt x="119" y="967"/>
                </a:lnTo>
                <a:lnTo>
                  <a:pt x="177" y="862"/>
                </a:lnTo>
                <a:lnTo>
                  <a:pt x="238" y="764"/>
                </a:lnTo>
                <a:lnTo>
                  <a:pt x="302" y="672"/>
                </a:lnTo>
                <a:lnTo>
                  <a:pt x="369" y="587"/>
                </a:lnTo>
                <a:lnTo>
                  <a:pt x="438" y="508"/>
                </a:lnTo>
                <a:lnTo>
                  <a:pt x="507" y="437"/>
                </a:lnTo>
                <a:lnTo>
                  <a:pt x="578" y="370"/>
                </a:lnTo>
                <a:lnTo>
                  <a:pt x="647" y="311"/>
                </a:lnTo>
                <a:lnTo>
                  <a:pt x="716" y="257"/>
                </a:lnTo>
                <a:lnTo>
                  <a:pt x="783" y="209"/>
                </a:lnTo>
                <a:lnTo>
                  <a:pt x="848" y="167"/>
                </a:lnTo>
                <a:lnTo>
                  <a:pt x="910" y="128"/>
                </a:lnTo>
                <a:lnTo>
                  <a:pt x="965" y="96"/>
                </a:lnTo>
                <a:lnTo>
                  <a:pt x="1019" y="69"/>
                </a:lnTo>
                <a:lnTo>
                  <a:pt x="1065" y="44"/>
                </a:lnTo>
                <a:lnTo>
                  <a:pt x="1107" y="27"/>
                </a:lnTo>
                <a:lnTo>
                  <a:pt x="1142" y="11"/>
                </a:lnTo>
                <a:lnTo>
                  <a:pt x="1169" y="0"/>
                </a:lnTo>
                <a:close/>
              </a:path>
            </a:pathLst>
          </a:custGeom>
          <a:solidFill>
            <a:srgbClr val="86ED00">
              <a:alpha val="3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A750036A-C8B9-ACAD-8F72-D9353BEB2BE7}"/>
              </a:ext>
            </a:extLst>
          </p:cNvPr>
          <p:cNvSpPr>
            <a:spLocks/>
          </p:cNvSpPr>
          <p:nvPr/>
        </p:nvSpPr>
        <p:spPr bwMode="auto">
          <a:xfrm flipH="1">
            <a:off x="6200283" y="2047334"/>
            <a:ext cx="1645818" cy="1680822"/>
          </a:xfrm>
          <a:custGeom>
            <a:avLst/>
            <a:gdLst>
              <a:gd name="T0" fmla="*/ 382 w 1547"/>
              <a:gd name="T1" fmla="*/ 0 h 1729"/>
              <a:gd name="T2" fmla="*/ 390 w 1547"/>
              <a:gd name="T3" fmla="*/ 2 h 1729"/>
              <a:gd name="T4" fmla="*/ 1264 w 1547"/>
              <a:gd name="T5" fmla="*/ 332 h 1729"/>
              <a:gd name="T6" fmla="*/ 1422 w 1547"/>
              <a:gd name="T7" fmla="*/ 390 h 1729"/>
              <a:gd name="T8" fmla="*/ 1420 w 1547"/>
              <a:gd name="T9" fmla="*/ 395 h 1729"/>
              <a:gd name="T10" fmla="*/ 1418 w 1547"/>
              <a:gd name="T11" fmla="*/ 411 h 1729"/>
              <a:gd name="T12" fmla="*/ 1414 w 1547"/>
              <a:gd name="T13" fmla="*/ 436 h 1729"/>
              <a:gd name="T14" fmla="*/ 1410 w 1547"/>
              <a:gd name="T15" fmla="*/ 468 h 1729"/>
              <a:gd name="T16" fmla="*/ 1406 w 1547"/>
              <a:gd name="T17" fmla="*/ 508 h 1729"/>
              <a:gd name="T18" fmla="*/ 1403 w 1547"/>
              <a:gd name="T19" fmla="*/ 556 h 1729"/>
              <a:gd name="T20" fmla="*/ 1399 w 1547"/>
              <a:gd name="T21" fmla="*/ 610 h 1729"/>
              <a:gd name="T22" fmla="*/ 1395 w 1547"/>
              <a:gd name="T23" fmla="*/ 670 h 1729"/>
              <a:gd name="T24" fmla="*/ 1395 w 1547"/>
              <a:gd name="T25" fmla="*/ 733 h 1729"/>
              <a:gd name="T26" fmla="*/ 1547 w 1547"/>
              <a:gd name="T27" fmla="*/ 823 h 1729"/>
              <a:gd name="T28" fmla="*/ 1401 w 1547"/>
              <a:gd name="T29" fmla="*/ 931 h 1729"/>
              <a:gd name="T30" fmla="*/ 1412 w 1547"/>
              <a:gd name="T31" fmla="*/ 1044 h 1729"/>
              <a:gd name="T32" fmla="*/ 1431 w 1547"/>
              <a:gd name="T33" fmla="*/ 1157 h 1729"/>
              <a:gd name="T34" fmla="*/ 1460 w 1547"/>
              <a:gd name="T35" fmla="*/ 1270 h 1729"/>
              <a:gd name="T36" fmla="*/ 1314 w 1547"/>
              <a:gd name="T37" fmla="*/ 1338 h 1729"/>
              <a:gd name="T38" fmla="*/ 451 w 1547"/>
              <a:gd name="T39" fmla="*/ 1729 h 1729"/>
              <a:gd name="T40" fmla="*/ 414 w 1547"/>
              <a:gd name="T41" fmla="*/ 1664 h 1729"/>
              <a:gd name="T42" fmla="*/ 0 w 1547"/>
              <a:gd name="T43" fmla="*/ 913 h 1729"/>
              <a:gd name="T44" fmla="*/ 382 w 1547"/>
              <a:gd name="T45" fmla="*/ 0 h 1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47" h="1729">
                <a:moveTo>
                  <a:pt x="382" y="0"/>
                </a:moveTo>
                <a:lnTo>
                  <a:pt x="390" y="2"/>
                </a:lnTo>
                <a:lnTo>
                  <a:pt x="1264" y="332"/>
                </a:lnTo>
                <a:lnTo>
                  <a:pt x="1422" y="390"/>
                </a:lnTo>
                <a:lnTo>
                  <a:pt x="1420" y="395"/>
                </a:lnTo>
                <a:lnTo>
                  <a:pt x="1418" y="411"/>
                </a:lnTo>
                <a:lnTo>
                  <a:pt x="1414" y="436"/>
                </a:lnTo>
                <a:lnTo>
                  <a:pt x="1410" y="468"/>
                </a:lnTo>
                <a:lnTo>
                  <a:pt x="1406" y="508"/>
                </a:lnTo>
                <a:lnTo>
                  <a:pt x="1403" y="556"/>
                </a:lnTo>
                <a:lnTo>
                  <a:pt x="1399" y="610"/>
                </a:lnTo>
                <a:lnTo>
                  <a:pt x="1395" y="670"/>
                </a:lnTo>
                <a:lnTo>
                  <a:pt x="1395" y="733"/>
                </a:lnTo>
                <a:lnTo>
                  <a:pt x="1547" y="823"/>
                </a:lnTo>
                <a:lnTo>
                  <a:pt x="1401" y="931"/>
                </a:lnTo>
                <a:lnTo>
                  <a:pt x="1412" y="1044"/>
                </a:lnTo>
                <a:lnTo>
                  <a:pt x="1431" y="1157"/>
                </a:lnTo>
                <a:lnTo>
                  <a:pt x="1460" y="1270"/>
                </a:lnTo>
                <a:lnTo>
                  <a:pt x="1314" y="1338"/>
                </a:lnTo>
                <a:lnTo>
                  <a:pt x="451" y="1729"/>
                </a:lnTo>
                <a:lnTo>
                  <a:pt x="414" y="1664"/>
                </a:lnTo>
                <a:lnTo>
                  <a:pt x="0" y="913"/>
                </a:lnTo>
                <a:lnTo>
                  <a:pt x="382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3AD222D8-0A7D-FA26-15CE-DE367C48B1C6}"/>
              </a:ext>
            </a:extLst>
          </p:cNvPr>
          <p:cNvSpPr>
            <a:spLocks/>
          </p:cNvSpPr>
          <p:nvPr/>
        </p:nvSpPr>
        <p:spPr bwMode="auto">
          <a:xfrm flipH="1">
            <a:off x="6469966" y="2049616"/>
            <a:ext cx="1159625" cy="1678878"/>
          </a:xfrm>
          <a:custGeom>
            <a:avLst/>
            <a:gdLst>
              <a:gd name="T0" fmla="*/ 166 w 1090"/>
              <a:gd name="T1" fmla="*/ 0 h 1727"/>
              <a:gd name="T2" fmla="*/ 1040 w 1090"/>
              <a:gd name="T3" fmla="*/ 330 h 1727"/>
              <a:gd name="T4" fmla="*/ 1031 w 1090"/>
              <a:gd name="T5" fmla="*/ 378 h 1727"/>
              <a:gd name="T6" fmla="*/ 1021 w 1090"/>
              <a:gd name="T7" fmla="*/ 437 h 1727"/>
              <a:gd name="T8" fmla="*/ 1014 w 1090"/>
              <a:gd name="T9" fmla="*/ 508 h 1727"/>
              <a:gd name="T10" fmla="*/ 1006 w 1090"/>
              <a:gd name="T11" fmla="*/ 589 h 1727"/>
              <a:gd name="T12" fmla="*/ 1002 w 1090"/>
              <a:gd name="T13" fmla="*/ 677 h 1727"/>
              <a:gd name="T14" fmla="*/ 1002 w 1090"/>
              <a:gd name="T15" fmla="*/ 773 h 1727"/>
              <a:gd name="T16" fmla="*/ 1006 w 1090"/>
              <a:gd name="T17" fmla="*/ 875 h 1727"/>
              <a:gd name="T18" fmla="*/ 1016 w 1090"/>
              <a:gd name="T19" fmla="*/ 984 h 1727"/>
              <a:gd name="T20" fmla="*/ 1033 w 1090"/>
              <a:gd name="T21" fmla="*/ 1098 h 1727"/>
              <a:gd name="T22" fmla="*/ 1058 w 1090"/>
              <a:gd name="T23" fmla="*/ 1215 h 1727"/>
              <a:gd name="T24" fmla="*/ 1090 w 1090"/>
              <a:gd name="T25" fmla="*/ 1336 h 1727"/>
              <a:gd name="T26" fmla="*/ 227 w 1090"/>
              <a:gd name="T27" fmla="*/ 1727 h 1727"/>
              <a:gd name="T28" fmla="*/ 190 w 1090"/>
              <a:gd name="T29" fmla="*/ 1662 h 1727"/>
              <a:gd name="T30" fmla="*/ 135 w 1090"/>
              <a:gd name="T31" fmla="*/ 1529 h 1727"/>
              <a:gd name="T32" fmla="*/ 89 w 1090"/>
              <a:gd name="T33" fmla="*/ 1399 h 1727"/>
              <a:gd name="T34" fmla="*/ 54 w 1090"/>
              <a:gd name="T35" fmla="*/ 1272 h 1727"/>
              <a:gd name="T36" fmla="*/ 29 w 1090"/>
              <a:gd name="T37" fmla="*/ 1147 h 1727"/>
              <a:gd name="T38" fmla="*/ 12 w 1090"/>
              <a:gd name="T39" fmla="*/ 1027 h 1727"/>
              <a:gd name="T40" fmla="*/ 2 w 1090"/>
              <a:gd name="T41" fmla="*/ 910 h 1727"/>
              <a:gd name="T42" fmla="*/ 0 w 1090"/>
              <a:gd name="T43" fmla="*/ 796 h 1727"/>
              <a:gd name="T44" fmla="*/ 2 w 1090"/>
              <a:gd name="T45" fmla="*/ 689 h 1727"/>
              <a:gd name="T46" fmla="*/ 12 w 1090"/>
              <a:gd name="T47" fmla="*/ 587 h 1727"/>
              <a:gd name="T48" fmla="*/ 24 w 1090"/>
              <a:gd name="T49" fmla="*/ 491 h 1727"/>
              <a:gd name="T50" fmla="*/ 41 w 1090"/>
              <a:gd name="T51" fmla="*/ 401 h 1727"/>
              <a:gd name="T52" fmla="*/ 58 w 1090"/>
              <a:gd name="T53" fmla="*/ 320 h 1727"/>
              <a:gd name="T54" fmla="*/ 77 w 1090"/>
              <a:gd name="T55" fmla="*/ 245 h 1727"/>
              <a:gd name="T56" fmla="*/ 98 w 1090"/>
              <a:gd name="T57" fmla="*/ 178 h 1727"/>
              <a:gd name="T58" fmla="*/ 118 w 1090"/>
              <a:gd name="T59" fmla="*/ 119 h 1727"/>
              <a:gd name="T60" fmla="*/ 135 w 1090"/>
              <a:gd name="T61" fmla="*/ 71 h 1727"/>
              <a:gd name="T62" fmla="*/ 152 w 1090"/>
              <a:gd name="T63" fmla="*/ 31 h 1727"/>
              <a:gd name="T64" fmla="*/ 166 w 1090"/>
              <a:gd name="T6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90" h="1727">
                <a:moveTo>
                  <a:pt x="166" y="0"/>
                </a:moveTo>
                <a:lnTo>
                  <a:pt x="1040" y="330"/>
                </a:lnTo>
                <a:lnTo>
                  <a:pt x="1031" y="378"/>
                </a:lnTo>
                <a:lnTo>
                  <a:pt x="1021" y="437"/>
                </a:lnTo>
                <a:lnTo>
                  <a:pt x="1014" y="508"/>
                </a:lnTo>
                <a:lnTo>
                  <a:pt x="1006" y="589"/>
                </a:lnTo>
                <a:lnTo>
                  <a:pt x="1002" y="677"/>
                </a:lnTo>
                <a:lnTo>
                  <a:pt x="1002" y="773"/>
                </a:lnTo>
                <a:lnTo>
                  <a:pt x="1006" y="875"/>
                </a:lnTo>
                <a:lnTo>
                  <a:pt x="1016" y="984"/>
                </a:lnTo>
                <a:lnTo>
                  <a:pt x="1033" y="1098"/>
                </a:lnTo>
                <a:lnTo>
                  <a:pt x="1058" y="1215"/>
                </a:lnTo>
                <a:lnTo>
                  <a:pt x="1090" y="1336"/>
                </a:lnTo>
                <a:lnTo>
                  <a:pt x="227" y="1727"/>
                </a:lnTo>
                <a:lnTo>
                  <a:pt x="190" y="1662"/>
                </a:lnTo>
                <a:lnTo>
                  <a:pt x="135" y="1529"/>
                </a:lnTo>
                <a:lnTo>
                  <a:pt x="89" y="1399"/>
                </a:lnTo>
                <a:lnTo>
                  <a:pt x="54" y="1272"/>
                </a:lnTo>
                <a:lnTo>
                  <a:pt x="29" y="1147"/>
                </a:lnTo>
                <a:lnTo>
                  <a:pt x="12" y="1027"/>
                </a:lnTo>
                <a:lnTo>
                  <a:pt x="2" y="910"/>
                </a:lnTo>
                <a:lnTo>
                  <a:pt x="0" y="796"/>
                </a:lnTo>
                <a:lnTo>
                  <a:pt x="2" y="689"/>
                </a:lnTo>
                <a:lnTo>
                  <a:pt x="12" y="587"/>
                </a:lnTo>
                <a:lnTo>
                  <a:pt x="24" y="491"/>
                </a:lnTo>
                <a:lnTo>
                  <a:pt x="41" y="401"/>
                </a:lnTo>
                <a:lnTo>
                  <a:pt x="58" y="320"/>
                </a:lnTo>
                <a:lnTo>
                  <a:pt x="77" y="245"/>
                </a:lnTo>
                <a:lnTo>
                  <a:pt x="98" y="178"/>
                </a:lnTo>
                <a:lnTo>
                  <a:pt x="118" y="119"/>
                </a:lnTo>
                <a:lnTo>
                  <a:pt x="135" y="71"/>
                </a:lnTo>
                <a:lnTo>
                  <a:pt x="152" y="31"/>
                </a:lnTo>
                <a:lnTo>
                  <a:pt x="166" y="0"/>
                </a:lnTo>
                <a:close/>
              </a:path>
            </a:pathLst>
          </a:custGeom>
          <a:solidFill>
            <a:srgbClr val="FFC840">
              <a:alpha val="5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D32876C7-E9E2-E4BB-81B6-6DF9922DA541}"/>
              </a:ext>
            </a:extLst>
          </p:cNvPr>
          <p:cNvSpPr>
            <a:spLocks/>
          </p:cNvSpPr>
          <p:nvPr/>
        </p:nvSpPr>
        <p:spPr bwMode="auto">
          <a:xfrm flipH="1">
            <a:off x="5624240" y="3343978"/>
            <a:ext cx="1767100" cy="1583608"/>
          </a:xfrm>
          <a:custGeom>
            <a:avLst/>
            <a:gdLst>
              <a:gd name="T0" fmla="*/ 1003 w 1661"/>
              <a:gd name="T1" fmla="*/ 0 h 1629"/>
              <a:gd name="T2" fmla="*/ 1007 w 1661"/>
              <a:gd name="T3" fmla="*/ 3 h 1629"/>
              <a:gd name="T4" fmla="*/ 1015 w 1661"/>
              <a:gd name="T5" fmla="*/ 17 h 1629"/>
              <a:gd name="T6" fmla="*/ 1030 w 1661"/>
              <a:gd name="T7" fmla="*/ 36 h 1629"/>
              <a:gd name="T8" fmla="*/ 1051 w 1661"/>
              <a:gd name="T9" fmla="*/ 61 h 1629"/>
              <a:gd name="T10" fmla="*/ 1078 w 1661"/>
              <a:gd name="T11" fmla="*/ 94 h 1629"/>
              <a:gd name="T12" fmla="*/ 1109 w 1661"/>
              <a:gd name="T13" fmla="*/ 130 h 1629"/>
              <a:gd name="T14" fmla="*/ 1145 w 1661"/>
              <a:gd name="T15" fmla="*/ 169 h 1629"/>
              <a:gd name="T16" fmla="*/ 1185 w 1661"/>
              <a:gd name="T17" fmla="*/ 213 h 1629"/>
              <a:gd name="T18" fmla="*/ 1230 w 1661"/>
              <a:gd name="T19" fmla="*/ 259 h 1629"/>
              <a:gd name="T20" fmla="*/ 1400 w 1661"/>
              <a:gd name="T21" fmla="*/ 213 h 1629"/>
              <a:gd name="T22" fmla="*/ 1377 w 1661"/>
              <a:gd name="T23" fmla="*/ 391 h 1629"/>
              <a:gd name="T24" fmla="*/ 1466 w 1661"/>
              <a:gd name="T25" fmla="*/ 460 h 1629"/>
              <a:gd name="T26" fmla="*/ 1562 w 1661"/>
              <a:gd name="T27" fmla="*/ 525 h 1629"/>
              <a:gd name="T28" fmla="*/ 1661 w 1661"/>
              <a:gd name="T29" fmla="*/ 585 h 1629"/>
              <a:gd name="T30" fmla="*/ 1608 w 1661"/>
              <a:gd name="T31" fmla="*/ 735 h 1629"/>
              <a:gd name="T32" fmla="*/ 1289 w 1661"/>
              <a:gd name="T33" fmla="*/ 1629 h 1629"/>
              <a:gd name="T34" fmla="*/ 1216 w 1661"/>
              <a:gd name="T35" fmla="*/ 1608 h 1629"/>
              <a:gd name="T36" fmla="*/ 387 w 1661"/>
              <a:gd name="T37" fmla="*/ 1383 h 1629"/>
              <a:gd name="T38" fmla="*/ 0 w 1661"/>
              <a:gd name="T39" fmla="*/ 474 h 1629"/>
              <a:gd name="T40" fmla="*/ 5 w 1661"/>
              <a:gd name="T41" fmla="*/ 472 h 1629"/>
              <a:gd name="T42" fmla="*/ 852 w 1661"/>
              <a:gd name="T43" fmla="*/ 71 h 1629"/>
              <a:gd name="T44" fmla="*/ 1003 w 1661"/>
              <a:gd name="T45" fmla="*/ 0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61" h="1629">
                <a:moveTo>
                  <a:pt x="1003" y="0"/>
                </a:moveTo>
                <a:lnTo>
                  <a:pt x="1007" y="3"/>
                </a:lnTo>
                <a:lnTo>
                  <a:pt x="1015" y="17"/>
                </a:lnTo>
                <a:lnTo>
                  <a:pt x="1030" y="36"/>
                </a:lnTo>
                <a:lnTo>
                  <a:pt x="1051" y="61"/>
                </a:lnTo>
                <a:lnTo>
                  <a:pt x="1078" y="94"/>
                </a:lnTo>
                <a:lnTo>
                  <a:pt x="1109" y="130"/>
                </a:lnTo>
                <a:lnTo>
                  <a:pt x="1145" y="169"/>
                </a:lnTo>
                <a:lnTo>
                  <a:pt x="1185" y="213"/>
                </a:lnTo>
                <a:lnTo>
                  <a:pt x="1230" y="259"/>
                </a:lnTo>
                <a:lnTo>
                  <a:pt x="1400" y="213"/>
                </a:lnTo>
                <a:lnTo>
                  <a:pt x="1377" y="391"/>
                </a:lnTo>
                <a:lnTo>
                  <a:pt x="1466" y="460"/>
                </a:lnTo>
                <a:lnTo>
                  <a:pt x="1562" y="525"/>
                </a:lnTo>
                <a:lnTo>
                  <a:pt x="1661" y="585"/>
                </a:lnTo>
                <a:lnTo>
                  <a:pt x="1608" y="735"/>
                </a:lnTo>
                <a:lnTo>
                  <a:pt x="1289" y="1629"/>
                </a:lnTo>
                <a:lnTo>
                  <a:pt x="1216" y="1608"/>
                </a:lnTo>
                <a:lnTo>
                  <a:pt x="387" y="1383"/>
                </a:lnTo>
                <a:lnTo>
                  <a:pt x="0" y="474"/>
                </a:lnTo>
                <a:lnTo>
                  <a:pt x="5" y="472"/>
                </a:lnTo>
                <a:lnTo>
                  <a:pt x="852" y="71"/>
                </a:lnTo>
                <a:lnTo>
                  <a:pt x="100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73549C0C-866B-A7DD-B0E2-2F39E28365B9}"/>
              </a:ext>
            </a:extLst>
          </p:cNvPr>
          <p:cNvSpPr>
            <a:spLocks/>
          </p:cNvSpPr>
          <p:nvPr/>
        </p:nvSpPr>
        <p:spPr bwMode="auto">
          <a:xfrm flipH="1">
            <a:off x="5685586" y="3424989"/>
            <a:ext cx="1705394" cy="1514586"/>
          </a:xfrm>
          <a:custGeom>
            <a:avLst/>
            <a:gdLst>
              <a:gd name="T0" fmla="*/ 847 w 1603"/>
              <a:gd name="T1" fmla="*/ 0 h 1558"/>
              <a:gd name="T2" fmla="*/ 872 w 1603"/>
              <a:gd name="T3" fmla="*/ 38 h 1558"/>
              <a:gd name="T4" fmla="*/ 904 w 1603"/>
              <a:gd name="T5" fmla="*/ 80 h 1558"/>
              <a:gd name="T6" fmla="*/ 944 w 1603"/>
              <a:gd name="T7" fmla="*/ 130 h 1558"/>
              <a:gd name="T8" fmla="*/ 990 w 1603"/>
              <a:gd name="T9" fmla="*/ 184 h 1558"/>
              <a:gd name="T10" fmla="*/ 1042 w 1603"/>
              <a:gd name="T11" fmla="*/ 243 h 1558"/>
              <a:gd name="T12" fmla="*/ 1102 w 1603"/>
              <a:gd name="T13" fmla="*/ 303 h 1558"/>
              <a:gd name="T14" fmla="*/ 1169 w 1603"/>
              <a:gd name="T15" fmla="*/ 366 h 1558"/>
              <a:gd name="T16" fmla="*/ 1242 w 1603"/>
              <a:gd name="T17" fmla="*/ 428 h 1558"/>
              <a:gd name="T18" fmla="*/ 1322 w 1603"/>
              <a:gd name="T19" fmla="*/ 491 h 1558"/>
              <a:gd name="T20" fmla="*/ 1409 w 1603"/>
              <a:gd name="T21" fmla="*/ 552 h 1558"/>
              <a:gd name="T22" fmla="*/ 1503 w 1603"/>
              <a:gd name="T23" fmla="*/ 610 h 1558"/>
              <a:gd name="T24" fmla="*/ 1603 w 1603"/>
              <a:gd name="T25" fmla="*/ 664 h 1558"/>
              <a:gd name="T26" fmla="*/ 1284 w 1603"/>
              <a:gd name="T27" fmla="*/ 1558 h 1558"/>
              <a:gd name="T28" fmla="*/ 1211 w 1603"/>
              <a:gd name="T29" fmla="*/ 1537 h 1558"/>
              <a:gd name="T30" fmla="*/ 1090 w 1603"/>
              <a:gd name="T31" fmla="*/ 1493 h 1558"/>
              <a:gd name="T32" fmla="*/ 975 w 1603"/>
              <a:gd name="T33" fmla="*/ 1441 h 1558"/>
              <a:gd name="T34" fmla="*/ 870 w 1603"/>
              <a:gd name="T35" fmla="*/ 1385 h 1558"/>
              <a:gd name="T36" fmla="*/ 770 w 1603"/>
              <a:gd name="T37" fmla="*/ 1324 h 1558"/>
              <a:gd name="T38" fmla="*/ 678 w 1603"/>
              <a:gd name="T39" fmla="*/ 1261 h 1558"/>
              <a:gd name="T40" fmla="*/ 593 w 1603"/>
              <a:gd name="T41" fmla="*/ 1195 h 1558"/>
              <a:gd name="T42" fmla="*/ 515 w 1603"/>
              <a:gd name="T43" fmla="*/ 1126 h 1558"/>
              <a:gd name="T44" fmla="*/ 442 w 1603"/>
              <a:gd name="T45" fmla="*/ 1057 h 1558"/>
              <a:gd name="T46" fmla="*/ 375 w 1603"/>
              <a:gd name="T47" fmla="*/ 988 h 1558"/>
              <a:gd name="T48" fmla="*/ 315 w 1603"/>
              <a:gd name="T49" fmla="*/ 919 h 1558"/>
              <a:gd name="T50" fmla="*/ 261 w 1603"/>
              <a:gd name="T51" fmla="*/ 850 h 1558"/>
              <a:gd name="T52" fmla="*/ 211 w 1603"/>
              <a:gd name="T53" fmla="*/ 783 h 1558"/>
              <a:gd name="T54" fmla="*/ 169 w 1603"/>
              <a:gd name="T55" fmla="*/ 719 h 1558"/>
              <a:gd name="T56" fmla="*/ 131 w 1603"/>
              <a:gd name="T57" fmla="*/ 658 h 1558"/>
              <a:gd name="T58" fmla="*/ 98 w 1603"/>
              <a:gd name="T59" fmla="*/ 602 h 1558"/>
              <a:gd name="T60" fmla="*/ 69 w 1603"/>
              <a:gd name="T61" fmla="*/ 549 h 1558"/>
              <a:gd name="T62" fmla="*/ 46 w 1603"/>
              <a:gd name="T63" fmla="*/ 502 h 1558"/>
              <a:gd name="T64" fmla="*/ 27 w 1603"/>
              <a:gd name="T65" fmla="*/ 460 h 1558"/>
              <a:gd name="T66" fmla="*/ 12 w 1603"/>
              <a:gd name="T67" fmla="*/ 428 h 1558"/>
              <a:gd name="T68" fmla="*/ 0 w 1603"/>
              <a:gd name="T69" fmla="*/ 401 h 1558"/>
              <a:gd name="T70" fmla="*/ 847 w 1603"/>
              <a:gd name="T71" fmla="*/ 0 h 1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03" h="1558">
                <a:moveTo>
                  <a:pt x="847" y="0"/>
                </a:moveTo>
                <a:lnTo>
                  <a:pt x="872" y="38"/>
                </a:lnTo>
                <a:lnTo>
                  <a:pt x="904" y="80"/>
                </a:lnTo>
                <a:lnTo>
                  <a:pt x="944" y="130"/>
                </a:lnTo>
                <a:lnTo>
                  <a:pt x="990" y="184"/>
                </a:lnTo>
                <a:lnTo>
                  <a:pt x="1042" y="243"/>
                </a:lnTo>
                <a:lnTo>
                  <a:pt x="1102" y="303"/>
                </a:lnTo>
                <a:lnTo>
                  <a:pt x="1169" y="366"/>
                </a:lnTo>
                <a:lnTo>
                  <a:pt x="1242" y="428"/>
                </a:lnTo>
                <a:lnTo>
                  <a:pt x="1322" y="491"/>
                </a:lnTo>
                <a:lnTo>
                  <a:pt x="1409" y="552"/>
                </a:lnTo>
                <a:lnTo>
                  <a:pt x="1503" y="610"/>
                </a:lnTo>
                <a:lnTo>
                  <a:pt x="1603" y="664"/>
                </a:lnTo>
                <a:lnTo>
                  <a:pt x="1284" y="1558"/>
                </a:lnTo>
                <a:lnTo>
                  <a:pt x="1211" y="1537"/>
                </a:lnTo>
                <a:lnTo>
                  <a:pt x="1090" y="1493"/>
                </a:lnTo>
                <a:lnTo>
                  <a:pt x="975" y="1441"/>
                </a:lnTo>
                <a:lnTo>
                  <a:pt x="870" y="1385"/>
                </a:lnTo>
                <a:lnTo>
                  <a:pt x="770" y="1324"/>
                </a:lnTo>
                <a:lnTo>
                  <a:pt x="678" y="1261"/>
                </a:lnTo>
                <a:lnTo>
                  <a:pt x="593" y="1195"/>
                </a:lnTo>
                <a:lnTo>
                  <a:pt x="515" y="1126"/>
                </a:lnTo>
                <a:lnTo>
                  <a:pt x="442" y="1057"/>
                </a:lnTo>
                <a:lnTo>
                  <a:pt x="375" y="988"/>
                </a:lnTo>
                <a:lnTo>
                  <a:pt x="315" y="919"/>
                </a:lnTo>
                <a:lnTo>
                  <a:pt x="261" y="850"/>
                </a:lnTo>
                <a:lnTo>
                  <a:pt x="211" y="783"/>
                </a:lnTo>
                <a:lnTo>
                  <a:pt x="169" y="719"/>
                </a:lnTo>
                <a:lnTo>
                  <a:pt x="131" y="658"/>
                </a:lnTo>
                <a:lnTo>
                  <a:pt x="98" y="602"/>
                </a:lnTo>
                <a:lnTo>
                  <a:pt x="69" y="549"/>
                </a:lnTo>
                <a:lnTo>
                  <a:pt x="46" y="502"/>
                </a:lnTo>
                <a:lnTo>
                  <a:pt x="27" y="460"/>
                </a:lnTo>
                <a:lnTo>
                  <a:pt x="12" y="428"/>
                </a:lnTo>
                <a:lnTo>
                  <a:pt x="0" y="401"/>
                </a:lnTo>
                <a:lnTo>
                  <a:pt x="847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44AFDFF2-BAFF-597E-ABC1-6D053D9309CB}"/>
              </a:ext>
            </a:extLst>
          </p:cNvPr>
          <p:cNvSpPr>
            <a:spLocks/>
          </p:cNvSpPr>
          <p:nvPr/>
        </p:nvSpPr>
        <p:spPr bwMode="auto">
          <a:xfrm flipH="1">
            <a:off x="1688144" y="736266"/>
            <a:ext cx="1735183" cy="1615689"/>
          </a:xfrm>
          <a:custGeom>
            <a:avLst/>
            <a:gdLst>
              <a:gd name="T0" fmla="*/ 466 w 1631"/>
              <a:gd name="T1" fmla="*/ 0 h 1662"/>
              <a:gd name="T2" fmla="*/ 1377 w 1631"/>
              <a:gd name="T3" fmla="*/ 382 h 1662"/>
              <a:gd name="T4" fmla="*/ 1610 w 1631"/>
              <a:gd name="T5" fmla="*/ 1207 h 1662"/>
              <a:gd name="T6" fmla="*/ 1631 w 1631"/>
              <a:gd name="T7" fmla="*/ 1280 h 1662"/>
              <a:gd name="T8" fmla="*/ 740 w 1631"/>
              <a:gd name="T9" fmla="*/ 1606 h 1662"/>
              <a:gd name="T10" fmla="*/ 589 w 1631"/>
              <a:gd name="T11" fmla="*/ 1662 h 1662"/>
              <a:gd name="T12" fmla="*/ 529 w 1631"/>
              <a:gd name="T13" fmla="*/ 1562 h 1662"/>
              <a:gd name="T14" fmla="*/ 464 w 1631"/>
              <a:gd name="T15" fmla="*/ 1466 h 1662"/>
              <a:gd name="T16" fmla="*/ 393 w 1631"/>
              <a:gd name="T17" fmla="*/ 1378 h 1662"/>
              <a:gd name="T18" fmla="*/ 215 w 1631"/>
              <a:gd name="T19" fmla="*/ 1405 h 1662"/>
              <a:gd name="T20" fmla="*/ 259 w 1631"/>
              <a:gd name="T21" fmla="*/ 1234 h 1662"/>
              <a:gd name="T22" fmla="*/ 213 w 1631"/>
              <a:gd name="T23" fmla="*/ 1188 h 1662"/>
              <a:gd name="T24" fmla="*/ 171 w 1631"/>
              <a:gd name="T25" fmla="*/ 1148 h 1662"/>
              <a:gd name="T26" fmla="*/ 130 w 1631"/>
              <a:gd name="T27" fmla="*/ 1113 h 1662"/>
              <a:gd name="T28" fmla="*/ 94 w 1631"/>
              <a:gd name="T29" fmla="*/ 1082 h 1662"/>
              <a:gd name="T30" fmla="*/ 61 w 1631"/>
              <a:gd name="T31" fmla="*/ 1056 h 1662"/>
              <a:gd name="T32" fmla="*/ 36 w 1631"/>
              <a:gd name="T33" fmla="*/ 1035 h 1662"/>
              <a:gd name="T34" fmla="*/ 15 w 1631"/>
              <a:gd name="T35" fmla="*/ 1021 h 1662"/>
              <a:gd name="T36" fmla="*/ 4 w 1631"/>
              <a:gd name="T37" fmla="*/ 1011 h 1662"/>
              <a:gd name="T38" fmla="*/ 0 w 1631"/>
              <a:gd name="T39" fmla="*/ 1008 h 1662"/>
              <a:gd name="T40" fmla="*/ 69 w 1631"/>
              <a:gd name="T41" fmla="*/ 856 h 1662"/>
              <a:gd name="T42" fmla="*/ 462 w 1631"/>
              <a:gd name="T43" fmla="*/ 6 h 1662"/>
              <a:gd name="T44" fmla="*/ 466 w 1631"/>
              <a:gd name="T45" fmla="*/ 0 h 1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31" h="1662">
                <a:moveTo>
                  <a:pt x="466" y="0"/>
                </a:moveTo>
                <a:lnTo>
                  <a:pt x="1377" y="382"/>
                </a:lnTo>
                <a:lnTo>
                  <a:pt x="1610" y="1207"/>
                </a:lnTo>
                <a:lnTo>
                  <a:pt x="1631" y="1280"/>
                </a:lnTo>
                <a:lnTo>
                  <a:pt x="740" y="1606"/>
                </a:lnTo>
                <a:lnTo>
                  <a:pt x="589" y="1662"/>
                </a:lnTo>
                <a:lnTo>
                  <a:pt x="529" y="1562"/>
                </a:lnTo>
                <a:lnTo>
                  <a:pt x="464" y="1466"/>
                </a:lnTo>
                <a:lnTo>
                  <a:pt x="393" y="1378"/>
                </a:lnTo>
                <a:lnTo>
                  <a:pt x="215" y="1405"/>
                </a:lnTo>
                <a:lnTo>
                  <a:pt x="259" y="1234"/>
                </a:lnTo>
                <a:lnTo>
                  <a:pt x="213" y="1188"/>
                </a:lnTo>
                <a:lnTo>
                  <a:pt x="171" y="1148"/>
                </a:lnTo>
                <a:lnTo>
                  <a:pt x="130" y="1113"/>
                </a:lnTo>
                <a:lnTo>
                  <a:pt x="94" y="1082"/>
                </a:lnTo>
                <a:lnTo>
                  <a:pt x="61" y="1056"/>
                </a:lnTo>
                <a:lnTo>
                  <a:pt x="36" y="1035"/>
                </a:lnTo>
                <a:lnTo>
                  <a:pt x="15" y="1021"/>
                </a:lnTo>
                <a:lnTo>
                  <a:pt x="4" y="1011"/>
                </a:lnTo>
                <a:lnTo>
                  <a:pt x="0" y="1008"/>
                </a:lnTo>
                <a:lnTo>
                  <a:pt x="69" y="856"/>
                </a:lnTo>
                <a:lnTo>
                  <a:pt x="462" y="6"/>
                </a:lnTo>
                <a:lnTo>
                  <a:pt x="466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142FC5A9-154C-0B84-FDAC-1FA6F6595EA3}"/>
              </a:ext>
            </a:extLst>
          </p:cNvPr>
          <p:cNvSpPr>
            <a:spLocks/>
          </p:cNvSpPr>
          <p:nvPr/>
        </p:nvSpPr>
        <p:spPr bwMode="auto">
          <a:xfrm flipH="1">
            <a:off x="1688142" y="743112"/>
            <a:ext cx="1661775" cy="1555416"/>
          </a:xfrm>
          <a:custGeom>
            <a:avLst/>
            <a:gdLst>
              <a:gd name="T0" fmla="*/ 393 w 1562"/>
              <a:gd name="T1" fmla="*/ 0 h 1600"/>
              <a:gd name="T2" fmla="*/ 420 w 1562"/>
              <a:gd name="T3" fmla="*/ 11 h 1600"/>
              <a:gd name="T4" fmla="*/ 455 w 1562"/>
              <a:gd name="T5" fmla="*/ 27 h 1600"/>
              <a:gd name="T6" fmla="*/ 495 w 1562"/>
              <a:gd name="T7" fmla="*/ 44 h 1600"/>
              <a:gd name="T8" fmla="*/ 543 w 1562"/>
              <a:gd name="T9" fmla="*/ 69 h 1600"/>
              <a:gd name="T10" fmla="*/ 595 w 1562"/>
              <a:gd name="T11" fmla="*/ 96 h 1600"/>
              <a:gd name="T12" fmla="*/ 652 w 1562"/>
              <a:gd name="T13" fmla="*/ 128 h 1600"/>
              <a:gd name="T14" fmla="*/ 714 w 1562"/>
              <a:gd name="T15" fmla="*/ 167 h 1600"/>
              <a:gd name="T16" fmla="*/ 779 w 1562"/>
              <a:gd name="T17" fmla="*/ 209 h 1600"/>
              <a:gd name="T18" fmla="*/ 846 w 1562"/>
              <a:gd name="T19" fmla="*/ 257 h 1600"/>
              <a:gd name="T20" fmla="*/ 915 w 1562"/>
              <a:gd name="T21" fmla="*/ 311 h 1600"/>
              <a:gd name="T22" fmla="*/ 984 w 1562"/>
              <a:gd name="T23" fmla="*/ 370 h 1600"/>
              <a:gd name="T24" fmla="*/ 1053 w 1562"/>
              <a:gd name="T25" fmla="*/ 437 h 1600"/>
              <a:gd name="T26" fmla="*/ 1124 w 1562"/>
              <a:gd name="T27" fmla="*/ 508 h 1600"/>
              <a:gd name="T28" fmla="*/ 1193 w 1562"/>
              <a:gd name="T29" fmla="*/ 587 h 1600"/>
              <a:gd name="T30" fmla="*/ 1259 w 1562"/>
              <a:gd name="T31" fmla="*/ 672 h 1600"/>
              <a:gd name="T32" fmla="*/ 1324 w 1562"/>
              <a:gd name="T33" fmla="*/ 764 h 1600"/>
              <a:gd name="T34" fmla="*/ 1385 w 1562"/>
              <a:gd name="T35" fmla="*/ 862 h 1600"/>
              <a:gd name="T36" fmla="*/ 1441 w 1562"/>
              <a:gd name="T37" fmla="*/ 967 h 1600"/>
              <a:gd name="T38" fmla="*/ 1493 w 1562"/>
              <a:gd name="T39" fmla="*/ 1080 h 1600"/>
              <a:gd name="T40" fmla="*/ 1541 w 1562"/>
              <a:gd name="T41" fmla="*/ 1201 h 1600"/>
              <a:gd name="T42" fmla="*/ 1562 w 1562"/>
              <a:gd name="T43" fmla="*/ 1274 h 1600"/>
              <a:gd name="T44" fmla="*/ 671 w 1562"/>
              <a:gd name="T45" fmla="*/ 1600 h 1600"/>
              <a:gd name="T46" fmla="*/ 616 w 1562"/>
              <a:gd name="T47" fmla="*/ 1501 h 1600"/>
              <a:gd name="T48" fmla="*/ 556 w 1562"/>
              <a:gd name="T49" fmla="*/ 1407 h 1600"/>
              <a:gd name="T50" fmla="*/ 495 w 1562"/>
              <a:gd name="T51" fmla="*/ 1320 h 1600"/>
              <a:gd name="T52" fmla="*/ 432 w 1562"/>
              <a:gd name="T53" fmla="*/ 1242 h 1600"/>
              <a:gd name="T54" fmla="*/ 368 w 1562"/>
              <a:gd name="T55" fmla="*/ 1169 h 1600"/>
              <a:gd name="T56" fmla="*/ 305 w 1562"/>
              <a:gd name="T57" fmla="*/ 1103 h 1600"/>
              <a:gd name="T58" fmla="*/ 244 w 1562"/>
              <a:gd name="T59" fmla="*/ 1044 h 1600"/>
              <a:gd name="T60" fmla="*/ 186 w 1562"/>
              <a:gd name="T61" fmla="*/ 992 h 1600"/>
              <a:gd name="T62" fmla="*/ 130 w 1562"/>
              <a:gd name="T63" fmla="*/ 946 h 1600"/>
              <a:gd name="T64" fmla="*/ 80 w 1562"/>
              <a:gd name="T65" fmla="*/ 908 h 1600"/>
              <a:gd name="T66" fmla="*/ 38 w 1562"/>
              <a:gd name="T67" fmla="*/ 875 h 1600"/>
              <a:gd name="T68" fmla="*/ 0 w 1562"/>
              <a:gd name="T69" fmla="*/ 850 h 1600"/>
              <a:gd name="T70" fmla="*/ 393 w 1562"/>
              <a:gd name="T71" fmla="*/ 0 h 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62" h="1600">
                <a:moveTo>
                  <a:pt x="393" y="0"/>
                </a:moveTo>
                <a:lnTo>
                  <a:pt x="420" y="11"/>
                </a:lnTo>
                <a:lnTo>
                  <a:pt x="455" y="27"/>
                </a:lnTo>
                <a:lnTo>
                  <a:pt x="495" y="44"/>
                </a:lnTo>
                <a:lnTo>
                  <a:pt x="543" y="69"/>
                </a:lnTo>
                <a:lnTo>
                  <a:pt x="595" y="96"/>
                </a:lnTo>
                <a:lnTo>
                  <a:pt x="652" y="128"/>
                </a:lnTo>
                <a:lnTo>
                  <a:pt x="714" y="167"/>
                </a:lnTo>
                <a:lnTo>
                  <a:pt x="779" y="209"/>
                </a:lnTo>
                <a:lnTo>
                  <a:pt x="846" y="257"/>
                </a:lnTo>
                <a:lnTo>
                  <a:pt x="915" y="311"/>
                </a:lnTo>
                <a:lnTo>
                  <a:pt x="984" y="370"/>
                </a:lnTo>
                <a:lnTo>
                  <a:pt x="1053" y="437"/>
                </a:lnTo>
                <a:lnTo>
                  <a:pt x="1124" y="508"/>
                </a:lnTo>
                <a:lnTo>
                  <a:pt x="1193" y="587"/>
                </a:lnTo>
                <a:lnTo>
                  <a:pt x="1259" y="672"/>
                </a:lnTo>
                <a:lnTo>
                  <a:pt x="1324" y="764"/>
                </a:lnTo>
                <a:lnTo>
                  <a:pt x="1385" y="862"/>
                </a:lnTo>
                <a:lnTo>
                  <a:pt x="1441" y="967"/>
                </a:lnTo>
                <a:lnTo>
                  <a:pt x="1493" y="1080"/>
                </a:lnTo>
                <a:lnTo>
                  <a:pt x="1541" y="1201"/>
                </a:lnTo>
                <a:lnTo>
                  <a:pt x="1562" y="1274"/>
                </a:lnTo>
                <a:lnTo>
                  <a:pt x="671" y="1600"/>
                </a:lnTo>
                <a:lnTo>
                  <a:pt x="616" y="1501"/>
                </a:lnTo>
                <a:lnTo>
                  <a:pt x="556" y="1407"/>
                </a:lnTo>
                <a:lnTo>
                  <a:pt x="495" y="1320"/>
                </a:lnTo>
                <a:lnTo>
                  <a:pt x="432" y="1242"/>
                </a:lnTo>
                <a:lnTo>
                  <a:pt x="368" y="1169"/>
                </a:lnTo>
                <a:lnTo>
                  <a:pt x="305" y="1103"/>
                </a:lnTo>
                <a:lnTo>
                  <a:pt x="244" y="1044"/>
                </a:lnTo>
                <a:lnTo>
                  <a:pt x="186" y="992"/>
                </a:lnTo>
                <a:lnTo>
                  <a:pt x="130" y="946"/>
                </a:lnTo>
                <a:lnTo>
                  <a:pt x="80" y="908"/>
                </a:lnTo>
                <a:lnTo>
                  <a:pt x="38" y="875"/>
                </a:lnTo>
                <a:lnTo>
                  <a:pt x="0" y="850"/>
                </a:lnTo>
                <a:lnTo>
                  <a:pt x="393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  <a:alpha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2" name="Freeform 14">
            <a:extLst>
              <a:ext uri="{FF2B5EF4-FFF2-40B4-BE49-F238E27FC236}">
                <a16:creationId xmlns:a16="http://schemas.microsoft.com/office/drawing/2014/main" id="{D5DB6F7C-43B6-3DC3-FFCD-0650BD52244B}"/>
              </a:ext>
            </a:extLst>
          </p:cNvPr>
          <p:cNvSpPr>
            <a:spLocks/>
          </p:cNvSpPr>
          <p:nvPr/>
        </p:nvSpPr>
        <p:spPr bwMode="auto">
          <a:xfrm flipH="1">
            <a:off x="1265869" y="2036210"/>
            <a:ext cx="1645818" cy="1680822"/>
          </a:xfrm>
          <a:custGeom>
            <a:avLst/>
            <a:gdLst>
              <a:gd name="T0" fmla="*/ 1163 w 1547"/>
              <a:gd name="T1" fmla="*/ 0 h 1729"/>
              <a:gd name="T2" fmla="*/ 1547 w 1547"/>
              <a:gd name="T3" fmla="*/ 913 h 1729"/>
              <a:gd name="T4" fmla="*/ 1133 w 1547"/>
              <a:gd name="T5" fmla="*/ 1664 h 1729"/>
              <a:gd name="T6" fmla="*/ 1094 w 1547"/>
              <a:gd name="T7" fmla="*/ 1729 h 1729"/>
              <a:gd name="T8" fmla="*/ 233 w 1547"/>
              <a:gd name="T9" fmla="*/ 1338 h 1729"/>
              <a:gd name="T10" fmla="*/ 85 w 1547"/>
              <a:gd name="T11" fmla="*/ 1270 h 1729"/>
              <a:gd name="T12" fmla="*/ 114 w 1547"/>
              <a:gd name="T13" fmla="*/ 1157 h 1729"/>
              <a:gd name="T14" fmla="*/ 135 w 1547"/>
              <a:gd name="T15" fmla="*/ 1044 h 1729"/>
              <a:gd name="T16" fmla="*/ 146 w 1547"/>
              <a:gd name="T17" fmla="*/ 931 h 1729"/>
              <a:gd name="T18" fmla="*/ 0 w 1547"/>
              <a:gd name="T19" fmla="*/ 823 h 1729"/>
              <a:gd name="T20" fmla="*/ 152 w 1547"/>
              <a:gd name="T21" fmla="*/ 733 h 1729"/>
              <a:gd name="T22" fmla="*/ 150 w 1547"/>
              <a:gd name="T23" fmla="*/ 670 h 1729"/>
              <a:gd name="T24" fmla="*/ 148 w 1547"/>
              <a:gd name="T25" fmla="*/ 610 h 1729"/>
              <a:gd name="T26" fmla="*/ 144 w 1547"/>
              <a:gd name="T27" fmla="*/ 556 h 1729"/>
              <a:gd name="T28" fmla="*/ 141 w 1547"/>
              <a:gd name="T29" fmla="*/ 508 h 1729"/>
              <a:gd name="T30" fmla="*/ 135 w 1547"/>
              <a:gd name="T31" fmla="*/ 468 h 1729"/>
              <a:gd name="T32" fmla="*/ 131 w 1547"/>
              <a:gd name="T33" fmla="*/ 436 h 1729"/>
              <a:gd name="T34" fmla="*/ 129 w 1547"/>
              <a:gd name="T35" fmla="*/ 411 h 1729"/>
              <a:gd name="T36" fmla="*/ 125 w 1547"/>
              <a:gd name="T37" fmla="*/ 395 h 1729"/>
              <a:gd name="T38" fmla="*/ 125 w 1547"/>
              <a:gd name="T39" fmla="*/ 390 h 1729"/>
              <a:gd name="T40" fmla="*/ 283 w 1547"/>
              <a:gd name="T41" fmla="*/ 332 h 1729"/>
              <a:gd name="T42" fmla="*/ 1157 w 1547"/>
              <a:gd name="T43" fmla="*/ 2 h 1729"/>
              <a:gd name="T44" fmla="*/ 1163 w 1547"/>
              <a:gd name="T45" fmla="*/ 0 h 1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547" h="1729">
                <a:moveTo>
                  <a:pt x="1163" y="0"/>
                </a:moveTo>
                <a:lnTo>
                  <a:pt x="1547" y="913"/>
                </a:lnTo>
                <a:lnTo>
                  <a:pt x="1133" y="1664"/>
                </a:lnTo>
                <a:lnTo>
                  <a:pt x="1094" y="1729"/>
                </a:lnTo>
                <a:lnTo>
                  <a:pt x="233" y="1338"/>
                </a:lnTo>
                <a:lnTo>
                  <a:pt x="85" y="1270"/>
                </a:lnTo>
                <a:lnTo>
                  <a:pt x="114" y="1157"/>
                </a:lnTo>
                <a:lnTo>
                  <a:pt x="135" y="1044"/>
                </a:lnTo>
                <a:lnTo>
                  <a:pt x="146" y="931"/>
                </a:lnTo>
                <a:lnTo>
                  <a:pt x="0" y="823"/>
                </a:lnTo>
                <a:lnTo>
                  <a:pt x="152" y="733"/>
                </a:lnTo>
                <a:lnTo>
                  <a:pt x="150" y="670"/>
                </a:lnTo>
                <a:lnTo>
                  <a:pt x="148" y="610"/>
                </a:lnTo>
                <a:lnTo>
                  <a:pt x="144" y="556"/>
                </a:lnTo>
                <a:lnTo>
                  <a:pt x="141" y="508"/>
                </a:lnTo>
                <a:lnTo>
                  <a:pt x="135" y="468"/>
                </a:lnTo>
                <a:lnTo>
                  <a:pt x="131" y="436"/>
                </a:lnTo>
                <a:lnTo>
                  <a:pt x="129" y="411"/>
                </a:lnTo>
                <a:lnTo>
                  <a:pt x="125" y="395"/>
                </a:lnTo>
                <a:lnTo>
                  <a:pt x="125" y="390"/>
                </a:lnTo>
                <a:lnTo>
                  <a:pt x="283" y="332"/>
                </a:lnTo>
                <a:lnTo>
                  <a:pt x="1157" y="2"/>
                </a:lnTo>
                <a:lnTo>
                  <a:pt x="1163" y="0"/>
                </a:lnTo>
                <a:close/>
              </a:path>
            </a:pathLst>
          </a:custGeom>
          <a:solidFill>
            <a:schemeClr val="accent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3" name="Freeform 15">
            <a:extLst>
              <a:ext uri="{FF2B5EF4-FFF2-40B4-BE49-F238E27FC236}">
                <a16:creationId xmlns:a16="http://schemas.microsoft.com/office/drawing/2014/main" id="{1536D3FF-4258-6B01-1B11-928A0AF7AC6D}"/>
              </a:ext>
            </a:extLst>
          </p:cNvPr>
          <p:cNvSpPr>
            <a:spLocks/>
          </p:cNvSpPr>
          <p:nvPr/>
        </p:nvSpPr>
        <p:spPr bwMode="auto">
          <a:xfrm flipH="1">
            <a:off x="1525134" y="2038492"/>
            <a:ext cx="1159625" cy="1678878"/>
          </a:xfrm>
          <a:custGeom>
            <a:avLst/>
            <a:gdLst>
              <a:gd name="T0" fmla="*/ 924 w 1090"/>
              <a:gd name="T1" fmla="*/ 0 h 1727"/>
              <a:gd name="T2" fmla="*/ 938 w 1090"/>
              <a:gd name="T3" fmla="*/ 31 h 1727"/>
              <a:gd name="T4" fmla="*/ 953 w 1090"/>
              <a:gd name="T5" fmla="*/ 71 h 1727"/>
              <a:gd name="T6" fmla="*/ 972 w 1090"/>
              <a:gd name="T7" fmla="*/ 119 h 1727"/>
              <a:gd name="T8" fmla="*/ 992 w 1090"/>
              <a:gd name="T9" fmla="*/ 178 h 1727"/>
              <a:gd name="T10" fmla="*/ 1011 w 1090"/>
              <a:gd name="T11" fmla="*/ 245 h 1727"/>
              <a:gd name="T12" fmla="*/ 1032 w 1090"/>
              <a:gd name="T13" fmla="*/ 320 h 1727"/>
              <a:gd name="T14" fmla="*/ 1049 w 1090"/>
              <a:gd name="T15" fmla="*/ 401 h 1727"/>
              <a:gd name="T16" fmla="*/ 1065 w 1090"/>
              <a:gd name="T17" fmla="*/ 491 h 1727"/>
              <a:gd name="T18" fmla="*/ 1078 w 1090"/>
              <a:gd name="T19" fmla="*/ 587 h 1727"/>
              <a:gd name="T20" fmla="*/ 1086 w 1090"/>
              <a:gd name="T21" fmla="*/ 689 h 1727"/>
              <a:gd name="T22" fmla="*/ 1090 w 1090"/>
              <a:gd name="T23" fmla="*/ 796 h 1727"/>
              <a:gd name="T24" fmla="*/ 1088 w 1090"/>
              <a:gd name="T25" fmla="*/ 910 h 1727"/>
              <a:gd name="T26" fmla="*/ 1078 w 1090"/>
              <a:gd name="T27" fmla="*/ 1027 h 1727"/>
              <a:gd name="T28" fmla="*/ 1061 w 1090"/>
              <a:gd name="T29" fmla="*/ 1147 h 1727"/>
              <a:gd name="T30" fmla="*/ 1036 w 1090"/>
              <a:gd name="T31" fmla="*/ 1272 h 1727"/>
              <a:gd name="T32" fmla="*/ 1001 w 1090"/>
              <a:gd name="T33" fmla="*/ 1399 h 1727"/>
              <a:gd name="T34" fmla="*/ 955 w 1090"/>
              <a:gd name="T35" fmla="*/ 1529 h 1727"/>
              <a:gd name="T36" fmla="*/ 900 w 1090"/>
              <a:gd name="T37" fmla="*/ 1662 h 1727"/>
              <a:gd name="T38" fmla="*/ 861 w 1090"/>
              <a:gd name="T39" fmla="*/ 1727 h 1727"/>
              <a:gd name="T40" fmla="*/ 0 w 1090"/>
              <a:gd name="T41" fmla="*/ 1336 h 1727"/>
              <a:gd name="T42" fmla="*/ 32 w 1090"/>
              <a:gd name="T43" fmla="*/ 1215 h 1727"/>
              <a:gd name="T44" fmla="*/ 57 w 1090"/>
              <a:gd name="T45" fmla="*/ 1098 h 1727"/>
              <a:gd name="T46" fmla="*/ 74 w 1090"/>
              <a:gd name="T47" fmla="*/ 984 h 1727"/>
              <a:gd name="T48" fmla="*/ 84 w 1090"/>
              <a:gd name="T49" fmla="*/ 875 h 1727"/>
              <a:gd name="T50" fmla="*/ 88 w 1090"/>
              <a:gd name="T51" fmla="*/ 773 h 1727"/>
              <a:gd name="T52" fmla="*/ 88 w 1090"/>
              <a:gd name="T53" fmla="*/ 677 h 1727"/>
              <a:gd name="T54" fmla="*/ 84 w 1090"/>
              <a:gd name="T55" fmla="*/ 589 h 1727"/>
              <a:gd name="T56" fmla="*/ 76 w 1090"/>
              <a:gd name="T57" fmla="*/ 508 h 1727"/>
              <a:gd name="T58" fmla="*/ 67 w 1090"/>
              <a:gd name="T59" fmla="*/ 437 h 1727"/>
              <a:gd name="T60" fmla="*/ 57 w 1090"/>
              <a:gd name="T61" fmla="*/ 378 h 1727"/>
              <a:gd name="T62" fmla="*/ 50 w 1090"/>
              <a:gd name="T63" fmla="*/ 330 h 1727"/>
              <a:gd name="T64" fmla="*/ 924 w 1090"/>
              <a:gd name="T65" fmla="*/ 0 h 1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90" h="1727">
                <a:moveTo>
                  <a:pt x="924" y="0"/>
                </a:moveTo>
                <a:lnTo>
                  <a:pt x="938" y="31"/>
                </a:lnTo>
                <a:lnTo>
                  <a:pt x="953" y="71"/>
                </a:lnTo>
                <a:lnTo>
                  <a:pt x="972" y="119"/>
                </a:lnTo>
                <a:lnTo>
                  <a:pt x="992" y="178"/>
                </a:lnTo>
                <a:lnTo>
                  <a:pt x="1011" y="245"/>
                </a:lnTo>
                <a:lnTo>
                  <a:pt x="1032" y="320"/>
                </a:lnTo>
                <a:lnTo>
                  <a:pt x="1049" y="401"/>
                </a:lnTo>
                <a:lnTo>
                  <a:pt x="1065" y="491"/>
                </a:lnTo>
                <a:lnTo>
                  <a:pt x="1078" y="587"/>
                </a:lnTo>
                <a:lnTo>
                  <a:pt x="1086" y="689"/>
                </a:lnTo>
                <a:lnTo>
                  <a:pt x="1090" y="796"/>
                </a:lnTo>
                <a:lnTo>
                  <a:pt x="1088" y="910"/>
                </a:lnTo>
                <a:lnTo>
                  <a:pt x="1078" y="1027"/>
                </a:lnTo>
                <a:lnTo>
                  <a:pt x="1061" y="1147"/>
                </a:lnTo>
                <a:lnTo>
                  <a:pt x="1036" y="1272"/>
                </a:lnTo>
                <a:lnTo>
                  <a:pt x="1001" y="1399"/>
                </a:lnTo>
                <a:lnTo>
                  <a:pt x="955" y="1529"/>
                </a:lnTo>
                <a:lnTo>
                  <a:pt x="900" y="1662"/>
                </a:lnTo>
                <a:lnTo>
                  <a:pt x="861" y="1727"/>
                </a:lnTo>
                <a:lnTo>
                  <a:pt x="0" y="1336"/>
                </a:lnTo>
                <a:lnTo>
                  <a:pt x="32" y="1215"/>
                </a:lnTo>
                <a:lnTo>
                  <a:pt x="57" y="1098"/>
                </a:lnTo>
                <a:lnTo>
                  <a:pt x="74" y="984"/>
                </a:lnTo>
                <a:lnTo>
                  <a:pt x="84" y="875"/>
                </a:lnTo>
                <a:lnTo>
                  <a:pt x="88" y="773"/>
                </a:lnTo>
                <a:lnTo>
                  <a:pt x="88" y="677"/>
                </a:lnTo>
                <a:lnTo>
                  <a:pt x="84" y="589"/>
                </a:lnTo>
                <a:lnTo>
                  <a:pt x="76" y="508"/>
                </a:lnTo>
                <a:lnTo>
                  <a:pt x="67" y="437"/>
                </a:lnTo>
                <a:lnTo>
                  <a:pt x="57" y="378"/>
                </a:lnTo>
                <a:lnTo>
                  <a:pt x="50" y="330"/>
                </a:lnTo>
                <a:lnTo>
                  <a:pt x="924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4" name="Freeform 16">
            <a:extLst>
              <a:ext uri="{FF2B5EF4-FFF2-40B4-BE49-F238E27FC236}">
                <a16:creationId xmlns:a16="http://schemas.microsoft.com/office/drawing/2014/main" id="{EB4AB5E7-0CFD-1FC2-D78B-EC0817031408}"/>
              </a:ext>
            </a:extLst>
          </p:cNvPr>
          <p:cNvSpPr>
            <a:spLocks/>
          </p:cNvSpPr>
          <p:nvPr/>
        </p:nvSpPr>
        <p:spPr bwMode="auto">
          <a:xfrm flipH="1">
            <a:off x="1749030" y="3310873"/>
            <a:ext cx="1769227" cy="1583608"/>
          </a:xfrm>
          <a:custGeom>
            <a:avLst/>
            <a:gdLst>
              <a:gd name="T0" fmla="*/ 660 w 1663"/>
              <a:gd name="T1" fmla="*/ 0 h 1629"/>
              <a:gd name="T2" fmla="*/ 811 w 1663"/>
              <a:gd name="T3" fmla="*/ 71 h 1629"/>
              <a:gd name="T4" fmla="*/ 1658 w 1663"/>
              <a:gd name="T5" fmla="*/ 472 h 1629"/>
              <a:gd name="T6" fmla="*/ 1663 w 1663"/>
              <a:gd name="T7" fmla="*/ 474 h 1629"/>
              <a:gd name="T8" fmla="*/ 1274 w 1663"/>
              <a:gd name="T9" fmla="*/ 1383 h 1629"/>
              <a:gd name="T10" fmla="*/ 447 w 1663"/>
              <a:gd name="T11" fmla="*/ 1608 h 1629"/>
              <a:gd name="T12" fmla="*/ 374 w 1663"/>
              <a:gd name="T13" fmla="*/ 1629 h 1629"/>
              <a:gd name="T14" fmla="*/ 55 w 1663"/>
              <a:gd name="T15" fmla="*/ 735 h 1629"/>
              <a:gd name="T16" fmla="*/ 0 w 1663"/>
              <a:gd name="T17" fmla="*/ 585 h 1629"/>
              <a:gd name="T18" fmla="*/ 101 w 1663"/>
              <a:gd name="T19" fmla="*/ 525 h 1629"/>
              <a:gd name="T20" fmla="*/ 197 w 1663"/>
              <a:gd name="T21" fmla="*/ 460 h 1629"/>
              <a:gd name="T22" fmla="*/ 286 w 1663"/>
              <a:gd name="T23" fmla="*/ 391 h 1629"/>
              <a:gd name="T24" fmla="*/ 261 w 1663"/>
              <a:gd name="T25" fmla="*/ 213 h 1629"/>
              <a:gd name="T26" fmla="*/ 431 w 1663"/>
              <a:gd name="T27" fmla="*/ 259 h 1629"/>
              <a:gd name="T28" fmla="*/ 478 w 1663"/>
              <a:gd name="T29" fmla="*/ 213 h 1629"/>
              <a:gd name="T30" fmla="*/ 518 w 1663"/>
              <a:gd name="T31" fmla="*/ 169 h 1629"/>
              <a:gd name="T32" fmla="*/ 554 w 1663"/>
              <a:gd name="T33" fmla="*/ 130 h 1629"/>
              <a:gd name="T34" fmla="*/ 585 w 1663"/>
              <a:gd name="T35" fmla="*/ 94 h 1629"/>
              <a:gd name="T36" fmla="*/ 612 w 1663"/>
              <a:gd name="T37" fmla="*/ 61 h 1629"/>
              <a:gd name="T38" fmla="*/ 631 w 1663"/>
              <a:gd name="T39" fmla="*/ 36 h 1629"/>
              <a:gd name="T40" fmla="*/ 646 w 1663"/>
              <a:gd name="T41" fmla="*/ 17 h 1629"/>
              <a:gd name="T42" fmla="*/ 656 w 1663"/>
              <a:gd name="T43" fmla="*/ 3 h 1629"/>
              <a:gd name="T44" fmla="*/ 660 w 1663"/>
              <a:gd name="T45" fmla="*/ 0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63" h="1629">
                <a:moveTo>
                  <a:pt x="660" y="0"/>
                </a:moveTo>
                <a:lnTo>
                  <a:pt x="811" y="71"/>
                </a:lnTo>
                <a:lnTo>
                  <a:pt x="1658" y="472"/>
                </a:lnTo>
                <a:lnTo>
                  <a:pt x="1663" y="474"/>
                </a:lnTo>
                <a:lnTo>
                  <a:pt x="1274" y="1383"/>
                </a:lnTo>
                <a:lnTo>
                  <a:pt x="447" y="1608"/>
                </a:lnTo>
                <a:lnTo>
                  <a:pt x="374" y="1629"/>
                </a:lnTo>
                <a:lnTo>
                  <a:pt x="55" y="735"/>
                </a:lnTo>
                <a:lnTo>
                  <a:pt x="0" y="585"/>
                </a:lnTo>
                <a:lnTo>
                  <a:pt x="101" y="525"/>
                </a:lnTo>
                <a:lnTo>
                  <a:pt x="197" y="460"/>
                </a:lnTo>
                <a:lnTo>
                  <a:pt x="286" y="391"/>
                </a:lnTo>
                <a:lnTo>
                  <a:pt x="261" y="213"/>
                </a:lnTo>
                <a:lnTo>
                  <a:pt x="431" y="259"/>
                </a:lnTo>
                <a:lnTo>
                  <a:pt x="478" y="213"/>
                </a:lnTo>
                <a:lnTo>
                  <a:pt x="518" y="169"/>
                </a:lnTo>
                <a:lnTo>
                  <a:pt x="554" y="130"/>
                </a:lnTo>
                <a:lnTo>
                  <a:pt x="585" y="94"/>
                </a:lnTo>
                <a:lnTo>
                  <a:pt x="612" y="61"/>
                </a:lnTo>
                <a:lnTo>
                  <a:pt x="631" y="36"/>
                </a:lnTo>
                <a:lnTo>
                  <a:pt x="646" y="17"/>
                </a:lnTo>
                <a:lnTo>
                  <a:pt x="656" y="3"/>
                </a:lnTo>
                <a:lnTo>
                  <a:pt x="660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sp>
        <p:nvSpPr>
          <p:cNvPr id="25" name="Freeform 17">
            <a:extLst>
              <a:ext uri="{FF2B5EF4-FFF2-40B4-BE49-F238E27FC236}">
                <a16:creationId xmlns:a16="http://schemas.microsoft.com/office/drawing/2014/main" id="{0632593D-60D2-C294-2E1A-0AF17446A0B2}"/>
              </a:ext>
            </a:extLst>
          </p:cNvPr>
          <p:cNvSpPr>
            <a:spLocks/>
          </p:cNvSpPr>
          <p:nvPr/>
        </p:nvSpPr>
        <p:spPr bwMode="auto">
          <a:xfrm flipH="1">
            <a:off x="1754817" y="3391884"/>
            <a:ext cx="1705394" cy="1514586"/>
          </a:xfrm>
          <a:custGeom>
            <a:avLst/>
            <a:gdLst>
              <a:gd name="T0" fmla="*/ 756 w 1603"/>
              <a:gd name="T1" fmla="*/ 0 h 1558"/>
              <a:gd name="T2" fmla="*/ 1603 w 1603"/>
              <a:gd name="T3" fmla="*/ 401 h 1558"/>
              <a:gd name="T4" fmla="*/ 1591 w 1603"/>
              <a:gd name="T5" fmla="*/ 428 h 1558"/>
              <a:gd name="T6" fmla="*/ 1576 w 1603"/>
              <a:gd name="T7" fmla="*/ 460 h 1558"/>
              <a:gd name="T8" fmla="*/ 1557 w 1603"/>
              <a:gd name="T9" fmla="*/ 502 h 1558"/>
              <a:gd name="T10" fmla="*/ 1534 w 1603"/>
              <a:gd name="T11" fmla="*/ 549 h 1558"/>
              <a:gd name="T12" fmla="*/ 1505 w 1603"/>
              <a:gd name="T13" fmla="*/ 602 h 1558"/>
              <a:gd name="T14" fmla="*/ 1472 w 1603"/>
              <a:gd name="T15" fmla="*/ 658 h 1558"/>
              <a:gd name="T16" fmla="*/ 1434 w 1603"/>
              <a:gd name="T17" fmla="*/ 719 h 1558"/>
              <a:gd name="T18" fmla="*/ 1390 w 1603"/>
              <a:gd name="T19" fmla="*/ 783 h 1558"/>
              <a:gd name="T20" fmla="*/ 1342 w 1603"/>
              <a:gd name="T21" fmla="*/ 850 h 1558"/>
              <a:gd name="T22" fmla="*/ 1288 w 1603"/>
              <a:gd name="T23" fmla="*/ 919 h 1558"/>
              <a:gd name="T24" fmla="*/ 1227 w 1603"/>
              <a:gd name="T25" fmla="*/ 988 h 1558"/>
              <a:gd name="T26" fmla="*/ 1161 w 1603"/>
              <a:gd name="T27" fmla="*/ 1057 h 1558"/>
              <a:gd name="T28" fmla="*/ 1088 w 1603"/>
              <a:gd name="T29" fmla="*/ 1126 h 1558"/>
              <a:gd name="T30" fmla="*/ 1010 w 1603"/>
              <a:gd name="T31" fmla="*/ 1195 h 1558"/>
              <a:gd name="T32" fmla="*/ 923 w 1603"/>
              <a:gd name="T33" fmla="*/ 1261 h 1558"/>
              <a:gd name="T34" fmla="*/ 831 w 1603"/>
              <a:gd name="T35" fmla="*/ 1324 h 1558"/>
              <a:gd name="T36" fmla="*/ 733 w 1603"/>
              <a:gd name="T37" fmla="*/ 1385 h 1558"/>
              <a:gd name="T38" fmla="*/ 626 w 1603"/>
              <a:gd name="T39" fmla="*/ 1441 h 1558"/>
              <a:gd name="T40" fmla="*/ 513 w 1603"/>
              <a:gd name="T41" fmla="*/ 1493 h 1558"/>
              <a:gd name="T42" fmla="*/ 392 w 1603"/>
              <a:gd name="T43" fmla="*/ 1537 h 1558"/>
              <a:gd name="T44" fmla="*/ 319 w 1603"/>
              <a:gd name="T45" fmla="*/ 1558 h 1558"/>
              <a:gd name="T46" fmla="*/ 0 w 1603"/>
              <a:gd name="T47" fmla="*/ 664 h 1558"/>
              <a:gd name="T48" fmla="*/ 100 w 1603"/>
              <a:gd name="T49" fmla="*/ 610 h 1558"/>
              <a:gd name="T50" fmla="*/ 194 w 1603"/>
              <a:gd name="T51" fmla="*/ 552 h 1558"/>
              <a:gd name="T52" fmla="*/ 281 w 1603"/>
              <a:gd name="T53" fmla="*/ 491 h 1558"/>
              <a:gd name="T54" fmla="*/ 361 w 1603"/>
              <a:gd name="T55" fmla="*/ 428 h 1558"/>
              <a:gd name="T56" fmla="*/ 434 w 1603"/>
              <a:gd name="T57" fmla="*/ 366 h 1558"/>
              <a:gd name="T58" fmla="*/ 499 w 1603"/>
              <a:gd name="T59" fmla="*/ 303 h 1558"/>
              <a:gd name="T60" fmla="*/ 559 w 1603"/>
              <a:gd name="T61" fmla="*/ 243 h 1558"/>
              <a:gd name="T62" fmla="*/ 613 w 1603"/>
              <a:gd name="T63" fmla="*/ 184 h 1558"/>
              <a:gd name="T64" fmla="*/ 659 w 1603"/>
              <a:gd name="T65" fmla="*/ 130 h 1558"/>
              <a:gd name="T66" fmla="*/ 697 w 1603"/>
              <a:gd name="T67" fmla="*/ 80 h 1558"/>
              <a:gd name="T68" fmla="*/ 730 w 1603"/>
              <a:gd name="T69" fmla="*/ 38 h 1558"/>
              <a:gd name="T70" fmla="*/ 756 w 1603"/>
              <a:gd name="T71" fmla="*/ 0 h 1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03" h="1558">
                <a:moveTo>
                  <a:pt x="756" y="0"/>
                </a:moveTo>
                <a:lnTo>
                  <a:pt x="1603" y="401"/>
                </a:lnTo>
                <a:lnTo>
                  <a:pt x="1591" y="428"/>
                </a:lnTo>
                <a:lnTo>
                  <a:pt x="1576" y="460"/>
                </a:lnTo>
                <a:lnTo>
                  <a:pt x="1557" y="502"/>
                </a:lnTo>
                <a:lnTo>
                  <a:pt x="1534" y="549"/>
                </a:lnTo>
                <a:lnTo>
                  <a:pt x="1505" y="602"/>
                </a:lnTo>
                <a:lnTo>
                  <a:pt x="1472" y="658"/>
                </a:lnTo>
                <a:lnTo>
                  <a:pt x="1434" y="719"/>
                </a:lnTo>
                <a:lnTo>
                  <a:pt x="1390" y="783"/>
                </a:lnTo>
                <a:lnTo>
                  <a:pt x="1342" y="850"/>
                </a:lnTo>
                <a:lnTo>
                  <a:pt x="1288" y="919"/>
                </a:lnTo>
                <a:lnTo>
                  <a:pt x="1227" y="988"/>
                </a:lnTo>
                <a:lnTo>
                  <a:pt x="1161" y="1057"/>
                </a:lnTo>
                <a:lnTo>
                  <a:pt x="1088" y="1126"/>
                </a:lnTo>
                <a:lnTo>
                  <a:pt x="1010" y="1195"/>
                </a:lnTo>
                <a:lnTo>
                  <a:pt x="923" y="1261"/>
                </a:lnTo>
                <a:lnTo>
                  <a:pt x="831" y="1324"/>
                </a:lnTo>
                <a:lnTo>
                  <a:pt x="733" y="1385"/>
                </a:lnTo>
                <a:lnTo>
                  <a:pt x="626" y="1441"/>
                </a:lnTo>
                <a:lnTo>
                  <a:pt x="513" y="1493"/>
                </a:lnTo>
                <a:lnTo>
                  <a:pt x="392" y="1537"/>
                </a:lnTo>
                <a:lnTo>
                  <a:pt x="319" y="1558"/>
                </a:lnTo>
                <a:lnTo>
                  <a:pt x="0" y="664"/>
                </a:lnTo>
                <a:lnTo>
                  <a:pt x="100" y="610"/>
                </a:lnTo>
                <a:lnTo>
                  <a:pt x="194" y="552"/>
                </a:lnTo>
                <a:lnTo>
                  <a:pt x="281" y="491"/>
                </a:lnTo>
                <a:lnTo>
                  <a:pt x="361" y="428"/>
                </a:lnTo>
                <a:lnTo>
                  <a:pt x="434" y="366"/>
                </a:lnTo>
                <a:lnTo>
                  <a:pt x="499" y="303"/>
                </a:lnTo>
                <a:lnTo>
                  <a:pt x="559" y="243"/>
                </a:lnTo>
                <a:lnTo>
                  <a:pt x="613" y="184"/>
                </a:lnTo>
                <a:lnTo>
                  <a:pt x="659" y="130"/>
                </a:lnTo>
                <a:lnTo>
                  <a:pt x="697" y="80"/>
                </a:lnTo>
                <a:lnTo>
                  <a:pt x="730" y="38"/>
                </a:lnTo>
                <a:lnTo>
                  <a:pt x="756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  <a:alpha val="5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/>
          </a:p>
        </p:txBody>
      </p:sp>
      <p:grpSp>
        <p:nvGrpSpPr>
          <p:cNvPr id="27" name="Group 36">
            <a:extLst>
              <a:ext uri="{FF2B5EF4-FFF2-40B4-BE49-F238E27FC236}">
                <a16:creationId xmlns:a16="http://schemas.microsoft.com/office/drawing/2014/main" id="{D7CDED7E-F630-2A16-A584-1CD25031A336}"/>
              </a:ext>
            </a:extLst>
          </p:cNvPr>
          <p:cNvGrpSpPr/>
          <p:nvPr/>
        </p:nvGrpSpPr>
        <p:grpSpPr>
          <a:xfrm>
            <a:off x="3493613" y="1665840"/>
            <a:ext cx="2167307" cy="2008938"/>
            <a:chOff x="14519275" y="-16298863"/>
            <a:chExt cx="34758313" cy="34758313"/>
          </a:xfrm>
        </p:grpSpPr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4EA39436-212E-0531-C9A4-93C29DE85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19275" y="-16298863"/>
              <a:ext cx="26447750" cy="26447750"/>
            </a:xfrm>
            <a:custGeom>
              <a:avLst/>
              <a:gdLst>
                <a:gd name="T0" fmla="*/ 8997 w 16660"/>
                <a:gd name="T1" fmla="*/ 13 h 16660"/>
                <a:gd name="T2" fmla="*/ 9382 w 16660"/>
                <a:gd name="T3" fmla="*/ 219 h 16660"/>
                <a:gd name="T4" fmla="*/ 9587 w 16660"/>
                <a:gd name="T5" fmla="*/ 610 h 16660"/>
                <a:gd name="T6" fmla="*/ 10875 w 16660"/>
                <a:gd name="T7" fmla="*/ 2833 h 16660"/>
                <a:gd name="T8" fmla="*/ 13031 w 16660"/>
                <a:gd name="T9" fmla="*/ 1911 h 16660"/>
                <a:gd name="T10" fmla="*/ 13469 w 16660"/>
                <a:gd name="T11" fmla="*/ 1871 h 16660"/>
                <a:gd name="T12" fmla="*/ 13854 w 16660"/>
                <a:gd name="T13" fmla="*/ 2077 h 16660"/>
                <a:gd name="T14" fmla="*/ 14749 w 16660"/>
                <a:gd name="T15" fmla="*/ 3052 h 16660"/>
                <a:gd name="T16" fmla="*/ 14789 w 16660"/>
                <a:gd name="T17" fmla="*/ 3483 h 16660"/>
                <a:gd name="T18" fmla="*/ 13608 w 16660"/>
                <a:gd name="T19" fmla="*/ 5361 h 16660"/>
                <a:gd name="T20" fmla="*/ 14165 w 16660"/>
                <a:gd name="T21" fmla="*/ 6695 h 16660"/>
                <a:gd name="T22" fmla="*/ 16328 w 16660"/>
                <a:gd name="T23" fmla="*/ 7186 h 16660"/>
                <a:gd name="T24" fmla="*/ 16600 w 16660"/>
                <a:gd name="T25" fmla="*/ 7524 h 16660"/>
                <a:gd name="T26" fmla="*/ 16660 w 16660"/>
                <a:gd name="T27" fmla="*/ 8844 h 16660"/>
                <a:gd name="T28" fmla="*/ 16534 w 16660"/>
                <a:gd name="T29" fmla="*/ 9269 h 16660"/>
                <a:gd name="T30" fmla="*/ 16196 w 16660"/>
                <a:gd name="T31" fmla="*/ 9541 h 16660"/>
                <a:gd name="T32" fmla="*/ 14013 w 16660"/>
                <a:gd name="T33" fmla="*/ 10430 h 16660"/>
                <a:gd name="T34" fmla="*/ 14676 w 16660"/>
                <a:gd name="T35" fmla="*/ 12898 h 16660"/>
                <a:gd name="T36" fmla="*/ 14802 w 16660"/>
                <a:gd name="T37" fmla="*/ 13323 h 16660"/>
                <a:gd name="T38" fmla="*/ 14683 w 16660"/>
                <a:gd name="T39" fmla="*/ 13741 h 16660"/>
                <a:gd name="T40" fmla="*/ 13741 w 16660"/>
                <a:gd name="T41" fmla="*/ 14683 h 16660"/>
                <a:gd name="T42" fmla="*/ 13323 w 16660"/>
                <a:gd name="T43" fmla="*/ 14802 h 16660"/>
                <a:gd name="T44" fmla="*/ 12898 w 16660"/>
                <a:gd name="T45" fmla="*/ 14676 h 16660"/>
                <a:gd name="T46" fmla="*/ 10423 w 16660"/>
                <a:gd name="T47" fmla="*/ 14013 h 16660"/>
                <a:gd name="T48" fmla="*/ 9541 w 16660"/>
                <a:gd name="T49" fmla="*/ 16196 h 16660"/>
                <a:gd name="T50" fmla="*/ 9269 w 16660"/>
                <a:gd name="T51" fmla="*/ 16534 h 16660"/>
                <a:gd name="T52" fmla="*/ 8844 w 16660"/>
                <a:gd name="T53" fmla="*/ 16660 h 16660"/>
                <a:gd name="T54" fmla="*/ 7524 w 16660"/>
                <a:gd name="T55" fmla="*/ 16600 h 16660"/>
                <a:gd name="T56" fmla="*/ 7186 w 16660"/>
                <a:gd name="T57" fmla="*/ 16328 h 16660"/>
                <a:gd name="T58" fmla="*/ 6695 w 16660"/>
                <a:gd name="T59" fmla="*/ 14165 h 16660"/>
                <a:gd name="T60" fmla="*/ 5361 w 16660"/>
                <a:gd name="T61" fmla="*/ 13608 h 16660"/>
                <a:gd name="T62" fmla="*/ 3483 w 16660"/>
                <a:gd name="T63" fmla="*/ 14789 h 16660"/>
                <a:gd name="T64" fmla="*/ 3052 w 16660"/>
                <a:gd name="T65" fmla="*/ 14749 h 16660"/>
                <a:gd name="T66" fmla="*/ 2077 w 16660"/>
                <a:gd name="T67" fmla="*/ 13854 h 16660"/>
                <a:gd name="T68" fmla="*/ 1871 w 16660"/>
                <a:gd name="T69" fmla="*/ 13469 h 16660"/>
                <a:gd name="T70" fmla="*/ 1911 w 16660"/>
                <a:gd name="T71" fmla="*/ 13031 h 16660"/>
                <a:gd name="T72" fmla="*/ 2833 w 16660"/>
                <a:gd name="T73" fmla="*/ 10875 h 16660"/>
                <a:gd name="T74" fmla="*/ 610 w 16660"/>
                <a:gd name="T75" fmla="*/ 9587 h 16660"/>
                <a:gd name="T76" fmla="*/ 219 w 16660"/>
                <a:gd name="T77" fmla="*/ 9382 h 16660"/>
                <a:gd name="T78" fmla="*/ 13 w 16660"/>
                <a:gd name="T79" fmla="*/ 8997 h 16660"/>
                <a:gd name="T80" fmla="*/ 13 w 16660"/>
                <a:gd name="T81" fmla="*/ 7663 h 16660"/>
                <a:gd name="T82" fmla="*/ 219 w 16660"/>
                <a:gd name="T83" fmla="*/ 7278 h 16660"/>
                <a:gd name="T84" fmla="*/ 610 w 16660"/>
                <a:gd name="T85" fmla="*/ 7073 h 16660"/>
                <a:gd name="T86" fmla="*/ 2833 w 16660"/>
                <a:gd name="T87" fmla="*/ 5786 h 16660"/>
                <a:gd name="T88" fmla="*/ 1911 w 16660"/>
                <a:gd name="T89" fmla="*/ 3623 h 16660"/>
                <a:gd name="T90" fmla="*/ 1871 w 16660"/>
                <a:gd name="T91" fmla="*/ 3191 h 16660"/>
                <a:gd name="T92" fmla="*/ 2077 w 16660"/>
                <a:gd name="T93" fmla="*/ 2807 h 16660"/>
                <a:gd name="T94" fmla="*/ 3052 w 16660"/>
                <a:gd name="T95" fmla="*/ 1911 h 16660"/>
                <a:gd name="T96" fmla="*/ 3483 w 16660"/>
                <a:gd name="T97" fmla="*/ 1864 h 16660"/>
                <a:gd name="T98" fmla="*/ 5361 w 16660"/>
                <a:gd name="T99" fmla="*/ 3052 h 16660"/>
                <a:gd name="T100" fmla="*/ 6695 w 16660"/>
                <a:gd name="T101" fmla="*/ 2495 h 16660"/>
                <a:gd name="T102" fmla="*/ 7186 w 16660"/>
                <a:gd name="T103" fmla="*/ 332 h 16660"/>
                <a:gd name="T104" fmla="*/ 7524 w 16660"/>
                <a:gd name="T105" fmla="*/ 60 h 16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660" h="16660">
                  <a:moveTo>
                    <a:pt x="7816" y="0"/>
                  </a:moveTo>
                  <a:lnTo>
                    <a:pt x="8844" y="0"/>
                  </a:lnTo>
                  <a:lnTo>
                    <a:pt x="8997" y="13"/>
                  </a:lnTo>
                  <a:lnTo>
                    <a:pt x="9136" y="60"/>
                  </a:lnTo>
                  <a:lnTo>
                    <a:pt x="9269" y="126"/>
                  </a:lnTo>
                  <a:lnTo>
                    <a:pt x="9382" y="219"/>
                  </a:lnTo>
                  <a:lnTo>
                    <a:pt x="9475" y="332"/>
                  </a:lnTo>
                  <a:lnTo>
                    <a:pt x="9541" y="464"/>
                  </a:lnTo>
                  <a:lnTo>
                    <a:pt x="9587" y="610"/>
                  </a:lnTo>
                  <a:lnTo>
                    <a:pt x="9966" y="2495"/>
                  </a:lnTo>
                  <a:lnTo>
                    <a:pt x="10430" y="2647"/>
                  </a:lnTo>
                  <a:lnTo>
                    <a:pt x="10875" y="2833"/>
                  </a:lnTo>
                  <a:lnTo>
                    <a:pt x="11299" y="3052"/>
                  </a:lnTo>
                  <a:lnTo>
                    <a:pt x="12898" y="1984"/>
                  </a:lnTo>
                  <a:lnTo>
                    <a:pt x="13031" y="1911"/>
                  </a:lnTo>
                  <a:lnTo>
                    <a:pt x="13177" y="1864"/>
                  </a:lnTo>
                  <a:lnTo>
                    <a:pt x="13323" y="1851"/>
                  </a:lnTo>
                  <a:lnTo>
                    <a:pt x="13469" y="1871"/>
                  </a:lnTo>
                  <a:lnTo>
                    <a:pt x="13608" y="1911"/>
                  </a:lnTo>
                  <a:lnTo>
                    <a:pt x="13741" y="1977"/>
                  </a:lnTo>
                  <a:lnTo>
                    <a:pt x="13854" y="2077"/>
                  </a:lnTo>
                  <a:lnTo>
                    <a:pt x="14583" y="2807"/>
                  </a:lnTo>
                  <a:lnTo>
                    <a:pt x="14683" y="2919"/>
                  </a:lnTo>
                  <a:lnTo>
                    <a:pt x="14749" y="3052"/>
                  </a:lnTo>
                  <a:lnTo>
                    <a:pt x="14789" y="3191"/>
                  </a:lnTo>
                  <a:lnTo>
                    <a:pt x="14802" y="3337"/>
                  </a:lnTo>
                  <a:lnTo>
                    <a:pt x="14789" y="3483"/>
                  </a:lnTo>
                  <a:lnTo>
                    <a:pt x="14749" y="3623"/>
                  </a:lnTo>
                  <a:lnTo>
                    <a:pt x="14676" y="3762"/>
                  </a:lnTo>
                  <a:lnTo>
                    <a:pt x="13608" y="5361"/>
                  </a:lnTo>
                  <a:lnTo>
                    <a:pt x="13827" y="5786"/>
                  </a:lnTo>
                  <a:lnTo>
                    <a:pt x="14013" y="6230"/>
                  </a:lnTo>
                  <a:lnTo>
                    <a:pt x="14165" y="6695"/>
                  </a:lnTo>
                  <a:lnTo>
                    <a:pt x="16050" y="7073"/>
                  </a:lnTo>
                  <a:lnTo>
                    <a:pt x="16196" y="7119"/>
                  </a:lnTo>
                  <a:lnTo>
                    <a:pt x="16328" y="7186"/>
                  </a:lnTo>
                  <a:lnTo>
                    <a:pt x="16441" y="7278"/>
                  </a:lnTo>
                  <a:lnTo>
                    <a:pt x="16534" y="7391"/>
                  </a:lnTo>
                  <a:lnTo>
                    <a:pt x="16600" y="7524"/>
                  </a:lnTo>
                  <a:lnTo>
                    <a:pt x="16647" y="7663"/>
                  </a:lnTo>
                  <a:lnTo>
                    <a:pt x="16660" y="7816"/>
                  </a:lnTo>
                  <a:lnTo>
                    <a:pt x="16660" y="8844"/>
                  </a:lnTo>
                  <a:lnTo>
                    <a:pt x="16647" y="8997"/>
                  </a:lnTo>
                  <a:lnTo>
                    <a:pt x="16600" y="9136"/>
                  </a:lnTo>
                  <a:lnTo>
                    <a:pt x="16534" y="9269"/>
                  </a:lnTo>
                  <a:lnTo>
                    <a:pt x="16441" y="9382"/>
                  </a:lnTo>
                  <a:lnTo>
                    <a:pt x="16328" y="9475"/>
                  </a:lnTo>
                  <a:lnTo>
                    <a:pt x="16196" y="9541"/>
                  </a:lnTo>
                  <a:lnTo>
                    <a:pt x="16050" y="9587"/>
                  </a:lnTo>
                  <a:lnTo>
                    <a:pt x="14165" y="9966"/>
                  </a:lnTo>
                  <a:lnTo>
                    <a:pt x="14013" y="10430"/>
                  </a:lnTo>
                  <a:lnTo>
                    <a:pt x="13827" y="10875"/>
                  </a:lnTo>
                  <a:lnTo>
                    <a:pt x="13608" y="11299"/>
                  </a:lnTo>
                  <a:lnTo>
                    <a:pt x="14676" y="12898"/>
                  </a:lnTo>
                  <a:lnTo>
                    <a:pt x="14749" y="13031"/>
                  </a:lnTo>
                  <a:lnTo>
                    <a:pt x="14789" y="13177"/>
                  </a:lnTo>
                  <a:lnTo>
                    <a:pt x="14802" y="13323"/>
                  </a:lnTo>
                  <a:lnTo>
                    <a:pt x="14789" y="13469"/>
                  </a:lnTo>
                  <a:lnTo>
                    <a:pt x="14749" y="13608"/>
                  </a:lnTo>
                  <a:lnTo>
                    <a:pt x="14683" y="13741"/>
                  </a:lnTo>
                  <a:lnTo>
                    <a:pt x="14583" y="13854"/>
                  </a:lnTo>
                  <a:lnTo>
                    <a:pt x="13854" y="14583"/>
                  </a:lnTo>
                  <a:lnTo>
                    <a:pt x="13741" y="14683"/>
                  </a:lnTo>
                  <a:lnTo>
                    <a:pt x="13608" y="14749"/>
                  </a:lnTo>
                  <a:lnTo>
                    <a:pt x="13469" y="14789"/>
                  </a:lnTo>
                  <a:lnTo>
                    <a:pt x="13323" y="14802"/>
                  </a:lnTo>
                  <a:lnTo>
                    <a:pt x="13177" y="14789"/>
                  </a:lnTo>
                  <a:lnTo>
                    <a:pt x="13031" y="14749"/>
                  </a:lnTo>
                  <a:lnTo>
                    <a:pt x="12898" y="14676"/>
                  </a:lnTo>
                  <a:lnTo>
                    <a:pt x="11299" y="13608"/>
                  </a:lnTo>
                  <a:lnTo>
                    <a:pt x="10875" y="13827"/>
                  </a:lnTo>
                  <a:lnTo>
                    <a:pt x="10423" y="14013"/>
                  </a:lnTo>
                  <a:lnTo>
                    <a:pt x="9966" y="14165"/>
                  </a:lnTo>
                  <a:lnTo>
                    <a:pt x="9587" y="16050"/>
                  </a:lnTo>
                  <a:lnTo>
                    <a:pt x="9541" y="16196"/>
                  </a:lnTo>
                  <a:lnTo>
                    <a:pt x="9475" y="16328"/>
                  </a:lnTo>
                  <a:lnTo>
                    <a:pt x="9382" y="16441"/>
                  </a:lnTo>
                  <a:lnTo>
                    <a:pt x="9269" y="16534"/>
                  </a:lnTo>
                  <a:lnTo>
                    <a:pt x="9136" y="16600"/>
                  </a:lnTo>
                  <a:lnTo>
                    <a:pt x="8997" y="16647"/>
                  </a:lnTo>
                  <a:lnTo>
                    <a:pt x="8844" y="16660"/>
                  </a:lnTo>
                  <a:lnTo>
                    <a:pt x="7816" y="16660"/>
                  </a:lnTo>
                  <a:lnTo>
                    <a:pt x="7663" y="16647"/>
                  </a:lnTo>
                  <a:lnTo>
                    <a:pt x="7524" y="16600"/>
                  </a:lnTo>
                  <a:lnTo>
                    <a:pt x="7391" y="16534"/>
                  </a:lnTo>
                  <a:lnTo>
                    <a:pt x="7278" y="16441"/>
                  </a:lnTo>
                  <a:lnTo>
                    <a:pt x="7186" y="16328"/>
                  </a:lnTo>
                  <a:lnTo>
                    <a:pt x="7119" y="16196"/>
                  </a:lnTo>
                  <a:lnTo>
                    <a:pt x="7073" y="16050"/>
                  </a:lnTo>
                  <a:lnTo>
                    <a:pt x="6695" y="14165"/>
                  </a:lnTo>
                  <a:lnTo>
                    <a:pt x="6230" y="14013"/>
                  </a:lnTo>
                  <a:lnTo>
                    <a:pt x="5786" y="13827"/>
                  </a:lnTo>
                  <a:lnTo>
                    <a:pt x="5361" y="13608"/>
                  </a:lnTo>
                  <a:lnTo>
                    <a:pt x="3762" y="14676"/>
                  </a:lnTo>
                  <a:lnTo>
                    <a:pt x="3623" y="14749"/>
                  </a:lnTo>
                  <a:lnTo>
                    <a:pt x="3483" y="14789"/>
                  </a:lnTo>
                  <a:lnTo>
                    <a:pt x="3337" y="14802"/>
                  </a:lnTo>
                  <a:lnTo>
                    <a:pt x="3191" y="14789"/>
                  </a:lnTo>
                  <a:lnTo>
                    <a:pt x="3052" y="14749"/>
                  </a:lnTo>
                  <a:lnTo>
                    <a:pt x="2919" y="14683"/>
                  </a:lnTo>
                  <a:lnTo>
                    <a:pt x="2807" y="14583"/>
                  </a:lnTo>
                  <a:lnTo>
                    <a:pt x="2077" y="13854"/>
                  </a:lnTo>
                  <a:lnTo>
                    <a:pt x="1977" y="13741"/>
                  </a:lnTo>
                  <a:lnTo>
                    <a:pt x="1911" y="13608"/>
                  </a:lnTo>
                  <a:lnTo>
                    <a:pt x="1871" y="13469"/>
                  </a:lnTo>
                  <a:lnTo>
                    <a:pt x="1851" y="13323"/>
                  </a:lnTo>
                  <a:lnTo>
                    <a:pt x="1864" y="13177"/>
                  </a:lnTo>
                  <a:lnTo>
                    <a:pt x="1911" y="13031"/>
                  </a:lnTo>
                  <a:lnTo>
                    <a:pt x="1984" y="12898"/>
                  </a:lnTo>
                  <a:lnTo>
                    <a:pt x="3052" y="11299"/>
                  </a:lnTo>
                  <a:lnTo>
                    <a:pt x="2833" y="10875"/>
                  </a:lnTo>
                  <a:lnTo>
                    <a:pt x="2647" y="10430"/>
                  </a:lnTo>
                  <a:lnTo>
                    <a:pt x="2495" y="9966"/>
                  </a:lnTo>
                  <a:lnTo>
                    <a:pt x="610" y="9587"/>
                  </a:lnTo>
                  <a:lnTo>
                    <a:pt x="464" y="9541"/>
                  </a:lnTo>
                  <a:lnTo>
                    <a:pt x="332" y="9475"/>
                  </a:lnTo>
                  <a:lnTo>
                    <a:pt x="219" y="9382"/>
                  </a:lnTo>
                  <a:lnTo>
                    <a:pt x="126" y="9269"/>
                  </a:lnTo>
                  <a:lnTo>
                    <a:pt x="60" y="9136"/>
                  </a:lnTo>
                  <a:lnTo>
                    <a:pt x="13" y="8997"/>
                  </a:lnTo>
                  <a:lnTo>
                    <a:pt x="0" y="8844"/>
                  </a:lnTo>
                  <a:lnTo>
                    <a:pt x="0" y="7816"/>
                  </a:lnTo>
                  <a:lnTo>
                    <a:pt x="13" y="7663"/>
                  </a:lnTo>
                  <a:lnTo>
                    <a:pt x="60" y="7524"/>
                  </a:lnTo>
                  <a:lnTo>
                    <a:pt x="126" y="7391"/>
                  </a:lnTo>
                  <a:lnTo>
                    <a:pt x="219" y="7278"/>
                  </a:lnTo>
                  <a:lnTo>
                    <a:pt x="332" y="7186"/>
                  </a:lnTo>
                  <a:lnTo>
                    <a:pt x="464" y="7119"/>
                  </a:lnTo>
                  <a:lnTo>
                    <a:pt x="610" y="7073"/>
                  </a:lnTo>
                  <a:lnTo>
                    <a:pt x="2495" y="6695"/>
                  </a:lnTo>
                  <a:lnTo>
                    <a:pt x="2647" y="6230"/>
                  </a:lnTo>
                  <a:lnTo>
                    <a:pt x="2833" y="5786"/>
                  </a:lnTo>
                  <a:lnTo>
                    <a:pt x="3052" y="5361"/>
                  </a:lnTo>
                  <a:lnTo>
                    <a:pt x="1984" y="3762"/>
                  </a:lnTo>
                  <a:lnTo>
                    <a:pt x="1911" y="3623"/>
                  </a:lnTo>
                  <a:lnTo>
                    <a:pt x="1864" y="3483"/>
                  </a:lnTo>
                  <a:lnTo>
                    <a:pt x="1851" y="3337"/>
                  </a:lnTo>
                  <a:lnTo>
                    <a:pt x="1871" y="3191"/>
                  </a:lnTo>
                  <a:lnTo>
                    <a:pt x="1911" y="3052"/>
                  </a:lnTo>
                  <a:lnTo>
                    <a:pt x="1977" y="2919"/>
                  </a:lnTo>
                  <a:lnTo>
                    <a:pt x="2077" y="2807"/>
                  </a:lnTo>
                  <a:lnTo>
                    <a:pt x="2807" y="2077"/>
                  </a:lnTo>
                  <a:lnTo>
                    <a:pt x="2919" y="1977"/>
                  </a:lnTo>
                  <a:lnTo>
                    <a:pt x="3052" y="1911"/>
                  </a:lnTo>
                  <a:lnTo>
                    <a:pt x="3191" y="1871"/>
                  </a:lnTo>
                  <a:lnTo>
                    <a:pt x="3337" y="1851"/>
                  </a:lnTo>
                  <a:lnTo>
                    <a:pt x="3483" y="1864"/>
                  </a:lnTo>
                  <a:lnTo>
                    <a:pt x="3623" y="1911"/>
                  </a:lnTo>
                  <a:lnTo>
                    <a:pt x="3762" y="1984"/>
                  </a:lnTo>
                  <a:lnTo>
                    <a:pt x="5361" y="3052"/>
                  </a:lnTo>
                  <a:lnTo>
                    <a:pt x="5786" y="2833"/>
                  </a:lnTo>
                  <a:lnTo>
                    <a:pt x="6230" y="2647"/>
                  </a:lnTo>
                  <a:lnTo>
                    <a:pt x="6695" y="2495"/>
                  </a:lnTo>
                  <a:lnTo>
                    <a:pt x="7073" y="610"/>
                  </a:lnTo>
                  <a:lnTo>
                    <a:pt x="7119" y="464"/>
                  </a:lnTo>
                  <a:lnTo>
                    <a:pt x="7186" y="332"/>
                  </a:lnTo>
                  <a:lnTo>
                    <a:pt x="7278" y="219"/>
                  </a:lnTo>
                  <a:lnTo>
                    <a:pt x="7391" y="126"/>
                  </a:lnTo>
                  <a:lnTo>
                    <a:pt x="7524" y="60"/>
                  </a:lnTo>
                  <a:lnTo>
                    <a:pt x="7663" y="13"/>
                  </a:lnTo>
                  <a:lnTo>
                    <a:pt x="7816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2E0625B5-92DE-CD56-A58A-0F8D36F00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488" y="-8883650"/>
              <a:ext cx="11607800" cy="11607800"/>
            </a:xfrm>
            <a:custGeom>
              <a:avLst/>
              <a:gdLst>
                <a:gd name="T0" fmla="*/ 4034 w 7312"/>
                <a:gd name="T1" fmla="*/ 20 h 7312"/>
                <a:gd name="T2" fmla="*/ 4744 w 7312"/>
                <a:gd name="T3" fmla="*/ 166 h 7312"/>
                <a:gd name="T4" fmla="*/ 5401 w 7312"/>
                <a:gd name="T5" fmla="*/ 444 h 7312"/>
                <a:gd name="T6" fmla="*/ 5985 w 7312"/>
                <a:gd name="T7" fmla="*/ 836 h 7312"/>
                <a:gd name="T8" fmla="*/ 6482 w 7312"/>
                <a:gd name="T9" fmla="*/ 1334 h 7312"/>
                <a:gd name="T10" fmla="*/ 6874 w 7312"/>
                <a:gd name="T11" fmla="*/ 1917 h 7312"/>
                <a:gd name="T12" fmla="*/ 7152 w 7312"/>
                <a:gd name="T13" fmla="*/ 2574 h 7312"/>
                <a:gd name="T14" fmla="*/ 7298 w 7312"/>
                <a:gd name="T15" fmla="*/ 3284 h 7312"/>
                <a:gd name="T16" fmla="*/ 7298 w 7312"/>
                <a:gd name="T17" fmla="*/ 4034 h 7312"/>
                <a:gd name="T18" fmla="*/ 7152 w 7312"/>
                <a:gd name="T19" fmla="*/ 4744 h 7312"/>
                <a:gd name="T20" fmla="*/ 6874 w 7312"/>
                <a:gd name="T21" fmla="*/ 5401 h 7312"/>
                <a:gd name="T22" fmla="*/ 6482 w 7312"/>
                <a:gd name="T23" fmla="*/ 5985 h 7312"/>
                <a:gd name="T24" fmla="*/ 5985 w 7312"/>
                <a:gd name="T25" fmla="*/ 6482 h 7312"/>
                <a:gd name="T26" fmla="*/ 5401 w 7312"/>
                <a:gd name="T27" fmla="*/ 6874 h 7312"/>
                <a:gd name="T28" fmla="*/ 4744 w 7312"/>
                <a:gd name="T29" fmla="*/ 7152 h 7312"/>
                <a:gd name="T30" fmla="*/ 4034 w 7312"/>
                <a:gd name="T31" fmla="*/ 7298 h 7312"/>
                <a:gd name="T32" fmla="*/ 3284 w 7312"/>
                <a:gd name="T33" fmla="*/ 7298 h 7312"/>
                <a:gd name="T34" fmla="*/ 2574 w 7312"/>
                <a:gd name="T35" fmla="*/ 7152 h 7312"/>
                <a:gd name="T36" fmla="*/ 1917 w 7312"/>
                <a:gd name="T37" fmla="*/ 6874 h 7312"/>
                <a:gd name="T38" fmla="*/ 1334 w 7312"/>
                <a:gd name="T39" fmla="*/ 6482 h 7312"/>
                <a:gd name="T40" fmla="*/ 836 w 7312"/>
                <a:gd name="T41" fmla="*/ 5985 h 7312"/>
                <a:gd name="T42" fmla="*/ 444 w 7312"/>
                <a:gd name="T43" fmla="*/ 5401 h 7312"/>
                <a:gd name="T44" fmla="*/ 166 w 7312"/>
                <a:gd name="T45" fmla="*/ 4744 h 7312"/>
                <a:gd name="T46" fmla="*/ 20 w 7312"/>
                <a:gd name="T47" fmla="*/ 4034 h 7312"/>
                <a:gd name="T48" fmla="*/ 20 w 7312"/>
                <a:gd name="T49" fmla="*/ 3284 h 7312"/>
                <a:gd name="T50" fmla="*/ 166 w 7312"/>
                <a:gd name="T51" fmla="*/ 2574 h 7312"/>
                <a:gd name="T52" fmla="*/ 444 w 7312"/>
                <a:gd name="T53" fmla="*/ 1917 h 7312"/>
                <a:gd name="T54" fmla="*/ 836 w 7312"/>
                <a:gd name="T55" fmla="*/ 1334 h 7312"/>
                <a:gd name="T56" fmla="*/ 1334 w 7312"/>
                <a:gd name="T57" fmla="*/ 836 h 7312"/>
                <a:gd name="T58" fmla="*/ 1917 w 7312"/>
                <a:gd name="T59" fmla="*/ 444 h 7312"/>
                <a:gd name="T60" fmla="*/ 2574 w 7312"/>
                <a:gd name="T61" fmla="*/ 166 h 7312"/>
                <a:gd name="T62" fmla="*/ 3284 w 7312"/>
                <a:gd name="T63" fmla="*/ 20 h 7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312" h="7312">
                  <a:moveTo>
                    <a:pt x="3656" y="0"/>
                  </a:moveTo>
                  <a:lnTo>
                    <a:pt x="4034" y="20"/>
                  </a:lnTo>
                  <a:lnTo>
                    <a:pt x="4392" y="80"/>
                  </a:lnTo>
                  <a:lnTo>
                    <a:pt x="4744" y="166"/>
                  </a:lnTo>
                  <a:lnTo>
                    <a:pt x="5082" y="292"/>
                  </a:lnTo>
                  <a:lnTo>
                    <a:pt x="5401" y="444"/>
                  </a:lnTo>
                  <a:lnTo>
                    <a:pt x="5706" y="630"/>
                  </a:lnTo>
                  <a:lnTo>
                    <a:pt x="5985" y="836"/>
                  </a:lnTo>
                  <a:lnTo>
                    <a:pt x="6243" y="1075"/>
                  </a:lnTo>
                  <a:lnTo>
                    <a:pt x="6482" y="1334"/>
                  </a:lnTo>
                  <a:lnTo>
                    <a:pt x="6688" y="1612"/>
                  </a:lnTo>
                  <a:lnTo>
                    <a:pt x="6874" y="1917"/>
                  </a:lnTo>
                  <a:lnTo>
                    <a:pt x="7026" y="2236"/>
                  </a:lnTo>
                  <a:lnTo>
                    <a:pt x="7152" y="2574"/>
                  </a:lnTo>
                  <a:lnTo>
                    <a:pt x="7239" y="2919"/>
                  </a:lnTo>
                  <a:lnTo>
                    <a:pt x="7298" y="3284"/>
                  </a:lnTo>
                  <a:lnTo>
                    <a:pt x="7312" y="3656"/>
                  </a:lnTo>
                  <a:lnTo>
                    <a:pt x="7298" y="4034"/>
                  </a:lnTo>
                  <a:lnTo>
                    <a:pt x="7239" y="4392"/>
                  </a:lnTo>
                  <a:lnTo>
                    <a:pt x="7152" y="4744"/>
                  </a:lnTo>
                  <a:lnTo>
                    <a:pt x="7026" y="5082"/>
                  </a:lnTo>
                  <a:lnTo>
                    <a:pt x="6874" y="5401"/>
                  </a:lnTo>
                  <a:lnTo>
                    <a:pt x="6688" y="5706"/>
                  </a:lnTo>
                  <a:lnTo>
                    <a:pt x="6482" y="5985"/>
                  </a:lnTo>
                  <a:lnTo>
                    <a:pt x="6243" y="6243"/>
                  </a:lnTo>
                  <a:lnTo>
                    <a:pt x="5985" y="6482"/>
                  </a:lnTo>
                  <a:lnTo>
                    <a:pt x="5706" y="6688"/>
                  </a:lnTo>
                  <a:lnTo>
                    <a:pt x="5401" y="6874"/>
                  </a:lnTo>
                  <a:lnTo>
                    <a:pt x="5082" y="7026"/>
                  </a:lnTo>
                  <a:lnTo>
                    <a:pt x="4744" y="7152"/>
                  </a:lnTo>
                  <a:lnTo>
                    <a:pt x="4392" y="7239"/>
                  </a:lnTo>
                  <a:lnTo>
                    <a:pt x="4034" y="7298"/>
                  </a:lnTo>
                  <a:lnTo>
                    <a:pt x="3656" y="7312"/>
                  </a:lnTo>
                  <a:lnTo>
                    <a:pt x="3284" y="7298"/>
                  </a:lnTo>
                  <a:lnTo>
                    <a:pt x="2919" y="7239"/>
                  </a:lnTo>
                  <a:lnTo>
                    <a:pt x="2574" y="7152"/>
                  </a:lnTo>
                  <a:lnTo>
                    <a:pt x="2236" y="7026"/>
                  </a:lnTo>
                  <a:lnTo>
                    <a:pt x="1917" y="6874"/>
                  </a:lnTo>
                  <a:lnTo>
                    <a:pt x="1612" y="6688"/>
                  </a:lnTo>
                  <a:lnTo>
                    <a:pt x="1334" y="6482"/>
                  </a:lnTo>
                  <a:lnTo>
                    <a:pt x="1075" y="6243"/>
                  </a:lnTo>
                  <a:lnTo>
                    <a:pt x="836" y="5985"/>
                  </a:lnTo>
                  <a:lnTo>
                    <a:pt x="630" y="5706"/>
                  </a:lnTo>
                  <a:lnTo>
                    <a:pt x="444" y="5401"/>
                  </a:lnTo>
                  <a:lnTo>
                    <a:pt x="292" y="5082"/>
                  </a:lnTo>
                  <a:lnTo>
                    <a:pt x="166" y="4744"/>
                  </a:lnTo>
                  <a:lnTo>
                    <a:pt x="80" y="4392"/>
                  </a:lnTo>
                  <a:lnTo>
                    <a:pt x="20" y="4034"/>
                  </a:lnTo>
                  <a:lnTo>
                    <a:pt x="0" y="3656"/>
                  </a:lnTo>
                  <a:lnTo>
                    <a:pt x="20" y="3284"/>
                  </a:lnTo>
                  <a:lnTo>
                    <a:pt x="80" y="2919"/>
                  </a:lnTo>
                  <a:lnTo>
                    <a:pt x="166" y="2574"/>
                  </a:lnTo>
                  <a:lnTo>
                    <a:pt x="292" y="2236"/>
                  </a:lnTo>
                  <a:lnTo>
                    <a:pt x="444" y="1917"/>
                  </a:lnTo>
                  <a:lnTo>
                    <a:pt x="630" y="1612"/>
                  </a:lnTo>
                  <a:lnTo>
                    <a:pt x="836" y="1334"/>
                  </a:lnTo>
                  <a:lnTo>
                    <a:pt x="1075" y="1075"/>
                  </a:lnTo>
                  <a:lnTo>
                    <a:pt x="1334" y="836"/>
                  </a:lnTo>
                  <a:lnTo>
                    <a:pt x="1612" y="630"/>
                  </a:lnTo>
                  <a:lnTo>
                    <a:pt x="1917" y="444"/>
                  </a:lnTo>
                  <a:lnTo>
                    <a:pt x="2236" y="292"/>
                  </a:lnTo>
                  <a:lnTo>
                    <a:pt x="2574" y="166"/>
                  </a:lnTo>
                  <a:lnTo>
                    <a:pt x="2919" y="80"/>
                  </a:lnTo>
                  <a:lnTo>
                    <a:pt x="3284" y="20"/>
                  </a:lnTo>
                  <a:lnTo>
                    <a:pt x="3656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sp>
          <p:nvSpPr>
            <p:cNvPr id="55" name="Freeform 24">
              <a:extLst>
                <a:ext uri="{FF2B5EF4-FFF2-40B4-BE49-F238E27FC236}">
                  <a16:creationId xmlns:a16="http://schemas.microsoft.com/office/drawing/2014/main" id="{BA1A737C-5074-C693-80CF-B421DEC44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52313" y="-5965825"/>
              <a:ext cx="5772150" cy="5772150"/>
            </a:xfrm>
            <a:custGeom>
              <a:avLst/>
              <a:gdLst>
                <a:gd name="T0" fmla="*/ 1818 w 3636"/>
                <a:gd name="T1" fmla="*/ 0 h 3636"/>
                <a:gd name="T2" fmla="*/ 2090 w 3636"/>
                <a:gd name="T3" fmla="*/ 20 h 3636"/>
                <a:gd name="T4" fmla="*/ 2349 w 3636"/>
                <a:gd name="T5" fmla="*/ 79 h 3636"/>
                <a:gd name="T6" fmla="*/ 2587 w 3636"/>
                <a:gd name="T7" fmla="*/ 172 h 3636"/>
                <a:gd name="T8" fmla="*/ 2813 w 3636"/>
                <a:gd name="T9" fmla="*/ 298 h 3636"/>
                <a:gd name="T10" fmla="*/ 3012 w 3636"/>
                <a:gd name="T11" fmla="*/ 451 h 3636"/>
                <a:gd name="T12" fmla="*/ 3191 w 3636"/>
                <a:gd name="T13" fmla="*/ 630 h 3636"/>
                <a:gd name="T14" fmla="*/ 3344 w 3636"/>
                <a:gd name="T15" fmla="*/ 829 h 3636"/>
                <a:gd name="T16" fmla="*/ 3470 w 3636"/>
                <a:gd name="T17" fmla="*/ 1055 h 3636"/>
                <a:gd name="T18" fmla="*/ 3563 w 3636"/>
                <a:gd name="T19" fmla="*/ 1294 h 3636"/>
                <a:gd name="T20" fmla="*/ 3616 w 3636"/>
                <a:gd name="T21" fmla="*/ 1552 h 3636"/>
                <a:gd name="T22" fmla="*/ 3636 w 3636"/>
                <a:gd name="T23" fmla="*/ 1818 h 3636"/>
                <a:gd name="T24" fmla="*/ 3616 w 3636"/>
                <a:gd name="T25" fmla="*/ 2090 h 3636"/>
                <a:gd name="T26" fmla="*/ 3563 w 3636"/>
                <a:gd name="T27" fmla="*/ 2349 h 3636"/>
                <a:gd name="T28" fmla="*/ 3470 w 3636"/>
                <a:gd name="T29" fmla="*/ 2587 h 3636"/>
                <a:gd name="T30" fmla="*/ 3344 w 3636"/>
                <a:gd name="T31" fmla="*/ 2813 h 3636"/>
                <a:gd name="T32" fmla="*/ 3191 w 3636"/>
                <a:gd name="T33" fmla="*/ 3012 h 3636"/>
                <a:gd name="T34" fmla="*/ 3012 w 3636"/>
                <a:gd name="T35" fmla="*/ 3191 h 3636"/>
                <a:gd name="T36" fmla="*/ 2813 w 3636"/>
                <a:gd name="T37" fmla="*/ 3344 h 3636"/>
                <a:gd name="T38" fmla="*/ 2587 w 3636"/>
                <a:gd name="T39" fmla="*/ 3470 h 3636"/>
                <a:gd name="T40" fmla="*/ 2349 w 3636"/>
                <a:gd name="T41" fmla="*/ 3563 h 3636"/>
                <a:gd name="T42" fmla="*/ 2090 w 3636"/>
                <a:gd name="T43" fmla="*/ 3616 h 3636"/>
                <a:gd name="T44" fmla="*/ 1818 w 3636"/>
                <a:gd name="T45" fmla="*/ 3636 h 3636"/>
                <a:gd name="T46" fmla="*/ 1552 w 3636"/>
                <a:gd name="T47" fmla="*/ 3616 h 3636"/>
                <a:gd name="T48" fmla="*/ 1294 w 3636"/>
                <a:gd name="T49" fmla="*/ 3563 h 3636"/>
                <a:gd name="T50" fmla="*/ 1055 w 3636"/>
                <a:gd name="T51" fmla="*/ 3470 h 3636"/>
                <a:gd name="T52" fmla="*/ 829 w 3636"/>
                <a:gd name="T53" fmla="*/ 3344 h 3636"/>
                <a:gd name="T54" fmla="*/ 630 w 3636"/>
                <a:gd name="T55" fmla="*/ 3191 h 3636"/>
                <a:gd name="T56" fmla="*/ 451 w 3636"/>
                <a:gd name="T57" fmla="*/ 3012 h 3636"/>
                <a:gd name="T58" fmla="*/ 298 w 3636"/>
                <a:gd name="T59" fmla="*/ 2813 h 3636"/>
                <a:gd name="T60" fmla="*/ 172 w 3636"/>
                <a:gd name="T61" fmla="*/ 2587 h 3636"/>
                <a:gd name="T62" fmla="*/ 79 w 3636"/>
                <a:gd name="T63" fmla="*/ 2349 h 3636"/>
                <a:gd name="T64" fmla="*/ 20 w 3636"/>
                <a:gd name="T65" fmla="*/ 2090 h 3636"/>
                <a:gd name="T66" fmla="*/ 0 w 3636"/>
                <a:gd name="T67" fmla="*/ 1818 h 3636"/>
                <a:gd name="T68" fmla="*/ 20 w 3636"/>
                <a:gd name="T69" fmla="*/ 1552 h 3636"/>
                <a:gd name="T70" fmla="*/ 79 w 3636"/>
                <a:gd name="T71" fmla="*/ 1294 h 3636"/>
                <a:gd name="T72" fmla="*/ 172 w 3636"/>
                <a:gd name="T73" fmla="*/ 1055 h 3636"/>
                <a:gd name="T74" fmla="*/ 298 w 3636"/>
                <a:gd name="T75" fmla="*/ 829 h 3636"/>
                <a:gd name="T76" fmla="*/ 451 w 3636"/>
                <a:gd name="T77" fmla="*/ 630 h 3636"/>
                <a:gd name="T78" fmla="*/ 630 w 3636"/>
                <a:gd name="T79" fmla="*/ 451 h 3636"/>
                <a:gd name="T80" fmla="*/ 829 w 3636"/>
                <a:gd name="T81" fmla="*/ 298 h 3636"/>
                <a:gd name="T82" fmla="*/ 1055 w 3636"/>
                <a:gd name="T83" fmla="*/ 172 h 3636"/>
                <a:gd name="T84" fmla="*/ 1294 w 3636"/>
                <a:gd name="T85" fmla="*/ 79 h 3636"/>
                <a:gd name="T86" fmla="*/ 1552 w 3636"/>
                <a:gd name="T87" fmla="*/ 20 h 3636"/>
                <a:gd name="T88" fmla="*/ 1818 w 3636"/>
                <a:gd name="T89" fmla="*/ 0 h 3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636" h="3636">
                  <a:moveTo>
                    <a:pt x="1818" y="0"/>
                  </a:moveTo>
                  <a:lnTo>
                    <a:pt x="2090" y="20"/>
                  </a:lnTo>
                  <a:lnTo>
                    <a:pt x="2349" y="79"/>
                  </a:lnTo>
                  <a:lnTo>
                    <a:pt x="2587" y="172"/>
                  </a:lnTo>
                  <a:lnTo>
                    <a:pt x="2813" y="298"/>
                  </a:lnTo>
                  <a:lnTo>
                    <a:pt x="3012" y="451"/>
                  </a:lnTo>
                  <a:lnTo>
                    <a:pt x="3191" y="630"/>
                  </a:lnTo>
                  <a:lnTo>
                    <a:pt x="3344" y="829"/>
                  </a:lnTo>
                  <a:lnTo>
                    <a:pt x="3470" y="1055"/>
                  </a:lnTo>
                  <a:lnTo>
                    <a:pt x="3563" y="1294"/>
                  </a:lnTo>
                  <a:lnTo>
                    <a:pt x="3616" y="1552"/>
                  </a:lnTo>
                  <a:lnTo>
                    <a:pt x="3636" y="1818"/>
                  </a:lnTo>
                  <a:lnTo>
                    <a:pt x="3616" y="2090"/>
                  </a:lnTo>
                  <a:lnTo>
                    <a:pt x="3563" y="2349"/>
                  </a:lnTo>
                  <a:lnTo>
                    <a:pt x="3470" y="2587"/>
                  </a:lnTo>
                  <a:lnTo>
                    <a:pt x="3344" y="2813"/>
                  </a:lnTo>
                  <a:lnTo>
                    <a:pt x="3191" y="3012"/>
                  </a:lnTo>
                  <a:lnTo>
                    <a:pt x="3012" y="3191"/>
                  </a:lnTo>
                  <a:lnTo>
                    <a:pt x="2813" y="3344"/>
                  </a:lnTo>
                  <a:lnTo>
                    <a:pt x="2587" y="3470"/>
                  </a:lnTo>
                  <a:lnTo>
                    <a:pt x="2349" y="3563"/>
                  </a:lnTo>
                  <a:lnTo>
                    <a:pt x="2090" y="3616"/>
                  </a:lnTo>
                  <a:lnTo>
                    <a:pt x="1818" y="3636"/>
                  </a:lnTo>
                  <a:lnTo>
                    <a:pt x="1552" y="3616"/>
                  </a:lnTo>
                  <a:lnTo>
                    <a:pt x="1294" y="3563"/>
                  </a:lnTo>
                  <a:lnTo>
                    <a:pt x="1055" y="3470"/>
                  </a:lnTo>
                  <a:lnTo>
                    <a:pt x="829" y="3344"/>
                  </a:lnTo>
                  <a:lnTo>
                    <a:pt x="630" y="3191"/>
                  </a:lnTo>
                  <a:lnTo>
                    <a:pt x="451" y="3012"/>
                  </a:lnTo>
                  <a:lnTo>
                    <a:pt x="298" y="2813"/>
                  </a:lnTo>
                  <a:lnTo>
                    <a:pt x="172" y="2587"/>
                  </a:lnTo>
                  <a:lnTo>
                    <a:pt x="79" y="2349"/>
                  </a:lnTo>
                  <a:lnTo>
                    <a:pt x="20" y="2090"/>
                  </a:lnTo>
                  <a:lnTo>
                    <a:pt x="0" y="1818"/>
                  </a:lnTo>
                  <a:lnTo>
                    <a:pt x="20" y="1552"/>
                  </a:lnTo>
                  <a:lnTo>
                    <a:pt x="79" y="1294"/>
                  </a:lnTo>
                  <a:lnTo>
                    <a:pt x="172" y="1055"/>
                  </a:lnTo>
                  <a:lnTo>
                    <a:pt x="298" y="829"/>
                  </a:lnTo>
                  <a:lnTo>
                    <a:pt x="451" y="630"/>
                  </a:lnTo>
                  <a:lnTo>
                    <a:pt x="630" y="451"/>
                  </a:lnTo>
                  <a:lnTo>
                    <a:pt x="829" y="298"/>
                  </a:lnTo>
                  <a:lnTo>
                    <a:pt x="1055" y="172"/>
                  </a:lnTo>
                  <a:lnTo>
                    <a:pt x="1294" y="79"/>
                  </a:lnTo>
                  <a:lnTo>
                    <a:pt x="1552" y="20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sp>
          <p:nvSpPr>
            <p:cNvPr id="56" name="Freeform 25">
              <a:extLst>
                <a:ext uri="{FF2B5EF4-FFF2-40B4-BE49-F238E27FC236}">
                  <a16:creationId xmlns:a16="http://schemas.microsoft.com/office/drawing/2014/main" id="{93186479-BEBB-CA7D-E801-711C6E2FA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7424" y="-5829305"/>
              <a:ext cx="4022731" cy="5508624"/>
            </a:xfrm>
            <a:custGeom>
              <a:avLst/>
              <a:gdLst>
                <a:gd name="T0" fmla="*/ 1267 w 2534"/>
                <a:gd name="T1" fmla="*/ 0 h 3470"/>
                <a:gd name="T2" fmla="*/ 1506 w 2534"/>
                <a:gd name="T3" fmla="*/ 100 h 3470"/>
                <a:gd name="T4" fmla="*/ 1725 w 2534"/>
                <a:gd name="T5" fmla="*/ 219 h 3470"/>
                <a:gd name="T6" fmla="*/ 1924 w 2534"/>
                <a:gd name="T7" fmla="*/ 372 h 3470"/>
                <a:gd name="T8" fmla="*/ 2096 w 2534"/>
                <a:gd name="T9" fmla="*/ 551 h 3470"/>
                <a:gd name="T10" fmla="*/ 2249 w 2534"/>
                <a:gd name="T11" fmla="*/ 756 h 3470"/>
                <a:gd name="T12" fmla="*/ 2368 w 2534"/>
                <a:gd name="T13" fmla="*/ 975 h 3470"/>
                <a:gd name="T14" fmla="*/ 2461 w 2534"/>
                <a:gd name="T15" fmla="*/ 1214 h 3470"/>
                <a:gd name="T16" fmla="*/ 2514 w 2534"/>
                <a:gd name="T17" fmla="*/ 1466 h 3470"/>
                <a:gd name="T18" fmla="*/ 2534 w 2534"/>
                <a:gd name="T19" fmla="*/ 1732 h 3470"/>
                <a:gd name="T20" fmla="*/ 2514 w 2534"/>
                <a:gd name="T21" fmla="*/ 1997 h 3470"/>
                <a:gd name="T22" fmla="*/ 2461 w 2534"/>
                <a:gd name="T23" fmla="*/ 2256 h 3470"/>
                <a:gd name="T24" fmla="*/ 2368 w 2534"/>
                <a:gd name="T25" fmla="*/ 2495 h 3470"/>
                <a:gd name="T26" fmla="*/ 2249 w 2534"/>
                <a:gd name="T27" fmla="*/ 2714 h 3470"/>
                <a:gd name="T28" fmla="*/ 2096 w 2534"/>
                <a:gd name="T29" fmla="*/ 2913 h 3470"/>
                <a:gd name="T30" fmla="*/ 1924 w 2534"/>
                <a:gd name="T31" fmla="*/ 3092 h 3470"/>
                <a:gd name="T32" fmla="*/ 1725 w 2534"/>
                <a:gd name="T33" fmla="*/ 3244 h 3470"/>
                <a:gd name="T34" fmla="*/ 1506 w 2534"/>
                <a:gd name="T35" fmla="*/ 3371 h 3470"/>
                <a:gd name="T36" fmla="*/ 1267 w 2534"/>
                <a:gd name="T37" fmla="*/ 3470 h 3470"/>
                <a:gd name="T38" fmla="*/ 1035 w 2534"/>
                <a:gd name="T39" fmla="*/ 3371 h 3470"/>
                <a:gd name="T40" fmla="*/ 816 w 2534"/>
                <a:gd name="T41" fmla="*/ 3244 h 3470"/>
                <a:gd name="T42" fmla="*/ 617 w 2534"/>
                <a:gd name="T43" fmla="*/ 3092 h 3470"/>
                <a:gd name="T44" fmla="*/ 438 w 2534"/>
                <a:gd name="T45" fmla="*/ 2913 h 3470"/>
                <a:gd name="T46" fmla="*/ 292 w 2534"/>
                <a:gd name="T47" fmla="*/ 2714 h 3470"/>
                <a:gd name="T48" fmla="*/ 166 w 2534"/>
                <a:gd name="T49" fmla="*/ 2495 h 3470"/>
                <a:gd name="T50" fmla="*/ 79 w 2534"/>
                <a:gd name="T51" fmla="*/ 2256 h 3470"/>
                <a:gd name="T52" fmla="*/ 20 w 2534"/>
                <a:gd name="T53" fmla="*/ 1997 h 3470"/>
                <a:gd name="T54" fmla="*/ 0 w 2534"/>
                <a:gd name="T55" fmla="*/ 1732 h 3470"/>
                <a:gd name="T56" fmla="*/ 20 w 2534"/>
                <a:gd name="T57" fmla="*/ 1466 h 3470"/>
                <a:gd name="T58" fmla="*/ 79 w 2534"/>
                <a:gd name="T59" fmla="*/ 1214 h 3470"/>
                <a:gd name="T60" fmla="*/ 166 w 2534"/>
                <a:gd name="T61" fmla="*/ 975 h 3470"/>
                <a:gd name="T62" fmla="*/ 292 w 2534"/>
                <a:gd name="T63" fmla="*/ 756 h 3470"/>
                <a:gd name="T64" fmla="*/ 438 w 2534"/>
                <a:gd name="T65" fmla="*/ 551 h 3470"/>
                <a:gd name="T66" fmla="*/ 617 w 2534"/>
                <a:gd name="T67" fmla="*/ 372 h 3470"/>
                <a:gd name="T68" fmla="*/ 816 w 2534"/>
                <a:gd name="T69" fmla="*/ 219 h 3470"/>
                <a:gd name="T70" fmla="*/ 1035 w 2534"/>
                <a:gd name="T71" fmla="*/ 100 h 3470"/>
                <a:gd name="T72" fmla="*/ 1267 w 2534"/>
                <a:gd name="T73" fmla="*/ 0 h 3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534" h="3470">
                  <a:moveTo>
                    <a:pt x="1267" y="0"/>
                  </a:moveTo>
                  <a:lnTo>
                    <a:pt x="1506" y="100"/>
                  </a:lnTo>
                  <a:lnTo>
                    <a:pt x="1725" y="219"/>
                  </a:lnTo>
                  <a:lnTo>
                    <a:pt x="1924" y="372"/>
                  </a:lnTo>
                  <a:lnTo>
                    <a:pt x="2096" y="551"/>
                  </a:lnTo>
                  <a:lnTo>
                    <a:pt x="2249" y="756"/>
                  </a:lnTo>
                  <a:lnTo>
                    <a:pt x="2368" y="975"/>
                  </a:lnTo>
                  <a:lnTo>
                    <a:pt x="2461" y="1214"/>
                  </a:lnTo>
                  <a:lnTo>
                    <a:pt x="2514" y="1466"/>
                  </a:lnTo>
                  <a:lnTo>
                    <a:pt x="2534" y="1732"/>
                  </a:lnTo>
                  <a:lnTo>
                    <a:pt x="2514" y="1997"/>
                  </a:lnTo>
                  <a:lnTo>
                    <a:pt x="2461" y="2256"/>
                  </a:lnTo>
                  <a:lnTo>
                    <a:pt x="2368" y="2495"/>
                  </a:lnTo>
                  <a:lnTo>
                    <a:pt x="2249" y="2714"/>
                  </a:lnTo>
                  <a:lnTo>
                    <a:pt x="2096" y="2913"/>
                  </a:lnTo>
                  <a:lnTo>
                    <a:pt x="1924" y="3092"/>
                  </a:lnTo>
                  <a:lnTo>
                    <a:pt x="1725" y="3244"/>
                  </a:lnTo>
                  <a:lnTo>
                    <a:pt x="1506" y="3371"/>
                  </a:lnTo>
                  <a:lnTo>
                    <a:pt x="1267" y="3470"/>
                  </a:lnTo>
                  <a:lnTo>
                    <a:pt x="1035" y="3371"/>
                  </a:lnTo>
                  <a:lnTo>
                    <a:pt x="816" y="3244"/>
                  </a:lnTo>
                  <a:lnTo>
                    <a:pt x="617" y="3092"/>
                  </a:lnTo>
                  <a:lnTo>
                    <a:pt x="438" y="2913"/>
                  </a:lnTo>
                  <a:lnTo>
                    <a:pt x="292" y="2714"/>
                  </a:lnTo>
                  <a:lnTo>
                    <a:pt x="166" y="2495"/>
                  </a:lnTo>
                  <a:lnTo>
                    <a:pt x="79" y="2256"/>
                  </a:lnTo>
                  <a:lnTo>
                    <a:pt x="20" y="1997"/>
                  </a:lnTo>
                  <a:lnTo>
                    <a:pt x="0" y="1732"/>
                  </a:lnTo>
                  <a:lnTo>
                    <a:pt x="20" y="1466"/>
                  </a:lnTo>
                  <a:lnTo>
                    <a:pt x="79" y="1214"/>
                  </a:lnTo>
                  <a:lnTo>
                    <a:pt x="166" y="975"/>
                  </a:lnTo>
                  <a:lnTo>
                    <a:pt x="292" y="756"/>
                  </a:lnTo>
                  <a:lnTo>
                    <a:pt x="438" y="551"/>
                  </a:lnTo>
                  <a:lnTo>
                    <a:pt x="617" y="372"/>
                  </a:lnTo>
                  <a:lnTo>
                    <a:pt x="816" y="219"/>
                  </a:lnTo>
                  <a:lnTo>
                    <a:pt x="1035" y="100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sp>
          <p:nvSpPr>
            <p:cNvPr id="57" name="Freeform 26">
              <a:extLst>
                <a:ext uri="{FF2B5EF4-FFF2-40B4-BE49-F238E27FC236}">
                  <a16:creationId xmlns:a16="http://schemas.microsoft.com/office/drawing/2014/main" id="{FBF2C2C1-1F95-69BC-3A67-A510FCB70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88113" y="1069975"/>
              <a:ext cx="17389475" cy="17389475"/>
            </a:xfrm>
            <a:custGeom>
              <a:avLst/>
              <a:gdLst>
                <a:gd name="T0" fmla="*/ 5931 w 10954"/>
                <a:gd name="T1" fmla="*/ 20 h 10954"/>
                <a:gd name="T2" fmla="*/ 6210 w 10954"/>
                <a:gd name="T3" fmla="*/ 199 h 10954"/>
                <a:gd name="T4" fmla="*/ 6555 w 10954"/>
                <a:gd name="T5" fmla="*/ 1645 h 10954"/>
                <a:gd name="T6" fmla="*/ 7431 w 10954"/>
                <a:gd name="T7" fmla="*/ 2010 h 10954"/>
                <a:gd name="T8" fmla="*/ 8698 w 10954"/>
                <a:gd name="T9" fmla="*/ 1227 h 10954"/>
                <a:gd name="T10" fmla="*/ 9023 w 10954"/>
                <a:gd name="T11" fmla="*/ 1300 h 10954"/>
                <a:gd name="T12" fmla="*/ 9660 w 10954"/>
                <a:gd name="T13" fmla="*/ 1937 h 10954"/>
                <a:gd name="T14" fmla="*/ 9733 w 10954"/>
                <a:gd name="T15" fmla="*/ 2262 h 10954"/>
                <a:gd name="T16" fmla="*/ 8950 w 10954"/>
                <a:gd name="T17" fmla="*/ 3530 h 10954"/>
                <a:gd name="T18" fmla="*/ 9315 w 10954"/>
                <a:gd name="T19" fmla="*/ 4405 h 10954"/>
                <a:gd name="T20" fmla="*/ 10762 w 10954"/>
                <a:gd name="T21" fmla="*/ 4750 h 10954"/>
                <a:gd name="T22" fmla="*/ 10941 w 10954"/>
                <a:gd name="T23" fmla="*/ 5029 h 10954"/>
                <a:gd name="T24" fmla="*/ 10941 w 10954"/>
                <a:gd name="T25" fmla="*/ 5931 h 10954"/>
                <a:gd name="T26" fmla="*/ 10762 w 10954"/>
                <a:gd name="T27" fmla="*/ 6210 h 10954"/>
                <a:gd name="T28" fmla="*/ 9315 w 10954"/>
                <a:gd name="T29" fmla="*/ 6555 h 10954"/>
                <a:gd name="T30" fmla="*/ 8950 w 10954"/>
                <a:gd name="T31" fmla="*/ 7431 h 10954"/>
                <a:gd name="T32" fmla="*/ 9733 w 10954"/>
                <a:gd name="T33" fmla="*/ 8698 h 10954"/>
                <a:gd name="T34" fmla="*/ 9660 w 10954"/>
                <a:gd name="T35" fmla="*/ 9023 h 10954"/>
                <a:gd name="T36" fmla="*/ 9023 w 10954"/>
                <a:gd name="T37" fmla="*/ 9660 h 10954"/>
                <a:gd name="T38" fmla="*/ 8698 w 10954"/>
                <a:gd name="T39" fmla="*/ 9733 h 10954"/>
                <a:gd name="T40" fmla="*/ 7431 w 10954"/>
                <a:gd name="T41" fmla="*/ 8950 h 10954"/>
                <a:gd name="T42" fmla="*/ 6555 w 10954"/>
                <a:gd name="T43" fmla="*/ 9315 h 10954"/>
                <a:gd name="T44" fmla="*/ 6210 w 10954"/>
                <a:gd name="T45" fmla="*/ 10762 h 10954"/>
                <a:gd name="T46" fmla="*/ 5931 w 10954"/>
                <a:gd name="T47" fmla="*/ 10941 h 10954"/>
                <a:gd name="T48" fmla="*/ 5029 w 10954"/>
                <a:gd name="T49" fmla="*/ 10941 h 10954"/>
                <a:gd name="T50" fmla="*/ 4750 w 10954"/>
                <a:gd name="T51" fmla="*/ 10762 h 10954"/>
                <a:gd name="T52" fmla="*/ 4405 w 10954"/>
                <a:gd name="T53" fmla="*/ 9315 h 10954"/>
                <a:gd name="T54" fmla="*/ 3530 w 10954"/>
                <a:gd name="T55" fmla="*/ 8950 h 10954"/>
                <a:gd name="T56" fmla="*/ 2262 w 10954"/>
                <a:gd name="T57" fmla="*/ 9733 h 10954"/>
                <a:gd name="T58" fmla="*/ 1937 w 10954"/>
                <a:gd name="T59" fmla="*/ 9660 h 10954"/>
                <a:gd name="T60" fmla="*/ 1300 w 10954"/>
                <a:gd name="T61" fmla="*/ 9023 h 10954"/>
                <a:gd name="T62" fmla="*/ 1227 w 10954"/>
                <a:gd name="T63" fmla="*/ 8698 h 10954"/>
                <a:gd name="T64" fmla="*/ 2010 w 10954"/>
                <a:gd name="T65" fmla="*/ 7431 h 10954"/>
                <a:gd name="T66" fmla="*/ 1645 w 10954"/>
                <a:gd name="T67" fmla="*/ 6555 h 10954"/>
                <a:gd name="T68" fmla="*/ 199 w 10954"/>
                <a:gd name="T69" fmla="*/ 6210 h 10954"/>
                <a:gd name="T70" fmla="*/ 20 w 10954"/>
                <a:gd name="T71" fmla="*/ 5931 h 10954"/>
                <a:gd name="T72" fmla="*/ 20 w 10954"/>
                <a:gd name="T73" fmla="*/ 5029 h 10954"/>
                <a:gd name="T74" fmla="*/ 199 w 10954"/>
                <a:gd name="T75" fmla="*/ 4750 h 10954"/>
                <a:gd name="T76" fmla="*/ 1645 w 10954"/>
                <a:gd name="T77" fmla="*/ 4405 h 10954"/>
                <a:gd name="T78" fmla="*/ 2010 w 10954"/>
                <a:gd name="T79" fmla="*/ 3530 h 10954"/>
                <a:gd name="T80" fmla="*/ 1227 w 10954"/>
                <a:gd name="T81" fmla="*/ 2262 h 10954"/>
                <a:gd name="T82" fmla="*/ 1300 w 10954"/>
                <a:gd name="T83" fmla="*/ 1937 h 10954"/>
                <a:gd name="T84" fmla="*/ 1937 w 10954"/>
                <a:gd name="T85" fmla="*/ 1300 h 10954"/>
                <a:gd name="T86" fmla="*/ 2262 w 10954"/>
                <a:gd name="T87" fmla="*/ 1227 h 10954"/>
                <a:gd name="T88" fmla="*/ 3530 w 10954"/>
                <a:gd name="T89" fmla="*/ 2010 h 10954"/>
                <a:gd name="T90" fmla="*/ 4405 w 10954"/>
                <a:gd name="T91" fmla="*/ 1645 h 10954"/>
                <a:gd name="T92" fmla="*/ 4750 w 10954"/>
                <a:gd name="T93" fmla="*/ 199 h 10954"/>
                <a:gd name="T94" fmla="*/ 5029 w 10954"/>
                <a:gd name="T95" fmla="*/ 20 h 10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954" h="10954">
                  <a:moveTo>
                    <a:pt x="5142" y="0"/>
                  </a:moveTo>
                  <a:lnTo>
                    <a:pt x="5819" y="0"/>
                  </a:lnTo>
                  <a:lnTo>
                    <a:pt x="5931" y="20"/>
                  </a:lnTo>
                  <a:lnTo>
                    <a:pt x="6038" y="60"/>
                  </a:lnTo>
                  <a:lnTo>
                    <a:pt x="6137" y="119"/>
                  </a:lnTo>
                  <a:lnTo>
                    <a:pt x="6210" y="199"/>
                  </a:lnTo>
                  <a:lnTo>
                    <a:pt x="6270" y="298"/>
                  </a:lnTo>
                  <a:lnTo>
                    <a:pt x="6310" y="405"/>
                  </a:lnTo>
                  <a:lnTo>
                    <a:pt x="6555" y="1645"/>
                  </a:lnTo>
                  <a:lnTo>
                    <a:pt x="6860" y="1745"/>
                  </a:lnTo>
                  <a:lnTo>
                    <a:pt x="7152" y="1864"/>
                  </a:lnTo>
                  <a:lnTo>
                    <a:pt x="7431" y="2010"/>
                  </a:lnTo>
                  <a:lnTo>
                    <a:pt x="8486" y="1307"/>
                  </a:lnTo>
                  <a:lnTo>
                    <a:pt x="8585" y="1254"/>
                  </a:lnTo>
                  <a:lnTo>
                    <a:pt x="8698" y="1227"/>
                  </a:lnTo>
                  <a:lnTo>
                    <a:pt x="8811" y="1227"/>
                  </a:lnTo>
                  <a:lnTo>
                    <a:pt x="8917" y="1247"/>
                  </a:lnTo>
                  <a:lnTo>
                    <a:pt x="9023" y="1300"/>
                  </a:lnTo>
                  <a:lnTo>
                    <a:pt x="9110" y="1373"/>
                  </a:lnTo>
                  <a:lnTo>
                    <a:pt x="9587" y="1851"/>
                  </a:lnTo>
                  <a:lnTo>
                    <a:pt x="9660" y="1937"/>
                  </a:lnTo>
                  <a:lnTo>
                    <a:pt x="9713" y="2043"/>
                  </a:lnTo>
                  <a:lnTo>
                    <a:pt x="9733" y="2150"/>
                  </a:lnTo>
                  <a:lnTo>
                    <a:pt x="9733" y="2262"/>
                  </a:lnTo>
                  <a:lnTo>
                    <a:pt x="9707" y="2375"/>
                  </a:lnTo>
                  <a:lnTo>
                    <a:pt x="9654" y="2475"/>
                  </a:lnTo>
                  <a:lnTo>
                    <a:pt x="8950" y="3530"/>
                  </a:lnTo>
                  <a:lnTo>
                    <a:pt x="9096" y="3808"/>
                  </a:lnTo>
                  <a:lnTo>
                    <a:pt x="9216" y="4100"/>
                  </a:lnTo>
                  <a:lnTo>
                    <a:pt x="9315" y="4405"/>
                  </a:lnTo>
                  <a:lnTo>
                    <a:pt x="10556" y="4651"/>
                  </a:lnTo>
                  <a:lnTo>
                    <a:pt x="10662" y="4691"/>
                  </a:lnTo>
                  <a:lnTo>
                    <a:pt x="10762" y="4750"/>
                  </a:lnTo>
                  <a:lnTo>
                    <a:pt x="10841" y="4823"/>
                  </a:lnTo>
                  <a:lnTo>
                    <a:pt x="10901" y="4923"/>
                  </a:lnTo>
                  <a:lnTo>
                    <a:pt x="10941" y="5029"/>
                  </a:lnTo>
                  <a:lnTo>
                    <a:pt x="10954" y="5142"/>
                  </a:lnTo>
                  <a:lnTo>
                    <a:pt x="10954" y="5819"/>
                  </a:lnTo>
                  <a:lnTo>
                    <a:pt x="10941" y="5931"/>
                  </a:lnTo>
                  <a:lnTo>
                    <a:pt x="10901" y="6038"/>
                  </a:lnTo>
                  <a:lnTo>
                    <a:pt x="10841" y="6137"/>
                  </a:lnTo>
                  <a:lnTo>
                    <a:pt x="10762" y="6210"/>
                  </a:lnTo>
                  <a:lnTo>
                    <a:pt x="10662" y="6270"/>
                  </a:lnTo>
                  <a:lnTo>
                    <a:pt x="10556" y="6310"/>
                  </a:lnTo>
                  <a:lnTo>
                    <a:pt x="9315" y="6555"/>
                  </a:lnTo>
                  <a:lnTo>
                    <a:pt x="9216" y="6860"/>
                  </a:lnTo>
                  <a:lnTo>
                    <a:pt x="9096" y="7152"/>
                  </a:lnTo>
                  <a:lnTo>
                    <a:pt x="8950" y="7431"/>
                  </a:lnTo>
                  <a:lnTo>
                    <a:pt x="9654" y="8486"/>
                  </a:lnTo>
                  <a:lnTo>
                    <a:pt x="9707" y="8585"/>
                  </a:lnTo>
                  <a:lnTo>
                    <a:pt x="9733" y="8698"/>
                  </a:lnTo>
                  <a:lnTo>
                    <a:pt x="9733" y="8811"/>
                  </a:lnTo>
                  <a:lnTo>
                    <a:pt x="9713" y="8917"/>
                  </a:lnTo>
                  <a:lnTo>
                    <a:pt x="9660" y="9023"/>
                  </a:lnTo>
                  <a:lnTo>
                    <a:pt x="9587" y="9110"/>
                  </a:lnTo>
                  <a:lnTo>
                    <a:pt x="9110" y="9587"/>
                  </a:lnTo>
                  <a:lnTo>
                    <a:pt x="9023" y="9660"/>
                  </a:lnTo>
                  <a:lnTo>
                    <a:pt x="8917" y="9713"/>
                  </a:lnTo>
                  <a:lnTo>
                    <a:pt x="8811" y="9733"/>
                  </a:lnTo>
                  <a:lnTo>
                    <a:pt x="8698" y="9733"/>
                  </a:lnTo>
                  <a:lnTo>
                    <a:pt x="8585" y="9707"/>
                  </a:lnTo>
                  <a:lnTo>
                    <a:pt x="8486" y="9654"/>
                  </a:lnTo>
                  <a:lnTo>
                    <a:pt x="7431" y="8950"/>
                  </a:lnTo>
                  <a:lnTo>
                    <a:pt x="7152" y="9096"/>
                  </a:lnTo>
                  <a:lnTo>
                    <a:pt x="6860" y="9216"/>
                  </a:lnTo>
                  <a:lnTo>
                    <a:pt x="6555" y="9315"/>
                  </a:lnTo>
                  <a:lnTo>
                    <a:pt x="6310" y="10556"/>
                  </a:lnTo>
                  <a:lnTo>
                    <a:pt x="6270" y="10662"/>
                  </a:lnTo>
                  <a:lnTo>
                    <a:pt x="6210" y="10762"/>
                  </a:lnTo>
                  <a:lnTo>
                    <a:pt x="6137" y="10841"/>
                  </a:lnTo>
                  <a:lnTo>
                    <a:pt x="6038" y="10901"/>
                  </a:lnTo>
                  <a:lnTo>
                    <a:pt x="5931" y="10941"/>
                  </a:lnTo>
                  <a:lnTo>
                    <a:pt x="5819" y="10954"/>
                  </a:lnTo>
                  <a:lnTo>
                    <a:pt x="5142" y="10954"/>
                  </a:lnTo>
                  <a:lnTo>
                    <a:pt x="5029" y="10941"/>
                  </a:lnTo>
                  <a:lnTo>
                    <a:pt x="4923" y="10901"/>
                  </a:lnTo>
                  <a:lnTo>
                    <a:pt x="4823" y="10841"/>
                  </a:lnTo>
                  <a:lnTo>
                    <a:pt x="4750" y="10762"/>
                  </a:lnTo>
                  <a:lnTo>
                    <a:pt x="4691" y="10662"/>
                  </a:lnTo>
                  <a:lnTo>
                    <a:pt x="4651" y="10556"/>
                  </a:lnTo>
                  <a:lnTo>
                    <a:pt x="4405" y="9315"/>
                  </a:lnTo>
                  <a:lnTo>
                    <a:pt x="4100" y="9216"/>
                  </a:lnTo>
                  <a:lnTo>
                    <a:pt x="3808" y="9096"/>
                  </a:lnTo>
                  <a:lnTo>
                    <a:pt x="3530" y="8950"/>
                  </a:lnTo>
                  <a:lnTo>
                    <a:pt x="2475" y="9654"/>
                  </a:lnTo>
                  <a:lnTo>
                    <a:pt x="2375" y="9707"/>
                  </a:lnTo>
                  <a:lnTo>
                    <a:pt x="2262" y="9733"/>
                  </a:lnTo>
                  <a:lnTo>
                    <a:pt x="2150" y="9733"/>
                  </a:lnTo>
                  <a:lnTo>
                    <a:pt x="2043" y="9713"/>
                  </a:lnTo>
                  <a:lnTo>
                    <a:pt x="1937" y="9660"/>
                  </a:lnTo>
                  <a:lnTo>
                    <a:pt x="1851" y="9587"/>
                  </a:lnTo>
                  <a:lnTo>
                    <a:pt x="1373" y="9110"/>
                  </a:lnTo>
                  <a:lnTo>
                    <a:pt x="1300" y="9023"/>
                  </a:lnTo>
                  <a:lnTo>
                    <a:pt x="1247" y="8917"/>
                  </a:lnTo>
                  <a:lnTo>
                    <a:pt x="1227" y="8811"/>
                  </a:lnTo>
                  <a:lnTo>
                    <a:pt x="1227" y="8698"/>
                  </a:lnTo>
                  <a:lnTo>
                    <a:pt x="1254" y="8585"/>
                  </a:lnTo>
                  <a:lnTo>
                    <a:pt x="1307" y="8486"/>
                  </a:lnTo>
                  <a:lnTo>
                    <a:pt x="2010" y="7431"/>
                  </a:lnTo>
                  <a:lnTo>
                    <a:pt x="1864" y="7152"/>
                  </a:lnTo>
                  <a:lnTo>
                    <a:pt x="1745" y="6860"/>
                  </a:lnTo>
                  <a:lnTo>
                    <a:pt x="1645" y="6555"/>
                  </a:lnTo>
                  <a:lnTo>
                    <a:pt x="405" y="6310"/>
                  </a:lnTo>
                  <a:lnTo>
                    <a:pt x="298" y="6270"/>
                  </a:lnTo>
                  <a:lnTo>
                    <a:pt x="199" y="6210"/>
                  </a:lnTo>
                  <a:lnTo>
                    <a:pt x="119" y="6137"/>
                  </a:lnTo>
                  <a:lnTo>
                    <a:pt x="60" y="6038"/>
                  </a:lnTo>
                  <a:lnTo>
                    <a:pt x="20" y="5931"/>
                  </a:lnTo>
                  <a:lnTo>
                    <a:pt x="0" y="5819"/>
                  </a:lnTo>
                  <a:lnTo>
                    <a:pt x="0" y="5142"/>
                  </a:lnTo>
                  <a:lnTo>
                    <a:pt x="20" y="5029"/>
                  </a:lnTo>
                  <a:lnTo>
                    <a:pt x="60" y="4923"/>
                  </a:lnTo>
                  <a:lnTo>
                    <a:pt x="119" y="4823"/>
                  </a:lnTo>
                  <a:lnTo>
                    <a:pt x="199" y="4750"/>
                  </a:lnTo>
                  <a:lnTo>
                    <a:pt x="298" y="4691"/>
                  </a:lnTo>
                  <a:lnTo>
                    <a:pt x="405" y="4651"/>
                  </a:lnTo>
                  <a:lnTo>
                    <a:pt x="1645" y="4405"/>
                  </a:lnTo>
                  <a:lnTo>
                    <a:pt x="1745" y="4100"/>
                  </a:lnTo>
                  <a:lnTo>
                    <a:pt x="1864" y="3808"/>
                  </a:lnTo>
                  <a:lnTo>
                    <a:pt x="2010" y="3530"/>
                  </a:lnTo>
                  <a:lnTo>
                    <a:pt x="1307" y="2475"/>
                  </a:lnTo>
                  <a:lnTo>
                    <a:pt x="1254" y="2375"/>
                  </a:lnTo>
                  <a:lnTo>
                    <a:pt x="1227" y="2262"/>
                  </a:lnTo>
                  <a:lnTo>
                    <a:pt x="1227" y="2150"/>
                  </a:lnTo>
                  <a:lnTo>
                    <a:pt x="1247" y="2043"/>
                  </a:lnTo>
                  <a:lnTo>
                    <a:pt x="1300" y="1937"/>
                  </a:lnTo>
                  <a:lnTo>
                    <a:pt x="1373" y="1851"/>
                  </a:lnTo>
                  <a:lnTo>
                    <a:pt x="1851" y="1373"/>
                  </a:lnTo>
                  <a:lnTo>
                    <a:pt x="1937" y="1300"/>
                  </a:lnTo>
                  <a:lnTo>
                    <a:pt x="2043" y="1247"/>
                  </a:lnTo>
                  <a:lnTo>
                    <a:pt x="2150" y="1227"/>
                  </a:lnTo>
                  <a:lnTo>
                    <a:pt x="2262" y="1227"/>
                  </a:lnTo>
                  <a:lnTo>
                    <a:pt x="2375" y="1254"/>
                  </a:lnTo>
                  <a:lnTo>
                    <a:pt x="2475" y="1307"/>
                  </a:lnTo>
                  <a:lnTo>
                    <a:pt x="3530" y="2010"/>
                  </a:lnTo>
                  <a:lnTo>
                    <a:pt x="3808" y="1864"/>
                  </a:lnTo>
                  <a:lnTo>
                    <a:pt x="4100" y="1745"/>
                  </a:lnTo>
                  <a:lnTo>
                    <a:pt x="4405" y="1645"/>
                  </a:lnTo>
                  <a:lnTo>
                    <a:pt x="4651" y="405"/>
                  </a:lnTo>
                  <a:lnTo>
                    <a:pt x="4691" y="298"/>
                  </a:lnTo>
                  <a:lnTo>
                    <a:pt x="4750" y="199"/>
                  </a:lnTo>
                  <a:lnTo>
                    <a:pt x="4823" y="119"/>
                  </a:lnTo>
                  <a:lnTo>
                    <a:pt x="4923" y="60"/>
                  </a:lnTo>
                  <a:lnTo>
                    <a:pt x="5029" y="20"/>
                  </a:lnTo>
                  <a:lnTo>
                    <a:pt x="5142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7578612F-2362-3E45-863F-6C5CE1C8F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8975" y="5430837"/>
              <a:ext cx="8688388" cy="8688388"/>
            </a:xfrm>
            <a:custGeom>
              <a:avLst/>
              <a:gdLst>
                <a:gd name="T0" fmla="*/ 2733 w 5473"/>
                <a:gd name="T1" fmla="*/ 0 h 5473"/>
                <a:gd name="T2" fmla="*/ 3052 w 5473"/>
                <a:gd name="T3" fmla="*/ 13 h 5473"/>
                <a:gd name="T4" fmla="*/ 3364 w 5473"/>
                <a:gd name="T5" fmla="*/ 66 h 5473"/>
                <a:gd name="T6" fmla="*/ 3655 w 5473"/>
                <a:gd name="T7" fmla="*/ 159 h 5473"/>
                <a:gd name="T8" fmla="*/ 3934 w 5473"/>
                <a:gd name="T9" fmla="*/ 272 h 5473"/>
                <a:gd name="T10" fmla="*/ 4200 w 5473"/>
                <a:gd name="T11" fmla="*/ 424 h 5473"/>
                <a:gd name="T12" fmla="*/ 4445 w 5473"/>
                <a:gd name="T13" fmla="*/ 597 h 5473"/>
                <a:gd name="T14" fmla="*/ 4671 w 5473"/>
                <a:gd name="T15" fmla="*/ 796 h 5473"/>
                <a:gd name="T16" fmla="*/ 4870 w 5473"/>
                <a:gd name="T17" fmla="*/ 1021 h 5473"/>
                <a:gd name="T18" fmla="*/ 5042 w 5473"/>
                <a:gd name="T19" fmla="*/ 1267 h 5473"/>
                <a:gd name="T20" fmla="*/ 5195 w 5473"/>
                <a:gd name="T21" fmla="*/ 1532 h 5473"/>
                <a:gd name="T22" fmla="*/ 5308 w 5473"/>
                <a:gd name="T23" fmla="*/ 1811 h 5473"/>
                <a:gd name="T24" fmla="*/ 5400 w 5473"/>
                <a:gd name="T25" fmla="*/ 2103 h 5473"/>
                <a:gd name="T26" fmla="*/ 5454 w 5473"/>
                <a:gd name="T27" fmla="*/ 2415 h 5473"/>
                <a:gd name="T28" fmla="*/ 5473 w 5473"/>
                <a:gd name="T29" fmla="*/ 2733 h 5473"/>
                <a:gd name="T30" fmla="*/ 5454 w 5473"/>
                <a:gd name="T31" fmla="*/ 3052 h 5473"/>
                <a:gd name="T32" fmla="*/ 5400 w 5473"/>
                <a:gd name="T33" fmla="*/ 3364 h 5473"/>
                <a:gd name="T34" fmla="*/ 5308 w 5473"/>
                <a:gd name="T35" fmla="*/ 3655 h 5473"/>
                <a:gd name="T36" fmla="*/ 5195 w 5473"/>
                <a:gd name="T37" fmla="*/ 3934 h 5473"/>
                <a:gd name="T38" fmla="*/ 5042 w 5473"/>
                <a:gd name="T39" fmla="*/ 4200 h 5473"/>
                <a:gd name="T40" fmla="*/ 4870 w 5473"/>
                <a:gd name="T41" fmla="*/ 4445 h 5473"/>
                <a:gd name="T42" fmla="*/ 4671 w 5473"/>
                <a:gd name="T43" fmla="*/ 4671 h 5473"/>
                <a:gd name="T44" fmla="*/ 4445 w 5473"/>
                <a:gd name="T45" fmla="*/ 4870 h 5473"/>
                <a:gd name="T46" fmla="*/ 4200 w 5473"/>
                <a:gd name="T47" fmla="*/ 5042 h 5473"/>
                <a:gd name="T48" fmla="*/ 3934 w 5473"/>
                <a:gd name="T49" fmla="*/ 5195 h 5473"/>
                <a:gd name="T50" fmla="*/ 3655 w 5473"/>
                <a:gd name="T51" fmla="*/ 5308 h 5473"/>
                <a:gd name="T52" fmla="*/ 3364 w 5473"/>
                <a:gd name="T53" fmla="*/ 5400 h 5473"/>
                <a:gd name="T54" fmla="*/ 3052 w 5473"/>
                <a:gd name="T55" fmla="*/ 5454 h 5473"/>
                <a:gd name="T56" fmla="*/ 2733 w 5473"/>
                <a:gd name="T57" fmla="*/ 5473 h 5473"/>
                <a:gd name="T58" fmla="*/ 2415 w 5473"/>
                <a:gd name="T59" fmla="*/ 5454 h 5473"/>
                <a:gd name="T60" fmla="*/ 2103 w 5473"/>
                <a:gd name="T61" fmla="*/ 5400 h 5473"/>
                <a:gd name="T62" fmla="*/ 1811 w 5473"/>
                <a:gd name="T63" fmla="*/ 5308 h 5473"/>
                <a:gd name="T64" fmla="*/ 1532 w 5473"/>
                <a:gd name="T65" fmla="*/ 5195 h 5473"/>
                <a:gd name="T66" fmla="*/ 1267 w 5473"/>
                <a:gd name="T67" fmla="*/ 5042 h 5473"/>
                <a:gd name="T68" fmla="*/ 1021 w 5473"/>
                <a:gd name="T69" fmla="*/ 4870 h 5473"/>
                <a:gd name="T70" fmla="*/ 796 w 5473"/>
                <a:gd name="T71" fmla="*/ 4671 h 5473"/>
                <a:gd name="T72" fmla="*/ 597 w 5473"/>
                <a:gd name="T73" fmla="*/ 4445 h 5473"/>
                <a:gd name="T74" fmla="*/ 424 w 5473"/>
                <a:gd name="T75" fmla="*/ 4200 h 5473"/>
                <a:gd name="T76" fmla="*/ 272 w 5473"/>
                <a:gd name="T77" fmla="*/ 3934 h 5473"/>
                <a:gd name="T78" fmla="*/ 159 w 5473"/>
                <a:gd name="T79" fmla="*/ 3655 h 5473"/>
                <a:gd name="T80" fmla="*/ 66 w 5473"/>
                <a:gd name="T81" fmla="*/ 3364 h 5473"/>
                <a:gd name="T82" fmla="*/ 13 w 5473"/>
                <a:gd name="T83" fmla="*/ 3052 h 5473"/>
                <a:gd name="T84" fmla="*/ 0 w 5473"/>
                <a:gd name="T85" fmla="*/ 2733 h 5473"/>
                <a:gd name="T86" fmla="*/ 13 w 5473"/>
                <a:gd name="T87" fmla="*/ 2415 h 5473"/>
                <a:gd name="T88" fmla="*/ 66 w 5473"/>
                <a:gd name="T89" fmla="*/ 2103 h 5473"/>
                <a:gd name="T90" fmla="*/ 159 w 5473"/>
                <a:gd name="T91" fmla="*/ 1811 h 5473"/>
                <a:gd name="T92" fmla="*/ 272 w 5473"/>
                <a:gd name="T93" fmla="*/ 1532 h 5473"/>
                <a:gd name="T94" fmla="*/ 424 w 5473"/>
                <a:gd name="T95" fmla="*/ 1267 h 5473"/>
                <a:gd name="T96" fmla="*/ 597 w 5473"/>
                <a:gd name="T97" fmla="*/ 1021 h 5473"/>
                <a:gd name="T98" fmla="*/ 796 w 5473"/>
                <a:gd name="T99" fmla="*/ 796 h 5473"/>
                <a:gd name="T100" fmla="*/ 1021 w 5473"/>
                <a:gd name="T101" fmla="*/ 597 h 5473"/>
                <a:gd name="T102" fmla="*/ 1267 w 5473"/>
                <a:gd name="T103" fmla="*/ 424 h 5473"/>
                <a:gd name="T104" fmla="*/ 1532 w 5473"/>
                <a:gd name="T105" fmla="*/ 272 h 5473"/>
                <a:gd name="T106" fmla="*/ 1811 w 5473"/>
                <a:gd name="T107" fmla="*/ 159 h 5473"/>
                <a:gd name="T108" fmla="*/ 2103 w 5473"/>
                <a:gd name="T109" fmla="*/ 66 h 5473"/>
                <a:gd name="T110" fmla="*/ 2415 w 5473"/>
                <a:gd name="T111" fmla="*/ 13 h 5473"/>
                <a:gd name="T112" fmla="*/ 2733 w 5473"/>
                <a:gd name="T113" fmla="*/ 0 h 5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73" h="5473">
                  <a:moveTo>
                    <a:pt x="2733" y="0"/>
                  </a:moveTo>
                  <a:lnTo>
                    <a:pt x="3052" y="13"/>
                  </a:lnTo>
                  <a:lnTo>
                    <a:pt x="3364" y="66"/>
                  </a:lnTo>
                  <a:lnTo>
                    <a:pt x="3655" y="159"/>
                  </a:lnTo>
                  <a:lnTo>
                    <a:pt x="3934" y="272"/>
                  </a:lnTo>
                  <a:lnTo>
                    <a:pt x="4200" y="424"/>
                  </a:lnTo>
                  <a:lnTo>
                    <a:pt x="4445" y="597"/>
                  </a:lnTo>
                  <a:lnTo>
                    <a:pt x="4671" y="796"/>
                  </a:lnTo>
                  <a:lnTo>
                    <a:pt x="4870" y="1021"/>
                  </a:lnTo>
                  <a:lnTo>
                    <a:pt x="5042" y="1267"/>
                  </a:lnTo>
                  <a:lnTo>
                    <a:pt x="5195" y="1532"/>
                  </a:lnTo>
                  <a:lnTo>
                    <a:pt x="5308" y="1811"/>
                  </a:lnTo>
                  <a:lnTo>
                    <a:pt x="5400" y="2103"/>
                  </a:lnTo>
                  <a:lnTo>
                    <a:pt x="5454" y="2415"/>
                  </a:lnTo>
                  <a:lnTo>
                    <a:pt x="5473" y="2733"/>
                  </a:lnTo>
                  <a:lnTo>
                    <a:pt x="5454" y="3052"/>
                  </a:lnTo>
                  <a:lnTo>
                    <a:pt x="5400" y="3364"/>
                  </a:lnTo>
                  <a:lnTo>
                    <a:pt x="5308" y="3655"/>
                  </a:lnTo>
                  <a:lnTo>
                    <a:pt x="5195" y="3934"/>
                  </a:lnTo>
                  <a:lnTo>
                    <a:pt x="5042" y="4200"/>
                  </a:lnTo>
                  <a:lnTo>
                    <a:pt x="4870" y="4445"/>
                  </a:lnTo>
                  <a:lnTo>
                    <a:pt x="4671" y="4671"/>
                  </a:lnTo>
                  <a:lnTo>
                    <a:pt x="4445" y="4870"/>
                  </a:lnTo>
                  <a:lnTo>
                    <a:pt x="4200" y="5042"/>
                  </a:lnTo>
                  <a:lnTo>
                    <a:pt x="3934" y="5195"/>
                  </a:lnTo>
                  <a:lnTo>
                    <a:pt x="3655" y="5308"/>
                  </a:lnTo>
                  <a:lnTo>
                    <a:pt x="3364" y="5400"/>
                  </a:lnTo>
                  <a:lnTo>
                    <a:pt x="3052" y="5454"/>
                  </a:lnTo>
                  <a:lnTo>
                    <a:pt x="2733" y="5473"/>
                  </a:lnTo>
                  <a:lnTo>
                    <a:pt x="2415" y="5454"/>
                  </a:lnTo>
                  <a:lnTo>
                    <a:pt x="2103" y="5400"/>
                  </a:lnTo>
                  <a:lnTo>
                    <a:pt x="1811" y="5308"/>
                  </a:lnTo>
                  <a:lnTo>
                    <a:pt x="1532" y="5195"/>
                  </a:lnTo>
                  <a:lnTo>
                    <a:pt x="1267" y="5042"/>
                  </a:lnTo>
                  <a:lnTo>
                    <a:pt x="1021" y="4870"/>
                  </a:lnTo>
                  <a:lnTo>
                    <a:pt x="796" y="4671"/>
                  </a:lnTo>
                  <a:lnTo>
                    <a:pt x="597" y="4445"/>
                  </a:lnTo>
                  <a:lnTo>
                    <a:pt x="424" y="4200"/>
                  </a:lnTo>
                  <a:lnTo>
                    <a:pt x="272" y="3934"/>
                  </a:lnTo>
                  <a:lnTo>
                    <a:pt x="159" y="3655"/>
                  </a:lnTo>
                  <a:lnTo>
                    <a:pt x="66" y="3364"/>
                  </a:lnTo>
                  <a:lnTo>
                    <a:pt x="13" y="3052"/>
                  </a:lnTo>
                  <a:lnTo>
                    <a:pt x="0" y="2733"/>
                  </a:lnTo>
                  <a:lnTo>
                    <a:pt x="13" y="2415"/>
                  </a:lnTo>
                  <a:lnTo>
                    <a:pt x="66" y="2103"/>
                  </a:lnTo>
                  <a:lnTo>
                    <a:pt x="159" y="1811"/>
                  </a:lnTo>
                  <a:lnTo>
                    <a:pt x="272" y="1532"/>
                  </a:lnTo>
                  <a:lnTo>
                    <a:pt x="424" y="1267"/>
                  </a:lnTo>
                  <a:lnTo>
                    <a:pt x="597" y="1021"/>
                  </a:lnTo>
                  <a:lnTo>
                    <a:pt x="796" y="796"/>
                  </a:lnTo>
                  <a:lnTo>
                    <a:pt x="1021" y="597"/>
                  </a:lnTo>
                  <a:lnTo>
                    <a:pt x="1267" y="424"/>
                  </a:lnTo>
                  <a:lnTo>
                    <a:pt x="1532" y="272"/>
                  </a:lnTo>
                  <a:lnTo>
                    <a:pt x="1811" y="159"/>
                  </a:lnTo>
                  <a:lnTo>
                    <a:pt x="2103" y="66"/>
                  </a:lnTo>
                  <a:lnTo>
                    <a:pt x="2415" y="13"/>
                  </a:lnTo>
                  <a:lnTo>
                    <a:pt x="2733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69C70331-301D-1205-3E8F-E9B216320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85700" y="7167562"/>
              <a:ext cx="5214938" cy="5214938"/>
            </a:xfrm>
            <a:custGeom>
              <a:avLst/>
              <a:gdLst>
                <a:gd name="T0" fmla="*/ 1639 w 3285"/>
                <a:gd name="T1" fmla="*/ 0 h 3285"/>
                <a:gd name="T2" fmla="*/ 1885 w 3285"/>
                <a:gd name="T3" fmla="*/ 14 h 3285"/>
                <a:gd name="T4" fmla="*/ 2110 w 3285"/>
                <a:gd name="T5" fmla="*/ 67 h 3285"/>
                <a:gd name="T6" fmla="*/ 2329 w 3285"/>
                <a:gd name="T7" fmla="*/ 153 h 3285"/>
                <a:gd name="T8" fmla="*/ 2535 w 3285"/>
                <a:gd name="T9" fmla="*/ 259 h 3285"/>
                <a:gd name="T10" fmla="*/ 2714 w 3285"/>
                <a:gd name="T11" fmla="*/ 399 h 3285"/>
                <a:gd name="T12" fmla="*/ 2880 w 3285"/>
                <a:gd name="T13" fmla="*/ 564 h 3285"/>
                <a:gd name="T14" fmla="*/ 3019 w 3285"/>
                <a:gd name="T15" fmla="*/ 744 h 3285"/>
                <a:gd name="T16" fmla="*/ 3125 w 3285"/>
                <a:gd name="T17" fmla="*/ 949 h 3285"/>
                <a:gd name="T18" fmla="*/ 3212 w 3285"/>
                <a:gd name="T19" fmla="*/ 1168 h 3285"/>
                <a:gd name="T20" fmla="*/ 3265 w 3285"/>
                <a:gd name="T21" fmla="*/ 1394 h 3285"/>
                <a:gd name="T22" fmla="*/ 3285 w 3285"/>
                <a:gd name="T23" fmla="*/ 1639 h 3285"/>
                <a:gd name="T24" fmla="*/ 3265 w 3285"/>
                <a:gd name="T25" fmla="*/ 1885 h 3285"/>
                <a:gd name="T26" fmla="*/ 3212 w 3285"/>
                <a:gd name="T27" fmla="*/ 2110 h 3285"/>
                <a:gd name="T28" fmla="*/ 3125 w 3285"/>
                <a:gd name="T29" fmla="*/ 2329 h 3285"/>
                <a:gd name="T30" fmla="*/ 3019 w 3285"/>
                <a:gd name="T31" fmla="*/ 2535 h 3285"/>
                <a:gd name="T32" fmla="*/ 2880 w 3285"/>
                <a:gd name="T33" fmla="*/ 2714 h 3285"/>
                <a:gd name="T34" fmla="*/ 2714 w 3285"/>
                <a:gd name="T35" fmla="*/ 2880 h 3285"/>
                <a:gd name="T36" fmla="*/ 2535 w 3285"/>
                <a:gd name="T37" fmla="*/ 3019 h 3285"/>
                <a:gd name="T38" fmla="*/ 2329 w 3285"/>
                <a:gd name="T39" fmla="*/ 3125 h 3285"/>
                <a:gd name="T40" fmla="*/ 2110 w 3285"/>
                <a:gd name="T41" fmla="*/ 3212 h 3285"/>
                <a:gd name="T42" fmla="*/ 1885 w 3285"/>
                <a:gd name="T43" fmla="*/ 3265 h 3285"/>
                <a:gd name="T44" fmla="*/ 1639 w 3285"/>
                <a:gd name="T45" fmla="*/ 3285 h 3285"/>
                <a:gd name="T46" fmla="*/ 1394 w 3285"/>
                <a:gd name="T47" fmla="*/ 3265 h 3285"/>
                <a:gd name="T48" fmla="*/ 1168 w 3285"/>
                <a:gd name="T49" fmla="*/ 3212 h 3285"/>
                <a:gd name="T50" fmla="*/ 949 w 3285"/>
                <a:gd name="T51" fmla="*/ 3125 h 3285"/>
                <a:gd name="T52" fmla="*/ 744 w 3285"/>
                <a:gd name="T53" fmla="*/ 3019 h 3285"/>
                <a:gd name="T54" fmla="*/ 564 w 3285"/>
                <a:gd name="T55" fmla="*/ 2880 h 3285"/>
                <a:gd name="T56" fmla="*/ 399 w 3285"/>
                <a:gd name="T57" fmla="*/ 2714 h 3285"/>
                <a:gd name="T58" fmla="*/ 259 w 3285"/>
                <a:gd name="T59" fmla="*/ 2535 h 3285"/>
                <a:gd name="T60" fmla="*/ 153 w 3285"/>
                <a:gd name="T61" fmla="*/ 2329 h 3285"/>
                <a:gd name="T62" fmla="*/ 67 w 3285"/>
                <a:gd name="T63" fmla="*/ 2110 h 3285"/>
                <a:gd name="T64" fmla="*/ 14 w 3285"/>
                <a:gd name="T65" fmla="*/ 1885 h 3285"/>
                <a:gd name="T66" fmla="*/ 0 w 3285"/>
                <a:gd name="T67" fmla="*/ 1639 h 3285"/>
                <a:gd name="T68" fmla="*/ 14 w 3285"/>
                <a:gd name="T69" fmla="*/ 1394 h 3285"/>
                <a:gd name="T70" fmla="*/ 67 w 3285"/>
                <a:gd name="T71" fmla="*/ 1168 h 3285"/>
                <a:gd name="T72" fmla="*/ 153 w 3285"/>
                <a:gd name="T73" fmla="*/ 949 h 3285"/>
                <a:gd name="T74" fmla="*/ 259 w 3285"/>
                <a:gd name="T75" fmla="*/ 744 h 3285"/>
                <a:gd name="T76" fmla="*/ 399 w 3285"/>
                <a:gd name="T77" fmla="*/ 564 h 3285"/>
                <a:gd name="T78" fmla="*/ 564 w 3285"/>
                <a:gd name="T79" fmla="*/ 399 h 3285"/>
                <a:gd name="T80" fmla="*/ 744 w 3285"/>
                <a:gd name="T81" fmla="*/ 259 h 3285"/>
                <a:gd name="T82" fmla="*/ 949 w 3285"/>
                <a:gd name="T83" fmla="*/ 153 h 3285"/>
                <a:gd name="T84" fmla="*/ 1168 w 3285"/>
                <a:gd name="T85" fmla="*/ 67 h 3285"/>
                <a:gd name="T86" fmla="*/ 1394 w 3285"/>
                <a:gd name="T87" fmla="*/ 14 h 3285"/>
                <a:gd name="T88" fmla="*/ 1639 w 3285"/>
                <a:gd name="T89" fmla="*/ 0 h 3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85" h="3285">
                  <a:moveTo>
                    <a:pt x="1639" y="0"/>
                  </a:moveTo>
                  <a:lnTo>
                    <a:pt x="1885" y="14"/>
                  </a:lnTo>
                  <a:lnTo>
                    <a:pt x="2110" y="67"/>
                  </a:lnTo>
                  <a:lnTo>
                    <a:pt x="2329" y="153"/>
                  </a:lnTo>
                  <a:lnTo>
                    <a:pt x="2535" y="259"/>
                  </a:lnTo>
                  <a:lnTo>
                    <a:pt x="2714" y="399"/>
                  </a:lnTo>
                  <a:lnTo>
                    <a:pt x="2880" y="564"/>
                  </a:lnTo>
                  <a:lnTo>
                    <a:pt x="3019" y="744"/>
                  </a:lnTo>
                  <a:lnTo>
                    <a:pt x="3125" y="949"/>
                  </a:lnTo>
                  <a:lnTo>
                    <a:pt x="3212" y="1168"/>
                  </a:lnTo>
                  <a:lnTo>
                    <a:pt x="3265" y="1394"/>
                  </a:lnTo>
                  <a:lnTo>
                    <a:pt x="3285" y="1639"/>
                  </a:lnTo>
                  <a:lnTo>
                    <a:pt x="3265" y="1885"/>
                  </a:lnTo>
                  <a:lnTo>
                    <a:pt x="3212" y="2110"/>
                  </a:lnTo>
                  <a:lnTo>
                    <a:pt x="3125" y="2329"/>
                  </a:lnTo>
                  <a:lnTo>
                    <a:pt x="3019" y="2535"/>
                  </a:lnTo>
                  <a:lnTo>
                    <a:pt x="2880" y="2714"/>
                  </a:lnTo>
                  <a:lnTo>
                    <a:pt x="2714" y="2880"/>
                  </a:lnTo>
                  <a:lnTo>
                    <a:pt x="2535" y="3019"/>
                  </a:lnTo>
                  <a:lnTo>
                    <a:pt x="2329" y="3125"/>
                  </a:lnTo>
                  <a:lnTo>
                    <a:pt x="2110" y="3212"/>
                  </a:lnTo>
                  <a:lnTo>
                    <a:pt x="1885" y="3265"/>
                  </a:lnTo>
                  <a:lnTo>
                    <a:pt x="1639" y="3285"/>
                  </a:lnTo>
                  <a:lnTo>
                    <a:pt x="1394" y="3265"/>
                  </a:lnTo>
                  <a:lnTo>
                    <a:pt x="1168" y="3212"/>
                  </a:lnTo>
                  <a:lnTo>
                    <a:pt x="949" y="3125"/>
                  </a:lnTo>
                  <a:lnTo>
                    <a:pt x="744" y="3019"/>
                  </a:lnTo>
                  <a:lnTo>
                    <a:pt x="564" y="2880"/>
                  </a:lnTo>
                  <a:lnTo>
                    <a:pt x="399" y="2714"/>
                  </a:lnTo>
                  <a:lnTo>
                    <a:pt x="259" y="2535"/>
                  </a:lnTo>
                  <a:lnTo>
                    <a:pt x="153" y="2329"/>
                  </a:lnTo>
                  <a:lnTo>
                    <a:pt x="67" y="2110"/>
                  </a:lnTo>
                  <a:lnTo>
                    <a:pt x="14" y="1885"/>
                  </a:lnTo>
                  <a:lnTo>
                    <a:pt x="0" y="1639"/>
                  </a:lnTo>
                  <a:lnTo>
                    <a:pt x="14" y="1394"/>
                  </a:lnTo>
                  <a:lnTo>
                    <a:pt x="67" y="1168"/>
                  </a:lnTo>
                  <a:lnTo>
                    <a:pt x="153" y="949"/>
                  </a:lnTo>
                  <a:lnTo>
                    <a:pt x="259" y="744"/>
                  </a:lnTo>
                  <a:lnTo>
                    <a:pt x="399" y="564"/>
                  </a:lnTo>
                  <a:lnTo>
                    <a:pt x="564" y="399"/>
                  </a:lnTo>
                  <a:lnTo>
                    <a:pt x="744" y="259"/>
                  </a:lnTo>
                  <a:lnTo>
                    <a:pt x="949" y="153"/>
                  </a:lnTo>
                  <a:lnTo>
                    <a:pt x="1168" y="67"/>
                  </a:lnTo>
                  <a:lnTo>
                    <a:pt x="1394" y="14"/>
                  </a:lnTo>
                  <a:lnTo>
                    <a:pt x="1639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CB361AAD-093F-C673-19FD-2B499AFBE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85700" y="7315200"/>
              <a:ext cx="3465513" cy="4908550"/>
            </a:xfrm>
            <a:custGeom>
              <a:avLst/>
              <a:gdLst>
                <a:gd name="T0" fmla="*/ 1095 w 2183"/>
                <a:gd name="T1" fmla="*/ 0 h 3092"/>
                <a:gd name="T2" fmla="*/ 1321 w 2183"/>
                <a:gd name="T3" fmla="*/ 100 h 3092"/>
                <a:gd name="T4" fmla="*/ 1533 w 2183"/>
                <a:gd name="T5" fmla="*/ 233 h 3092"/>
                <a:gd name="T6" fmla="*/ 1719 w 2183"/>
                <a:gd name="T7" fmla="*/ 398 h 3092"/>
                <a:gd name="T8" fmla="*/ 1878 w 2183"/>
                <a:gd name="T9" fmla="*/ 591 h 3092"/>
                <a:gd name="T10" fmla="*/ 2011 w 2183"/>
                <a:gd name="T11" fmla="*/ 803 h 3092"/>
                <a:gd name="T12" fmla="*/ 2104 w 2183"/>
                <a:gd name="T13" fmla="*/ 1035 h 3092"/>
                <a:gd name="T14" fmla="*/ 2163 w 2183"/>
                <a:gd name="T15" fmla="*/ 1281 h 3092"/>
                <a:gd name="T16" fmla="*/ 2183 w 2183"/>
                <a:gd name="T17" fmla="*/ 1546 h 3092"/>
                <a:gd name="T18" fmla="*/ 2163 w 2183"/>
                <a:gd name="T19" fmla="*/ 1812 h 3092"/>
                <a:gd name="T20" fmla="*/ 2104 w 2183"/>
                <a:gd name="T21" fmla="*/ 2057 h 3092"/>
                <a:gd name="T22" fmla="*/ 2011 w 2183"/>
                <a:gd name="T23" fmla="*/ 2289 h 3092"/>
                <a:gd name="T24" fmla="*/ 1878 w 2183"/>
                <a:gd name="T25" fmla="*/ 2502 h 3092"/>
                <a:gd name="T26" fmla="*/ 1719 w 2183"/>
                <a:gd name="T27" fmla="*/ 2694 h 3092"/>
                <a:gd name="T28" fmla="*/ 1533 w 2183"/>
                <a:gd name="T29" fmla="*/ 2860 h 3092"/>
                <a:gd name="T30" fmla="*/ 1321 w 2183"/>
                <a:gd name="T31" fmla="*/ 2993 h 3092"/>
                <a:gd name="T32" fmla="*/ 1095 w 2183"/>
                <a:gd name="T33" fmla="*/ 3092 h 3092"/>
                <a:gd name="T34" fmla="*/ 863 w 2183"/>
                <a:gd name="T35" fmla="*/ 2993 h 3092"/>
                <a:gd name="T36" fmla="*/ 651 w 2183"/>
                <a:gd name="T37" fmla="*/ 2860 h 3092"/>
                <a:gd name="T38" fmla="*/ 465 w 2183"/>
                <a:gd name="T39" fmla="*/ 2694 h 3092"/>
                <a:gd name="T40" fmla="*/ 306 w 2183"/>
                <a:gd name="T41" fmla="*/ 2502 h 3092"/>
                <a:gd name="T42" fmla="*/ 173 w 2183"/>
                <a:gd name="T43" fmla="*/ 2289 h 3092"/>
                <a:gd name="T44" fmla="*/ 80 w 2183"/>
                <a:gd name="T45" fmla="*/ 2057 h 3092"/>
                <a:gd name="T46" fmla="*/ 20 w 2183"/>
                <a:gd name="T47" fmla="*/ 1812 h 3092"/>
                <a:gd name="T48" fmla="*/ 0 w 2183"/>
                <a:gd name="T49" fmla="*/ 1546 h 3092"/>
                <a:gd name="T50" fmla="*/ 20 w 2183"/>
                <a:gd name="T51" fmla="*/ 1281 h 3092"/>
                <a:gd name="T52" fmla="*/ 80 w 2183"/>
                <a:gd name="T53" fmla="*/ 1035 h 3092"/>
                <a:gd name="T54" fmla="*/ 173 w 2183"/>
                <a:gd name="T55" fmla="*/ 803 h 3092"/>
                <a:gd name="T56" fmla="*/ 306 w 2183"/>
                <a:gd name="T57" fmla="*/ 591 h 3092"/>
                <a:gd name="T58" fmla="*/ 465 w 2183"/>
                <a:gd name="T59" fmla="*/ 398 h 3092"/>
                <a:gd name="T60" fmla="*/ 651 w 2183"/>
                <a:gd name="T61" fmla="*/ 233 h 3092"/>
                <a:gd name="T62" fmla="*/ 863 w 2183"/>
                <a:gd name="T63" fmla="*/ 100 h 3092"/>
                <a:gd name="T64" fmla="*/ 1095 w 2183"/>
                <a:gd name="T65" fmla="*/ 0 h 3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83" h="3092">
                  <a:moveTo>
                    <a:pt x="1095" y="0"/>
                  </a:moveTo>
                  <a:lnTo>
                    <a:pt x="1321" y="100"/>
                  </a:lnTo>
                  <a:lnTo>
                    <a:pt x="1533" y="233"/>
                  </a:lnTo>
                  <a:lnTo>
                    <a:pt x="1719" y="398"/>
                  </a:lnTo>
                  <a:lnTo>
                    <a:pt x="1878" y="591"/>
                  </a:lnTo>
                  <a:lnTo>
                    <a:pt x="2011" y="803"/>
                  </a:lnTo>
                  <a:lnTo>
                    <a:pt x="2104" y="1035"/>
                  </a:lnTo>
                  <a:lnTo>
                    <a:pt x="2163" y="1281"/>
                  </a:lnTo>
                  <a:lnTo>
                    <a:pt x="2183" y="1546"/>
                  </a:lnTo>
                  <a:lnTo>
                    <a:pt x="2163" y="1812"/>
                  </a:lnTo>
                  <a:lnTo>
                    <a:pt x="2104" y="2057"/>
                  </a:lnTo>
                  <a:lnTo>
                    <a:pt x="2011" y="2289"/>
                  </a:lnTo>
                  <a:lnTo>
                    <a:pt x="1878" y="2502"/>
                  </a:lnTo>
                  <a:lnTo>
                    <a:pt x="1719" y="2694"/>
                  </a:lnTo>
                  <a:lnTo>
                    <a:pt x="1533" y="2860"/>
                  </a:lnTo>
                  <a:lnTo>
                    <a:pt x="1321" y="2993"/>
                  </a:lnTo>
                  <a:lnTo>
                    <a:pt x="1095" y="3092"/>
                  </a:lnTo>
                  <a:lnTo>
                    <a:pt x="863" y="2993"/>
                  </a:lnTo>
                  <a:lnTo>
                    <a:pt x="651" y="2860"/>
                  </a:lnTo>
                  <a:lnTo>
                    <a:pt x="465" y="2694"/>
                  </a:lnTo>
                  <a:lnTo>
                    <a:pt x="306" y="2502"/>
                  </a:lnTo>
                  <a:lnTo>
                    <a:pt x="173" y="2289"/>
                  </a:lnTo>
                  <a:lnTo>
                    <a:pt x="80" y="2057"/>
                  </a:lnTo>
                  <a:lnTo>
                    <a:pt x="20" y="1812"/>
                  </a:lnTo>
                  <a:lnTo>
                    <a:pt x="0" y="1546"/>
                  </a:lnTo>
                  <a:lnTo>
                    <a:pt x="20" y="1281"/>
                  </a:lnTo>
                  <a:lnTo>
                    <a:pt x="80" y="1035"/>
                  </a:lnTo>
                  <a:lnTo>
                    <a:pt x="173" y="803"/>
                  </a:lnTo>
                  <a:lnTo>
                    <a:pt x="306" y="591"/>
                  </a:lnTo>
                  <a:lnTo>
                    <a:pt x="465" y="398"/>
                  </a:lnTo>
                  <a:lnTo>
                    <a:pt x="651" y="233"/>
                  </a:lnTo>
                  <a:lnTo>
                    <a:pt x="863" y="100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IN"/>
            </a:p>
          </p:txBody>
        </p:sp>
      </p:grpSp>
      <p:sp>
        <p:nvSpPr>
          <p:cNvPr id="28" name="Oval 37">
            <a:extLst>
              <a:ext uri="{FF2B5EF4-FFF2-40B4-BE49-F238E27FC236}">
                <a16:creationId xmlns:a16="http://schemas.microsoft.com/office/drawing/2014/main" id="{65CC54EF-FA00-7A59-A440-B335D3015D49}"/>
              </a:ext>
            </a:extLst>
          </p:cNvPr>
          <p:cNvSpPr/>
          <p:nvPr/>
        </p:nvSpPr>
        <p:spPr>
          <a:xfrm>
            <a:off x="3686813" y="3956937"/>
            <a:ext cx="1812137" cy="187682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20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9" name="Group 52">
            <a:extLst>
              <a:ext uri="{FF2B5EF4-FFF2-40B4-BE49-F238E27FC236}">
                <a16:creationId xmlns:a16="http://schemas.microsoft.com/office/drawing/2014/main" id="{F00EB0BD-A780-9D59-B568-DED806288BC7}"/>
              </a:ext>
            </a:extLst>
          </p:cNvPr>
          <p:cNvGrpSpPr/>
          <p:nvPr/>
        </p:nvGrpSpPr>
        <p:grpSpPr>
          <a:xfrm>
            <a:off x="1959597" y="1206347"/>
            <a:ext cx="1108559" cy="762671"/>
            <a:chOff x="3158610" y="1658473"/>
            <a:chExt cx="1206048" cy="895150"/>
          </a:xfrm>
        </p:grpSpPr>
        <p:sp>
          <p:nvSpPr>
            <p:cNvPr id="50" name="TextBox 48">
              <a:extLst>
                <a:ext uri="{FF2B5EF4-FFF2-40B4-BE49-F238E27FC236}">
                  <a16:creationId xmlns:a16="http://schemas.microsoft.com/office/drawing/2014/main" id="{964F1D1D-5001-4BCE-84DB-0448F44D90DE}"/>
                </a:ext>
              </a:extLst>
            </p:cNvPr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N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01</a:t>
              </a:r>
            </a:p>
          </p:txBody>
        </p:sp>
        <p:sp>
          <p:nvSpPr>
            <p:cNvPr id="51" name="TextBox 121">
              <a:extLst>
                <a:ext uri="{FF2B5EF4-FFF2-40B4-BE49-F238E27FC236}">
                  <a16:creationId xmlns:a16="http://schemas.microsoft.com/office/drawing/2014/main" id="{2D9A8F92-2036-332C-59FA-2A929B56E0E1}"/>
                </a:ext>
              </a:extLst>
            </p:cNvPr>
            <p:cNvSpPr txBox="1"/>
            <p:nvPr/>
          </p:nvSpPr>
          <p:spPr>
            <a:xfrm>
              <a:off x="3158610" y="2120137"/>
              <a:ext cx="1206048" cy="4334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900" kern="0" dirty="0">
                  <a:solidFill>
                    <a:schemeClr val="bg1"/>
                  </a:solidFill>
                  <a:latin typeface="Bree Rg" panose="02000503000000020004" pitchFamily="50" charset="0"/>
                  <a:cs typeface="Arial" pitchFamily="34" charset="0"/>
                </a:rPr>
                <a:t>Buenas Practicas de Gestión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6900A7E-BB1D-DFA6-C1C2-E8F0FBFAE0B7}"/>
                </a:ext>
              </a:extLst>
            </p:cNvPr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53">
            <a:extLst>
              <a:ext uri="{FF2B5EF4-FFF2-40B4-BE49-F238E27FC236}">
                <a16:creationId xmlns:a16="http://schemas.microsoft.com/office/drawing/2014/main" id="{F28F20E8-2BDC-A447-58B4-71C163E0C5A8}"/>
              </a:ext>
            </a:extLst>
          </p:cNvPr>
          <p:cNvGrpSpPr/>
          <p:nvPr/>
        </p:nvGrpSpPr>
        <p:grpSpPr>
          <a:xfrm>
            <a:off x="1511035" y="2534502"/>
            <a:ext cx="1108559" cy="762671"/>
            <a:chOff x="3158610" y="1658473"/>
            <a:chExt cx="1206048" cy="895150"/>
          </a:xfrm>
        </p:grpSpPr>
        <p:sp>
          <p:nvSpPr>
            <p:cNvPr id="47" name="TextBox 54">
              <a:extLst>
                <a:ext uri="{FF2B5EF4-FFF2-40B4-BE49-F238E27FC236}">
                  <a16:creationId xmlns:a16="http://schemas.microsoft.com/office/drawing/2014/main" id="{9322F911-FF77-445B-543D-1739C5B87289}"/>
                </a:ext>
              </a:extLst>
            </p:cNvPr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N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02</a:t>
              </a:r>
            </a:p>
          </p:txBody>
        </p:sp>
        <p:sp>
          <p:nvSpPr>
            <p:cNvPr id="48" name="TextBox 121">
              <a:extLst>
                <a:ext uri="{FF2B5EF4-FFF2-40B4-BE49-F238E27FC236}">
                  <a16:creationId xmlns:a16="http://schemas.microsoft.com/office/drawing/2014/main" id="{734AE7CE-BFC7-1684-AF66-FF39D339F530}"/>
                </a:ext>
              </a:extLst>
            </p:cNvPr>
            <p:cNvSpPr txBox="1"/>
            <p:nvPr/>
          </p:nvSpPr>
          <p:spPr>
            <a:xfrm>
              <a:off x="3158610" y="2120137"/>
              <a:ext cx="1206048" cy="4334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900" kern="0" dirty="0">
                  <a:solidFill>
                    <a:schemeClr val="bg1"/>
                  </a:solidFill>
                  <a:latin typeface="Bree Rg" panose="02000503000000020004" pitchFamily="50" charset="0"/>
                  <a:cs typeface="Arial" pitchFamily="34" charset="0"/>
                </a:rPr>
                <a:t>Estrategias de Mitigación</a:t>
              </a:r>
            </a:p>
          </p:txBody>
        </p:sp>
        <p:cxnSp>
          <p:nvCxnSpPr>
            <p:cNvPr id="49" name="Straight Connector 56">
              <a:extLst>
                <a:ext uri="{FF2B5EF4-FFF2-40B4-BE49-F238E27FC236}">
                  <a16:creationId xmlns:a16="http://schemas.microsoft.com/office/drawing/2014/main" id="{2AA9F2DC-19EB-E381-D411-EFBF5860A84A}"/>
                </a:ext>
              </a:extLst>
            </p:cNvPr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57">
            <a:extLst>
              <a:ext uri="{FF2B5EF4-FFF2-40B4-BE49-F238E27FC236}">
                <a16:creationId xmlns:a16="http://schemas.microsoft.com/office/drawing/2014/main" id="{08E1E1C0-27C0-9B33-0AC5-DA5147BC3071}"/>
              </a:ext>
            </a:extLst>
          </p:cNvPr>
          <p:cNvGrpSpPr/>
          <p:nvPr/>
        </p:nvGrpSpPr>
        <p:grpSpPr>
          <a:xfrm>
            <a:off x="2124393" y="3708943"/>
            <a:ext cx="1108559" cy="762672"/>
            <a:chOff x="3158610" y="1658473"/>
            <a:chExt cx="1206048" cy="895150"/>
          </a:xfrm>
        </p:grpSpPr>
        <p:sp>
          <p:nvSpPr>
            <p:cNvPr id="44" name="TextBox 58">
              <a:extLst>
                <a:ext uri="{FF2B5EF4-FFF2-40B4-BE49-F238E27FC236}">
                  <a16:creationId xmlns:a16="http://schemas.microsoft.com/office/drawing/2014/main" id="{2ADDE012-F4D4-BC6D-85E4-754BFCEA4131}"/>
                </a:ext>
              </a:extLst>
            </p:cNvPr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N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03</a:t>
              </a:r>
            </a:p>
          </p:txBody>
        </p:sp>
        <p:sp>
          <p:nvSpPr>
            <p:cNvPr id="45" name="TextBox 121">
              <a:extLst>
                <a:ext uri="{FF2B5EF4-FFF2-40B4-BE49-F238E27FC236}">
                  <a16:creationId xmlns:a16="http://schemas.microsoft.com/office/drawing/2014/main" id="{A94AA165-784F-F24E-DF1E-EF9D2CA2B3CE}"/>
                </a:ext>
              </a:extLst>
            </p:cNvPr>
            <p:cNvSpPr txBox="1"/>
            <p:nvPr/>
          </p:nvSpPr>
          <p:spPr>
            <a:xfrm>
              <a:off x="3158610" y="2120137"/>
              <a:ext cx="1206048" cy="4334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900" kern="0" dirty="0">
                  <a:solidFill>
                    <a:schemeClr val="bg1"/>
                  </a:solidFill>
                  <a:latin typeface="Bree Rg" panose="02000503000000020004" pitchFamily="50" charset="0"/>
                  <a:cs typeface="Arial" pitchFamily="34" charset="0"/>
                </a:rPr>
                <a:t>Disponibilidad de datos confiables</a:t>
              </a:r>
            </a:p>
          </p:txBody>
        </p:sp>
        <p:cxnSp>
          <p:nvCxnSpPr>
            <p:cNvPr id="46" name="Straight Connector 60">
              <a:extLst>
                <a:ext uri="{FF2B5EF4-FFF2-40B4-BE49-F238E27FC236}">
                  <a16:creationId xmlns:a16="http://schemas.microsoft.com/office/drawing/2014/main" id="{9821FDAD-9509-4BC3-CFEF-69C61FE6EF80}"/>
                </a:ext>
              </a:extLst>
            </p:cNvPr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61">
            <a:extLst>
              <a:ext uri="{FF2B5EF4-FFF2-40B4-BE49-F238E27FC236}">
                <a16:creationId xmlns:a16="http://schemas.microsoft.com/office/drawing/2014/main" id="{DEF5A510-6B53-1EA4-1A19-E3862C699044}"/>
              </a:ext>
            </a:extLst>
          </p:cNvPr>
          <p:cNvGrpSpPr/>
          <p:nvPr/>
        </p:nvGrpSpPr>
        <p:grpSpPr>
          <a:xfrm>
            <a:off x="6030752" y="1231793"/>
            <a:ext cx="1108559" cy="901171"/>
            <a:chOff x="3158610" y="1658473"/>
            <a:chExt cx="1206048" cy="1057708"/>
          </a:xfrm>
        </p:grpSpPr>
        <p:sp>
          <p:nvSpPr>
            <p:cNvPr id="41" name="TextBox 62">
              <a:extLst>
                <a:ext uri="{FF2B5EF4-FFF2-40B4-BE49-F238E27FC236}">
                  <a16:creationId xmlns:a16="http://schemas.microsoft.com/office/drawing/2014/main" id="{389CD231-6F7B-B203-005D-13C4EB636F35}"/>
                </a:ext>
              </a:extLst>
            </p:cNvPr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N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04</a:t>
              </a:r>
            </a:p>
          </p:txBody>
        </p:sp>
        <p:sp>
          <p:nvSpPr>
            <p:cNvPr id="42" name="TextBox 121">
              <a:extLst>
                <a:ext uri="{FF2B5EF4-FFF2-40B4-BE49-F238E27FC236}">
                  <a16:creationId xmlns:a16="http://schemas.microsoft.com/office/drawing/2014/main" id="{6C47DB72-F364-98E0-4800-1216DEC0EC32}"/>
                </a:ext>
              </a:extLst>
            </p:cNvPr>
            <p:cNvSpPr txBox="1"/>
            <p:nvPr/>
          </p:nvSpPr>
          <p:spPr>
            <a:xfrm>
              <a:off x="3158610" y="2120138"/>
              <a:ext cx="1206048" cy="5960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900" kern="0" dirty="0">
                  <a:solidFill>
                    <a:schemeClr val="bg1"/>
                  </a:solidFill>
                  <a:latin typeface="Bree Rg" panose="02000503000000020004" pitchFamily="50" charset="0"/>
                  <a:cs typeface="Arial" pitchFamily="34" charset="0"/>
                </a:rPr>
                <a:t>Registro consolidado de Riesgos</a:t>
              </a:r>
            </a:p>
          </p:txBody>
        </p:sp>
        <p:cxnSp>
          <p:nvCxnSpPr>
            <p:cNvPr id="43" name="Straight Connector 64">
              <a:extLst>
                <a:ext uri="{FF2B5EF4-FFF2-40B4-BE49-F238E27FC236}">
                  <a16:creationId xmlns:a16="http://schemas.microsoft.com/office/drawing/2014/main" id="{046EE25B-5E30-68A2-98E2-377DC7C1AE69}"/>
                </a:ext>
              </a:extLst>
            </p:cNvPr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65">
            <a:extLst>
              <a:ext uri="{FF2B5EF4-FFF2-40B4-BE49-F238E27FC236}">
                <a16:creationId xmlns:a16="http://schemas.microsoft.com/office/drawing/2014/main" id="{C2E5D01F-C563-5129-F3BB-BD476B2EF17D}"/>
              </a:ext>
            </a:extLst>
          </p:cNvPr>
          <p:cNvGrpSpPr/>
          <p:nvPr/>
        </p:nvGrpSpPr>
        <p:grpSpPr>
          <a:xfrm>
            <a:off x="6519640" y="2545626"/>
            <a:ext cx="1108559" cy="901171"/>
            <a:chOff x="3158610" y="1658473"/>
            <a:chExt cx="1206048" cy="1057708"/>
          </a:xfrm>
        </p:grpSpPr>
        <p:sp>
          <p:nvSpPr>
            <p:cNvPr id="38" name="TextBox 66">
              <a:extLst>
                <a:ext uri="{FF2B5EF4-FFF2-40B4-BE49-F238E27FC236}">
                  <a16:creationId xmlns:a16="http://schemas.microsoft.com/office/drawing/2014/main" id="{B77F8BC7-2E94-D524-4006-183D33D2BFC5}"/>
                </a:ext>
              </a:extLst>
            </p:cNvPr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N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05</a:t>
              </a:r>
            </a:p>
          </p:txBody>
        </p:sp>
        <p:sp>
          <p:nvSpPr>
            <p:cNvPr id="39" name="TextBox 121">
              <a:extLst>
                <a:ext uri="{FF2B5EF4-FFF2-40B4-BE49-F238E27FC236}">
                  <a16:creationId xmlns:a16="http://schemas.microsoft.com/office/drawing/2014/main" id="{9391C4FB-5172-208E-C368-2572C91D9851}"/>
                </a:ext>
              </a:extLst>
            </p:cNvPr>
            <p:cNvSpPr txBox="1"/>
            <p:nvPr/>
          </p:nvSpPr>
          <p:spPr>
            <a:xfrm>
              <a:off x="3158610" y="2120138"/>
              <a:ext cx="1206048" cy="5960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900" kern="0" dirty="0">
                  <a:solidFill>
                    <a:schemeClr val="bg1"/>
                  </a:solidFill>
                  <a:latin typeface="Bree Rg" panose="02000503000000020004" pitchFamily="50" charset="0"/>
                  <a:cs typeface="Arial" pitchFamily="34" charset="0"/>
                </a:rPr>
                <a:t>Mapa estratégico basado en analítica </a:t>
              </a:r>
            </a:p>
          </p:txBody>
        </p:sp>
        <p:cxnSp>
          <p:nvCxnSpPr>
            <p:cNvPr id="40" name="Straight Connector 68">
              <a:extLst>
                <a:ext uri="{FF2B5EF4-FFF2-40B4-BE49-F238E27FC236}">
                  <a16:creationId xmlns:a16="http://schemas.microsoft.com/office/drawing/2014/main" id="{2A08C652-1396-03A3-0CBF-B72300C42E31}"/>
                </a:ext>
              </a:extLst>
            </p:cNvPr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69">
            <a:extLst>
              <a:ext uri="{FF2B5EF4-FFF2-40B4-BE49-F238E27FC236}">
                <a16:creationId xmlns:a16="http://schemas.microsoft.com/office/drawing/2014/main" id="{C37FE1F1-8FC5-A958-A761-6FA44C1CE60B}"/>
              </a:ext>
            </a:extLst>
          </p:cNvPr>
          <p:cNvGrpSpPr/>
          <p:nvPr/>
        </p:nvGrpSpPr>
        <p:grpSpPr>
          <a:xfrm>
            <a:off x="5903313" y="3742045"/>
            <a:ext cx="1108559" cy="762671"/>
            <a:chOff x="3158610" y="1658473"/>
            <a:chExt cx="1206048" cy="895150"/>
          </a:xfrm>
        </p:grpSpPr>
        <p:sp>
          <p:nvSpPr>
            <p:cNvPr id="35" name="TextBox 70">
              <a:extLst>
                <a:ext uri="{FF2B5EF4-FFF2-40B4-BE49-F238E27FC236}">
                  <a16:creationId xmlns:a16="http://schemas.microsoft.com/office/drawing/2014/main" id="{6BF7706D-37BF-9ADA-83EE-A5DCA967E45E}"/>
                </a:ext>
              </a:extLst>
            </p:cNvPr>
            <p:cNvSpPr txBox="1"/>
            <p:nvPr/>
          </p:nvSpPr>
          <p:spPr>
            <a:xfrm>
              <a:off x="3497780" y="1658473"/>
              <a:ext cx="5277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IN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06</a:t>
              </a:r>
            </a:p>
          </p:txBody>
        </p:sp>
        <p:sp>
          <p:nvSpPr>
            <p:cNvPr id="36" name="TextBox 121">
              <a:extLst>
                <a:ext uri="{FF2B5EF4-FFF2-40B4-BE49-F238E27FC236}">
                  <a16:creationId xmlns:a16="http://schemas.microsoft.com/office/drawing/2014/main" id="{1C7F6BF1-6D52-A7F6-05D5-26BED0C9018B}"/>
                </a:ext>
              </a:extLst>
            </p:cNvPr>
            <p:cNvSpPr txBox="1"/>
            <p:nvPr/>
          </p:nvSpPr>
          <p:spPr>
            <a:xfrm>
              <a:off x="3158610" y="2120137"/>
              <a:ext cx="1206048" cy="4334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900" kern="0" dirty="0">
                  <a:solidFill>
                    <a:schemeClr val="bg1"/>
                  </a:solidFill>
                  <a:latin typeface="Bree Rg" panose="02000503000000020004" pitchFamily="50" charset="0"/>
                  <a:cs typeface="Arial" pitchFamily="34" charset="0"/>
                </a:rPr>
                <a:t>Cumplimiento de objetivos</a:t>
              </a:r>
            </a:p>
          </p:txBody>
        </p:sp>
        <p:cxnSp>
          <p:nvCxnSpPr>
            <p:cNvPr id="37" name="Straight Connector 72">
              <a:extLst>
                <a:ext uri="{FF2B5EF4-FFF2-40B4-BE49-F238E27FC236}">
                  <a16:creationId xmlns:a16="http://schemas.microsoft.com/office/drawing/2014/main" id="{36178FF7-1EFC-90BA-FBC8-7A63A9509332}"/>
                </a:ext>
              </a:extLst>
            </p:cNvPr>
            <p:cNvCxnSpPr/>
            <p:nvPr/>
          </p:nvCxnSpPr>
          <p:spPr>
            <a:xfrm>
              <a:off x="3313996" y="2108039"/>
              <a:ext cx="895277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4168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 descr="hand-ripping-a-notebook-sheet_1088-65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23750"/>
          <a:stretch>
            <a:fillRect/>
          </a:stretch>
        </p:blipFill>
        <p:spPr>
          <a:xfrm>
            <a:off x="0" y="1942730"/>
            <a:ext cx="9172774" cy="3219819"/>
          </a:xfrm>
        </p:spPr>
      </p:pic>
    </p:spTree>
    <p:extLst>
      <p:ext uri="{BB962C8B-B14F-4D97-AF65-F5344CB8AC3E}">
        <p14:creationId xmlns:p14="http://schemas.microsoft.com/office/powerpoint/2010/main" val="934237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58B44EE3-EA36-C5A1-043A-4FB5255A27A1}"/>
              </a:ext>
            </a:extLst>
          </p:cNvPr>
          <p:cNvSpPr txBox="1">
            <a:spLocks/>
          </p:cNvSpPr>
          <p:nvPr/>
        </p:nvSpPr>
        <p:spPr>
          <a:xfrm>
            <a:off x="2404669" y="228180"/>
            <a:ext cx="3823855" cy="3783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Agenda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CB22EB2-5B6B-F7AC-0053-9C1B2439A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0" y="891351"/>
            <a:ext cx="2362115" cy="356981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B8461983-77C9-E22E-3981-D08CB507B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716" y="891351"/>
            <a:ext cx="2362115" cy="3569812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B2B012A-FC8B-4599-7EBD-73AB6D22D41C}"/>
              </a:ext>
            </a:extLst>
          </p:cNvPr>
          <p:cNvSpPr txBox="1"/>
          <p:nvPr/>
        </p:nvSpPr>
        <p:spPr>
          <a:xfrm>
            <a:off x="1320597" y="994333"/>
            <a:ext cx="13577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Presentación de la Empresa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5EF81AA-39BD-E03C-BA51-77D56BDD909F}"/>
              </a:ext>
            </a:extLst>
          </p:cNvPr>
          <p:cNvSpPr txBox="1"/>
          <p:nvPr/>
        </p:nvSpPr>
        <p:spPr>
          <a:xfrm>
            <a:off x="1296351" y="1908104"/>
            <a:ext cx="15206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Contextualización del Problema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DD6D877-0FBD-4091-E60B-D6BC0BFD42A9}"/>
              </a:ext>
            </a:extLst>
          </p:cNvPr>
          <p:cNvSpPr txBox="1"/>
          <p:nvPr/>
        </p:nvSpPr>
        <p:spPr>
          <a:xfrm>
            <a:off x="1296351" y="2772598"/>
            <a:ext cx="15206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Contextualización del Proyecto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4593299-8BC9-8128-7F21-297DF50701DD}"/>
              </a:ext>
            </a:extLst>
          </p:cNvPr>
          <p:cNvSpPr txBox="1"/>
          <p:nvPr/>
        </p:nvSpPr>
        <p:spPr>
          <a:xfrm>
            <a:off x="1355272" y="3619554"/>
            <a:ext cx="15206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Objetivos del Proyecto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535B1B6-9D91-4450-55CD-D733B7E681C3}"/>
              </a:ext>
            </a:extLst>
          </p:cNvPr>
          <p:cNvSpPr txBox="1"/>
          <p:nvPr/>
        </p:nvSpPr>
        <p:spPr>
          <a:xfrm>
            <a:off x="4370064" y="994333"/>
            <a:ext cx="15206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Beneficios del Proyecto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DA223B0-F7EE-F9DE-D28C-D80A443F2466}"/>
              </a:ext>
            </a:extLst>
          </p:cNvPr>
          <p:cNvSpPr txBox="1"/>
          <p:nvPr/>
        </p:nvSpPr>
        <p:spPr>
          <a:xfrm>
            <a:off x="4370064" y="1906181"/>
            <a:ext cx="15206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Acta de Constitución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36DB74A-BB9F-768E-954D-D7AEB681746F}"/>
              </a:ext>
            </a:extLst>
          </p:cNvPr>
          <p:cNvSpPr txBox="1"/>
          <p:nvPr/>
        </p:nvSpPr>
        <p:spPr>
          <a:xfrm>
            <a:off x="4316597" y="3719581"/>
            <a:ext cx="152061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Cronograma 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F782CFE-5D3E-B327-6B7A-87E11A35238F}"/>
              </a:ext>
            </a:extLst>
          </p:cNvPr>
          <p:cNvSpPr txBox="1"/>
          <p:nvPr/>
        </p:nvSpPr>
        <p:spPr>
          <a:xfrm>
            <a:off x="4382331" y="2872625"/>
            <a:ext cx="152061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EDT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38EFAA5-EB57-6E30-2806-9F6166B2B624}"/>
              </a:ext>
            </a:extLst>
          </p:cNvPr>
          <p:cNvSpPr txBox="1"/>
          <p:nvPr/>
        </p:nvSpPr>
        <p:spPr>
          <a:xfrm>
            <a:off x="7131550" y="1094360"/>
            <a:ext cx="152061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Presupuesto</a:t>
            </a:r>
            <a:endParaRPr lang="es-CO" sz="1300" dirty="0">
              <a:latin typeface="Bree Lt" panose="02000503000000020004" pitchFamily="50" charset="0"/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9F0ED939-3C8E-C9F4-2442-0909EC831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353" y="891351"/>
            <a:ext cx="2362115" cy="3569812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41D897A0-1D5F-95DE-9CD1-7AED7CBD73E9}"/>
              </a:ext>
            </a:extLst>
          </p:cNvPr>
          <p:cNvSpPr txBox="1"/>
          <p:nvPr/>
        </p:nvSpPr>
        <p:spPr>
          <a:xfrm>
            <a:off x="7079529" y="1908104"/>
            <a:ext cx="15206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Registro de Interesados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5E1BA47-5CDF-A7D8-D87A-7E4E58CF6849}"/>
              </a:ext>
            </a:extLst>
          </p:cNvPr>
          <p:cNvSpPr txBox="1"/>
          <p:nvPr/>
        </p:nvSpPr>
        <p:spPr>
          <a:xfrm>
            <a:off x="6992692" y="2872625"/>
            <a:ext cx="152061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Gestión de Riesgos</a:t>
            </a:r>
            <a:endParaRPr lang="es-CO" sz="1300" dirty="0">
              <a:latin typeface="Bree Lt" panose="02000503000000020004" pitchFamily="50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A8218C0C-0769-B57C-7D8D-8FF571D01B6D}"/>
              </a:ext>
            </a:extLst>
          </p:cNvPr>
          <p:cNvSpPr txBox="1"/>
          <p:nvPr/>
        </p:nvSpPr>
        <p:spPr>
          <a:xfrm>
            <a:off x="6992692" y="3637091"/>
            <a:ext cx="16860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300" dirty="0">
                <a:latin typeface="Bree Lt" panose="02000503000000020004" pitchFamily="50" charset="0"/>
              </a:rPr>
              <a:t>Lecciones Aprendidas y Conclusiones</a:t>
            </a:r>
            <a:endParaRPr lang="es-CO" sz="1300" dirty="0">
              <a:latin typeface="Bree Lt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0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BE8593D-4DE8-6680-443B-5A2645560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4</a:t>
            </a:fld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4325660-E614-E208-6398-60B12C90000A}"/>
              </a:ext>
            </a:extLst>
          </p:cNvPr>
          <p:cNvSpPr txBox="1">
            <a:spLocks/>
          </p:cNvSpPr>
          <p:nvPr/>
        </p:nvSpPr>
        <p:spPr>
          <a:xfrm>
            <a:off x="0" y="212411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Presentación de la Empresa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AEAA101-22A7-EC66-3678-513008B3F072}"/>
              </a:ext>
            </a:extLst>
          </p:cNvPr>
          <p:cNvCxnSpPr>
            <a:cxnSpLocks/>
          </p:cNvCxnSpPr>
          <p:nvPr/>
        </p:nvCxnSpPr>
        <p:spPr>
          <a:xfrm>
            <a:off x="116189" y="687250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Universidad Piloto renueva su Acreditación en Alta Calidad">
            <a:extLst>
              <a:ext uri="{FF2B5EF4-FFF2-40B4-BE49-F238E27FC236}">
                <a16:creationId xmlns:a16="http://schemas.microsoft.com/office/drawing/2014/main" id="{13C08057-0E60-D939-5572-61B17B823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59" y="1009758"/>
            <a:ext cx="2131325" cy="248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77A2C33-D0E1-E9C1-C49B-403FEC87FDC3}"/>
              </a:ext>
            </a:extLst>
          </p:cNvPr>
          <p:cNvSpPr txBox="1"/>
          <p:nvPr/>
        </p:nvSpPr>
        <p:spPr>
          <a:xfrm>
            <a:off x="2847109" y="1791400"/>
            <a:ext cx="36853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>
                <a:latin typeface="Bree Lt" panose="02000503000000020004" pitchFamily="50" charset="0"/>
              </a:rPr>
              <a:t>Institución de Educación Superior Acreditada por 6 años</a:t>
            </a:r>
          </a:p>
          <a:p>
            <a:pPr algn="ctr"/>
            <a:r>
              <a:rPr lang="es-MX" sz="1600" dirty="0">
                <a:latin typeface="Bree Lt" panose="02000503000000020004" pitchFamily="50" charset="0"/>
              </a:rPr>
              <a:t>Entorno académico muy dinámico</a:t>
            </a:r>
            <a:endParaRPr lang="es-CO" sz="1600" dirty="0">
              <a:latin typeface="Bree Lt" panose="02000503000000020004" pitchFamily="50" charset="0"/>
            </a:endParaRPr>
          </a:p>
          <a:p>
            <a:pPr algn="ctr"/>
            <a:r>
              <a:rPr lang="es-CO" sz="1600" dirty="0">
                <a:latin typeface="Bree Lt" panose="02000503000000020004" pitchFamily="50" charset="0"/>
              </a:rPr>
              <a:t>Toma de decisiones clave </a:t>
            </a:r>
            <a:endParaRPr lang="es-MX" sz="1600" dirty="0">
              <a:latin typeface="Bree Lt" panose="02000503000000020004" pitchFamily="50" charset="0"/>
            </a:endParaRP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9D956555-6593-B61F-6397-4A8384306E9E}"/>
              </a:ext>
            </a:extLst>
          </p:cNvPr>
          <p:cNvSpPr txBox="1">
            <a:spLocks/>
          </p:cNvSpPr>
          <p:nvPr/>
        </p:nvSpPr>
        <p:spPr>
          <a:xfrm>
            <a:off x="6353018" y="3037212"/>
            <a:ext cx="2499784" cy="15557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s-CO" altLang="es-ES" sz="1600" dirty="0">
                <a:latin typeface="Bree Lt" panose="02000503000000020004" pitchFamily="50" charset="0"/>
                <a:cs typeface="Bree"/>
              </a:rPr>
              <a:t>La Universidad Piloto de Colombia fue creada en 1962 por un grupo de estudiantes de Arquitectura de una Universidad de Bogotá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6683B362-44E3-3E16-D4A2-6D60320A1AD1}"/>
              </a:ext>
            </a:extLst>
          </p:cNvPr>
          <p:cNvSpPr txBox="1">
            <a:spLocks/>
          </p:cNvSpPr>
          <p:nvPr/>
        </p:nvSpPr>
        <p:spPr>
          <a:xfrm>
            <a:off x="569604" y="3627511"/>
            <a:ext cx="2317296" cy="11973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O" sz="2200" b="1" dirty="0">
                <a:solidFill>
                  <a:srgbClr val="C00000"/>
                </a:solidFill>
                <a:latin typeface="Bree Rg" panose="02000503000000020004" pitchFamily="50" charset="0"/>
              </a:rPr>
              <a:t>“Universidad de estudiantes para estudiantes”</a:t>
            </a:r>
            <a:endParaRPr lang="es-ES" sz="2200" b="1" dirty="0">
              <a:solidFill>
                <a:srgbClr val="C00000"/>
              </a:solidFill>
              <a:latin typeface="Bree Rg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578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4498CD-8A3C-586A-744B-4626B57E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5</a:t>
            </a:fld>
            <a:endParaRPr lang="en-US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DEB5B53-5423-9206-8CB0-0ECBD5BDCA81}"/>
              </a:ext>
            </a:extLst>
          </p:cNvPr>
          <p:cNvSpPr txBox="1">
            <a:spLocks/>
          </p:cNvSpPr>
          <p:nvPr/>
        </p:nvSpPr>
        <p:spPr>
          <a:xfrm>
            <a:off x="0" y="212411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Contextualización del Problema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7EE895BA-A79C-B8C0-E191-DB31CC16ACB0}"/>
              </a:ext>
            </a:extLst>
          </p:cNvPr>
          <p:cNvCxnSpPr>
            <a:cxnSpLocks/>
          </p:cNvCxnSpPr>
          <p:nvPr/>
        </p:nvCxnSpPr>
        <p:spPr>
          <a:xfrm>
            <a:off x="116189" y="687250"/>
            <a:ext cx="722023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92F9A19C-9314-5816-0F80-0ACC67921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6" y="1257705"/>
            <a:ext cx="2771202" cy="3361657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7B69D01-950D-E474-9DF1-3A6D3FB815E7}"/>
              </a:ext>
            </a:extLst>
          </p:cNvPr>
          <p:cNvSpPr txBox="1"/>
          <p:nvPr/>
        </p:nvSpPr>
        <p:spPr>
          <a:xfrm>
            <a:off x="1537856" y="2155904"/>
            <a:ext cx="177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>
                <a:latin typeface="Bree Th" panose="02000503000000020004" pitchFamily="50" charset="0"/>
              </a:rPr>
              <a:t>Limitado aprovechamiento de Información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020CFF9-B9B3-EB5A-27BD-A1E15A72F9B8}"/>
              </a:ext>
            </a:extLst>
          </p:cNvPr>
          <p:cNvSpPr txBox="1"/>
          <p:nvPr/>
        </p:nvSpPr>
        <p:spPr>
          <a:xfrm>
            <a:off x="2022765" y="1547204"/>
            <a:ext cx="177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>
                <a:latin typeface="Bree Th" panose="02000503000000020004" pitchFamily="50" charset="0"/>
              </a:rPr>
              <a:t>Múltiples fuentes muy dispersas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E745F7D-DAC7-D91F-352C-57512F1B58F1}"/>
              </a:ext>
            </a:extLst>
          </p:cNvPr>
          <p:cNvSpPr txBox="1"/>
          <p:nvPr/>
        </p:nvSpPr>
        <p:spPr>
          <a:xfrm>
            <a:off x="3193474" y="1101445"/>
            <a:ext cx="177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>
                <a:latin typeface="Bree Th" panose="02000503000000020004" pitchFamily="50" charset="0"/>
              </a:rPr>
              <a:t>Ausencia de Integración tecnología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92BFACD-4098-B1CE-435C-0C3F72D86A1B}"/>
              </a:ext>
            </a:extLst>
          </p:cNvPr>
          <p:cNvSpPr txBox="1"/>
          <p:nvPr/>
        </p:nvSpPr>
        <p:spPr>
          <a:xfrm>
            <a:off x="4793967" y="1271568"/>
            <a:ext cx="177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>
                <a:latin typeface="Bree Th" panose="02000503000000020004" pitchFamily="50" charset="0"/>
              </a:rPr>
              <a:t>Baja trazabilidad estratégica Institucional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BA42652-AE71-4D64-292B-DD5E52C3E9E1}"/>
              </a:ext>
            </a:extLst>
          </p:cNvPr>
          <p:cNvSpPr txBox="1"/>
          <p:nvPr/>
        </p:nvSpPr>
        <p:spPr>
          <a:xfrm>
            <a:off x="5237313" y="1954860"/>
            <a:ext cx="177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" dirty="0">
                <a:latin typeface="Bree Th" panose="02000503000000020004" pitchFamily="50" charset="0"/>
              </a:rPr>
              <a:t>Retrasos en decisiones Gerenciales</a:t>
            </a:r>
          </a:p>
        </p:txBody>
      </p:sp>
    </p:spTree>
    <p:extLst>
      <p:ext uri="{BB962C8B-B14F-4D97-AF65-F5344CB8AC3E}">
        <p14:creationId xmlns:p14="http://schemas.microsoft.com/office/powerpoint/2010/main" val="3565807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E11AF-E7F3-F7FD-E42E-B4BE44C5A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5">
            <a:extLst>
              <a:ext uri="{FF2B5EF4-FFF2-40B4-BE49-F238E27FC236}">
                <a16:creationId xmlns:a16="http://schemas.microsoft.com/office/drawing/2014/main" id="{1044932C-13C4-20CA-82BA-7B7CB8A45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582533"/>
              </p:ext>
            </p:extLst>
          </p:nvPr>
        </p:nvGraphicFramePr>
        <p:xfrm>
          <a:off x="391937" y="1280756"/>
          <a:ext cx="4919205" cy="3102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3">
            <a:extLst>
              <a:ext uri="{FF2B5EF4-FFF2-40B4-BE49-F238E27FC236}">
                <a16:creationId xmlns:a16="http://schemas.microsoft.com/office/drawing/2014/main" id="{FC7807B2-C87E-1B77-0271-2E99C3371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0465128"/>
              </p:ext>
            </p:extLst>
          </p:nvPr>
        </p:nvGraphicFramePr>
        <p:xfrm>
          <a:off x="4832742" y="944866"/>
          <a:ext cx="4103017" cy="32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D338293F-2671-49F6-A485-A1E36384BDF9}"/>
              </a:ext>
            </a:extLst>
          </p:cNvPr>
          <p:cNvSpPr txBox="1"/>
          <p:nvPr/>
        </p:nvSpPr>
        <p:spPr>
          <a:xfrm>
            <a:off x="266014" y="1462359"/>
            <a:ext cx="12094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MX" sz="1200" b="1" dirty="0">
                <a:latin typeface="Bree Rg" panose="02000503000000020004" pitchFamily="50" charset="0"/>
              </a:rPr>
              <a:t>Alternativas:</a:t>
            </a:r>
            <a:endParaRPr lang="en-US" sz="1200" b="1" dirty="0">
              <a:latin typeface="Bree Rg" panose="02000503000000020004" pitchFamily="50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A7F28D-5C0A-48CC-8475-BF90C5847E43}"/>
              </a:ext>
            </a:extLst>
          </p:cNvPr>
          <p:cNvSpPr txBox="1"/>
          <p:nvPr/>
        </p:nvSpPr>
        <p:spPr>
          <a:xfrm>
            <a:off x="3864285" y="2540711"/>
            <a:ext cx="12923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dirty="0">
                <a:latin typeface="Bree Th" panose="02000503000000020004" pitchFamily="50" charset="0"/>
              </a:rPr>
              <a:t>Mapa Estratégico Institucional</a:t>
            </a:r>
            <a:endParaRPr lang="en-US" sz="1100" dirty="0">
              <a:latin typeface="Bree Th" panose="02000503000000020004" pitchFamily="50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7545D19-BC91-486F-B0CB-C64E5D798125}"/>
              </a:ext>
            </a:extLst>
          </p:cNvPr>
          <p:cNvSpPr txBox="1"/>
          <p:nvPr/>
        </p:nvSpPr>
        <p:spPr>
          <a:xfrm>
            <a:off x="2119591" y="2655646"/>
            <a:ext cx="13094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Bree Th" panose="02000503000000020004" pitchFamily="50" charset="0"/>
              </a:rPr>
              <a:t>Procesos Manuales de Seguimiento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AA0F811-933E-45A2-9C75-3C3F83D3BCDB}"/>
              </a:ext>
            </a:extLst>
          </p:cNvPr>
          <p:cNvSpPr txBox="1"/>
          <p:nvPr/>
        </p:nvSpPr>
        <p:spPr>
          <a:xfrm>
            <a:off x="425917" y="2540711"/>
            <a:ext cx="13094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dirty="0">
                <a:latin typeface="Bree Th" panose="02000503000000020004" pitchFamily="50" charset="0"/>
              </a:rPr>
              <a:t>Sistema Tecnológico BI</a:t>
            </a:r>
            <a:endParaRPr lang="en-US" sz="1100" dirty="0">
              <a:latin typeface="Bree Th" panose="02000503000000020004" pitchFamily="50" charset="0"/>
            </a:endParaRP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EAC841AE-30EA-0FBC-2BA8-8CD7B647BBA0}"/>
              </a:ext>
            </a:extLst>
          </p:cNvPr>
          <p:cNvCxnSpPr>
            <a:cxnSpLocks/>
          </p:cNvCxnSpPr>
          <p:nvPr/>
        </p:nvCxnSpPr>
        <p:spPr>
          <a:xfrm>
            <a:off x="73157" y="570974"/>
            <a:ext cx="681109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número de diapositiva 5">
            <a:extLst>
              <a:ext uri="{FF2B5EF4-FFF2-40B4-BE49-F238E27FC236}">
                <a16:creationId xmlns:a16="http://schemas.microsoft.com/office/drawing/2014/main" id="{C1F244FA-41CE-6642-534C-E83B4BAE4A66}"/>
              </a:ext>
            </a:extLst>
          </p:cNvPr>
          <p:cNvSpPr txBox="1">
            <a:spLocks/>
          </p:cNvSpPr>
          <p:nvPr/>
        </p:nvSpPr>
        <p:spPr>
          <a:xfrm>
            <a:off x="-19425" y="4774359"/>
            <a:ext cx="550928" cy="273844"/>
          </a:xfrm>
          <a:prstGeom prst="rect">
            <a:avLst/>
          </a:prstGeom>
        </p:spPr>
        <p:txBody>
          <a:bodyPr/>
          <a:lstStyle>
            <a:defPPr>
              <a:defRPr lang="es-419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66"/>
            <a:fld id="{2066355A-084C-D24E-9AD2-7E4FC41EA627}" type="slidenum">
              <a:rPr lang="en-US" sz="750">
                <a:solidFill>
                  <a:prstClr val="white"/>
                </a:solidFill>
                <a:latin typeface="Bree Rg" panose="02000503000000020004" pitchFamily="50" charset="0"/>
              </a:rPr>
              <a:pPr algn="ctr" defTabSz="457166"/>
              <a:t>6</a:t>
            </a:fld>
            <a:endParaRPr lang="en-US" sz="750" dirty="0">
              <a:solidFill>
                <a:prstClr val="white"/>
              </a:solidFill>
              <a:latin typeface="Bree Rg" panose="02000503000000020004" pitchFamily="50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9FB50C8-F345-3576-4BC7-E37BDCE82000}"/>
              </a:ext>
            </a:extLst>
          </p:cNvPr>
          <p:cNvSpPr txBox="1">
            <a:spLocks/>
          </p:cNvSpPr>
          <p:nvPr/>
        </p:nvSpPr>
        <p:spPr>
          <a:xfrm>
            <a:off x="0" y="117420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Contextualización del Proyecto</a:t>
            </a:r>
          </a:p>
        </p:txBody>
      </p:sp>
      <p:sp>
        <p:nvSpPr>
          <p:cNvPr id="7" name="Estrella: 10 puntas 6">
            <a:extLst>
              <a:ext uri="{FF2B5EF4-FFF2-40B4-BE49-F238E27FC236}">
                <a16:creationId xmlns:a16="http://schemas.microsoft.com/office/drawing/2014/main" id="{02109436-DB9F-B32C-C3A3-F9B99D0E4F1F}"/>
              </a:ext>
            </a:extLst>
          </p:cNvPr>
          <p:cNvSpPr/>
          <p:nvPr/>
        </p:nvSpPr>
        <p:spPr>
          <a:xfrm>
            <a:off x="4211782" y="2033624"/>
            <a:ext cx="554182" cy="500159"/>
          </a:xfrm>
          <a:prstGeom prst="star10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dirty="0">
                <a:latin typeface="Bree Rg" panose="02000503000000020004" pitchFamily="50" charset="0"/>
              </a:rPr>
              <a:t>4.75/5</a:t>
            </a:r>
            <a:endParaRPr lang="es-CO" sz="900" dirty="0">
              <a:latin typeface="Bree Rg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5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>
          <a:xfrm>
            <a:off x="9368702" y="4808639"/>
            <a:ext cx="225921" cy="168771"/>
          </a:xfrm>
          <a:prstGeom prst="rect">
            <a:avLst/>
          </a:prstGeom>
        </p:spPr>
        <p:txBody>
          <a:bodyPr/>
          <a:lstStyle/>
          <a:p>
            <a:pPr defTabSz="457178">
              <a:defRPr/>
            </a:pPr>
            <a:fld id="{C136B7D2-B98C-44FD-8D04-7EC62A564975}" type="slidenum">
              <a:rPr lang="en-US" sz="600">
                <a:solidFill>
                  <a:srgbClr val="FFFFFF"/>
                </a:solidFill>
              </a:rPr>
              <a:pPr defTabSz="457178">
                <a:defRPr/>
              </a:pPr>
              <a:t>7</a:t>
            </a:fld>
            <a:endParaRPr lang="en-US" sz="600">
              <a:solidFill>
                <a:srgbClr val="FFFFFF"/>
              </a:solidFill>
            </a:endParaRPr>
          </a:p>
        </p:txBody>
      </p:sp>
      <p:cxnSp>
        <p:nvCxnSpPr>
          <p:cNvPr id="33" name="Elbow Connector 32"/>
          <p:cNvCxnSpPr>
            <a:cxnSpLocks/>
            <a:endCxn id="10" idx="0"/>
          </p:cNvCxnSpPr>
          <p:nvPr/>
        </p:nvCxnSpPr>
        <p:spPr>
          <a:xfrm rot="5400000">
            <a:off x="3481609" y="2001549"/>
            <a:ext cx="953600" cy="620264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Elbow Connector 25"/>
          <p:cNvCxnSpPr>
            <a:cxnSpLocks/>
            <a:endCxn id="11" idx="0"/>
          </p:cNvCxnSpPr>
          <p:nvPr/>
        </p:nvCxnSpPr>
        <p:spPr>
          <a:xfrm rot="10800000" flipV="1">
            <a:off x="2088512" y="1592084"/>
            <a:ext cx="1848863" cy="1197248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cxnSpLocks/>
            <a:endCxn id="13" idx="0"/>
          </p:cNvCxnSpPr>
          <p:nvPr/>
        </p:nvCxnSpPr>
        <p:spPr>
          <a:xfrm rot="16200000" flipH="1">
            <a:off x="5938193" y="1997230"/>
            <a:ext cx="1013726" cy="548844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Elbow Connector 25"/>
          <p:cNvCxnSpPr>
            <a:cxnSpLocks/>
            <a:endCxn id="12" idx="0"/>
          </p:cNvCxnSpPr>
          <p:nvPr/>
        </p:nvCxnSpPr>
        <p:spPr>
          <a:xfrm>
            <a:off x="5875073" y="1619484"/>
            <a:ext cx="2347673" cy="1157463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cxnSpLocks/>
            <a:endCxn id="9" idx="0"/>
          </p:cNvCxnSpPr>
          <p:nvPr/>
        </p:nvCxnSpPr>
        <p:spPr>
          <a:xfrm flipH="1">
            <a:off x="5198561" y="2131693"/>
            <a:ext cx="1" cy="64682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373116" y="2789333"/>
            <a:ext cx="1430787" cy="1031885"/>
          </a:xfrm>
          <a:prstGeom prst="roundRect">
            <a:avLst/>
          </a:prstGeom>
          <a:solidFill>
            <a:srgbClr val="FCB51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>
              <a:defRPr/>
            </a:pPr>
            <a:endParaRPr lang="en-US" sz="3750">
              <a:solidFill>
                <a:srgbClr val="FFFFFF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32882" y="2788481"/>
            <a:ext cx="1430787" cy="1031885"/>
          </a:xfrm>
          <a:prstGeom prst="roundRect">
            <a:avLst/>
          </a:prstGeom>
          <a:solidFill>
            <a:srgbClr val="DA232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>
              <a:defRPr/>
            </a:pPr>
            <a:endParaRPr lang="en-US" sz="3750">
              <a:solidFill>
                <a:srgbClr val="FFFFFF"/>
              </a:solidFill>
              <a:latin typeface="Bree Rg" panose="02000503000000020004" pitchFamily="50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053619" y="2992597"/>
            <a:ext cx="1189311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609570">
              <a:defRPr/>
            </a:pPr>
            <a:r>
              <a:rPr lang="es-MX" sz="1050" b="1" dirty="0">
                <a:solidFill>
                  <a:schemeClr val="bg1"/>
                </a:solidFill>
                <a:latin typeface="Bree Th" panose="02000503000000020004" pitchFamily="50" charset="0"/>
              </a:rPr>
              <a:t>Identificar las necesidades de información para la toma de decisiones</a:t>
            </a:r>
            <a:endParaRPr lang="es-ES_tradnl" sz="1050" b="1" dirty="0">
              <a:solidFill>
                <a:schemeClr val="bg1"/>
              </a:solidFill>
              <a:latin typeface="Bree Th" panose="02000503000000020004" pitchFamily="50" charset="0"/>
              <a:cs typeface="Calibri" panose="020F05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83167" y="2778515"/>
            <a:ext cx="1430787" cy="1031885"/>
          </a:xfrm>
          <a:prstGeom prst="roundRect">
            <a:avLst/>
          </a:prstGeom>
          <a:solidFill>
            <a:srgbClr val="00A9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>
              <a:defRPr/>
            </a:pPr>
            <a:endParaRPr lang="en-US" sz="3750">
              <a:solidFill>
                <a:srgbClr val="FFFFFF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611594" y="2936749"/>
            <a:ext cx="1233935" cy="807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457178">
              <a:defRPr/>
            </a:pPr>
            <a:r>
              <a:rPr lang="es-MX" sz="1050" b="1" dirty="0">
                <a:latin typeface="Bree Th" panose="02000503000000020004" pitchFamily="50" charset="0"/>
              </a:rPr>
              <a:t>Analizar la alineación entre el Plan Estratégico y el seguimiento institucional</a:t>
            </a:r>
            <a:endParaRPr lang="es-ES_tradnl" sz="1050" b="1" dirty="0">
              <a:latin typeface="Bree Th" panose="02000503000000020004" pitchFamily="50" charset="0"/>
              <a:cs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04084" y="2778515"/>
            <a:ext cx="1430787" cy="1031885"/>
          </a:xfrm>
          <a:prstGeom prst="roundRect">
            <a:avLst/>
          </a:prstGeom>
          <a:solidFill>
            <a:srgbClr val="2E963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>
              <a:defRPr/>
            </a:pPr>
            <a:endParaRPr lang="en-US" sz="3750">
              <a:solidFill>
                <a:srgbClr val="FFFFFF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01054" y="2992596"/>
            <a:ext cx="123684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457178">
              <a:defRPr/>
            </a:pPr>
            <a:r>
              <a:rPr lang="es-MX" sz="1050" b="1" dirty="0">
                <a:solidFill>
                  <a:schemeClr val="bg1"/>
                </a:solidFill>
                <a:latin typeface="Bree Th" panose="02000503000000020004" pitchFamily="50" charset="0"/>
              </a:rPr>
              <a:t>Diseñar un modelo de analítica para la gestión estratégica basada en evidencia</a:t>
            </a:r>
            <a:endParaRPr lang="es-ES_tradnl" sz="1050" b="1" dirty="0">
              <a:solidFill>
                <a:schemeClr val="bg1"/>
              </a:solidFill>
              <a:latin typeface="Bree Th" panose="02000503000000020004" pitchFamily="50" charset="0"/>
              <a:cs typeface="Calibri" panose="020F050202020403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507352" y="2776948"/>
            <a:ext cx="1430787" cy="1031885"/>
          </a:xfrm>
          <a:prstGeom prst="roundRect">
            <a:avLst/>
          </a:prstGeom>
          <a:solidFill>
            <a:srgbClr val="823E9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>
              <a:defRPr/>
            </a:pPr>
            <a:endParaRPr lang="en-US" sz="3750">
              <a:solidFill>
                <a:srgbClr val="FFFFFF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573334" y="2900466"/>
            <a:ext cx="1295943" cy="807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457178">
              <a:defRPr/>
            </a:pPr>
            <a:r>
              <a:rPr lang="es-MX" sz="1050" b="1" dirty="0">
                <a:solidFill>
                  <a:schemeClr val="bg1"/>
                </a:solidFill>
                <a:latin typeface="Bree Th" panose="02000503000000020004" pitchFamily="50" charset="0"/>
              </a:rPr>
              <a:t>Desarrollar un mapa estratégico que integre planeación, seguimiento y toma de decisiones</a:t>
            </a:r>
            <a:endParaRPr lang="es-ES_tradnl" sz="1050" b="1" dirty="0">
              <a:solidFill>
                <a:schemeClr val="bg1"/>
              </a:solidFill>
              <a:latin typeface="Bree Th" panose="02000503000000020004" pitchFamily="50" charset="0"/>
              <a:cs typeface="Calibri" panose="020F050202020403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83003" y="1372284"/>
            <a:ext cx="6959096" cy="103775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8">
              <a:defRPr/>
            </a:pPr>
            <a:endParaRPr lang="en-US" sz="3750" dirty="0">
              <a:solidFill>
                <a:schemeClr val="tx1"/>
              </a:solidFill>
              <a:latin typeface="Bree Rg" panose="02000503000000020004" pitchFamily="50" charset="0"/>
              <a:cs typeface="Calibri" panose="020F050202020403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735151" y="1577229"/>
            <a:ext cx="66548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457178">
              <a:defRPr/>
            </a:pPr>
            <a:r>
              <a:rPr lang="es-MX" altLang="es-CO" sz="1050" dirty="0">
                <a:latin typeface="Bree Rg" panose="02000503000000020004" pitchFamily="50" charset="0"/>
                <a:cs typeface="Calibri" panose="020F0502020204030204" pitchFamily="34" charset="0"/>
              </a:rPr>
              <a:t>Diseñar un mapa estratégico basado en analítica institucional para la Universidad Piloto de Colombia que permita articular los objetivos estratégicos, los indicadores institucionales, las fuentes de información y los mecanismos de seguimiento, con el fin de fortalecer la toma de decisiones basadas en evidencia y el seguimiento al Plan Estratégico Institucional 2025–2035</a:t>
            </a:r>
            <a:endParaRPr lang="es-ES" altLang="es-CO" sz="1050" dirty="0">
              <a:latin typeface="Bree Rg" panose="02000503000000020004" pitchFamily="50" charset="0"/>
              <a:cs typeface="Calibri" panose="020F050202020403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3E764618-4E25-9D4D-9B34-67CAA423B94E}"/>
              </a:ext>
            </a:extLst>
          </p:cNvPr>
          <p:cNvSpPr/>
          <p:nvPr/>
        </p:nvSpPr>
        <p:spPr>
          <a:xfrm>
            <a:off x="1400793" y="2784849"/>
            <a:ext cx="143078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70">
              <a:defRPr/>
            </a:pPr>
            <a:r>
              <a:rPr lang="es-MX" sz="1050" b="1" dirty="0">
                <a:latin typeface="Bree Th" panose="02000503000000020004" pitchFamily="50" charset="0"/>
              </a:rPr>
              <a:t>Diagnosticar la articulación entre estrategia, indicadores y fuentes de información institucional</a:t>
            </a:r>
            <a:endParaRPr lang="es-ES_tradnl" sz="1050" b="1" dirty="0">
              <a:latin typeface="Bree Th" panose="02000503000000020004" pitchFamily="50" charset="0"/>
              <a:cs typeface="Calibri" panose="020F0502020204030204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396D709-473F-DEE7-9ACF-0F4159243D8E}"/>
              </a:ext>
            </a:extLst>
          </p:cNvPr>
          <p:cNvSpPr txBox="1">
            <a:spLocks/>
          </p:cNvSpPr>
          <p:nvPr/>
        </p:nvSpPr>
        <p:spPr>
          <a:xfrm>
            <a:off x="48580" y="1732924"/>
            <a:ext cx="1591443" cy="31647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b="1" dirty="0">
                <a:solidFill>
                  <a:schemeClr val="tx1"/>
                </a:solidFill>
                <a:latin typeface="Bree Rg" panose="02000503000000020004" pitchFamily="50" charset="0"/>
              </a:rPr>
              <a:t>Objetivo General: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DC14E16-2993-55CA-C7D3-276AE88E6FAA}"/>
              </a:ext>
            </a:extLst>
          </p:cNvPr>
          <p:cNvCxnSpPr>
            <a:cxnSpLocks/>
          </p:cNvCxnSpPr>
          <p:nvPr/>
        </p:nvCxnSpPr>
        <p:spPr>
          <a:xfrm>
            <a:off x="88832" y="586276"/>
            <a:ext cx="681109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Marcador de número de diapositiva 5">
            <a:extLst>
              <a:ext uri="{FF2B5EF4-FFF2-40B4-BE49-F238E27FC236}">
                <a16:creationId xmlns:a16="http://schemas.microsoft.com/office/drawing/2014/main" id="{63BCAD35-8EB1-C2EE-F654-416FF60679DC}"/>
              </a:ext>
            </a:extLst>
          </p:cNvPr>
          <p:cNvSpPr txBox="1">
            <a:spLocks/>
          </p:cNvSpPr>
          <p:nvPr/>
        </p:nvSpPr>
        <p:spPr>
          <a:xfrm>
            <a:off x="-19425" y="4774359"/>
            <a:ext cx="550928" cy="273844"/>
          </a:xfrm>
          <a:prstGeom prst="rect">
            <a:avLst/>
          </a:prstGeom>
        </p:spPr>
        <p:txBody>
          <a:bodyPr/>
          <a:lstStyle>
            <a:defPPr>
              <a:defRPr lang="es-419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66"/>
            <a:fld id="{2066355A-084C-D24E-9AD2-7E4FC41EA627}" type="slidenum">
              <a:rPr lang="en-US" sz="750">
                <a:solidFill>
                  <a:prstClr val="white"/>
                </a:solidFill>
                <a:latin typeface="Bree Rg" panose="02000503000000020004" pitchFamily="50" charset="0"/>
              </a:rPr>
              <a:pPr algn="ctr" defTabSz="457166"/>
              <a:t>7</a:t>
            </a:fld>
            <a:endParaRPr lang="en-US" sz="750" dirty="0">
              <a:solidFill>
                <a:prstClr val="white"/>
              </a:solidFill>
              <a:latin typeface="Bree Rg" panose="02000503000000020004" pitchFamily="50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86CCE39-3396-5388-9FD7-07FE6716A577}"/>
              </a:ext>
            </a:extLst>
          </p:cNvPr>
          <p:cNvSpPr txBox="1">
            <a:spLocks/>
          </p:cNvSpPr>
          <p:nvPr/>
        </p:nvSpPr>
        <p:spPr>
          <a:xfrm>
            <a:off x="-2843" y="103430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Objetivos del Proyecto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3A3021B-7644-B614-15DC-AAE7114224C3}"/>
              </a:ext>
            </a:extLst>
          </p:cNvPr>
          <p:cNvSpPr txBox="1">
            <a:spLocks/>
          </p:cNvSpPr>
          <p:nvPr/>
        </p:nvSpPr>
        <p:spPr>
          <a:xfrm>
            <a:off x="129707" y="3067546"/>
            <a:ext cx="1200810" cy="31647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200" b="1" dirty="0">
                <a:solidFill>
                  <a:schemeClr val="tx1"/>
                </a:solidFill>
                <a:latin typeface="Bree Rg" panose="02000503000000020004" pitchFamily="50" charset="0"/>
              </a:rPr>
              <a:t>Objetivos Específicos:</a:t>
            </a:r>
          </a:p>
        </p:txBody>
      </p:sp>
    </p:spTree>
    <p:extLst>
      <p:ext uri="{BB962C8B-B14F-4D97-AF65-F5344CB8AC3E}">
        <p14:creationId xmlns:p14="http://schemas.microsoft.com/office/powerpoint/2010/main" val="17130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EE1BE1F1-8BAF-4D03-B17E-53297B9DAA08}"/>
              </a:ext>
            </a:extLst>
          </p:cNvPr>
          <p:cNvGrpSpPr/>
          <p:nvPr/>
        </p:nvGrpSpPr>
        <p:grpSpPr>
          <a:xfrm>
            <a:off x="557950" y="1621989"/>
            <a:ext cx="8035631" cy="1911878"/>
            <a:chOff x="405307" y="1504808"/>
            <a:chExt cx="6665849" cy="1653646"/>
          </a:xfrm>
        </p:grpSpPr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ABEF51B9-000F-4D84-894F-8FEFF8524F5C}"/>
                </a:ext>
              </a:extLst>
            </p:cNvPr>
            <p:cNvCxnSpPr/>
            <p:nvPr/>
          </p:nvCxnSpPr>
          <p:spPr>
            <a:xfrm flipV="1">
              <a:off x="945307" y="1900553"/>
              <a:ext cx="6125849" cy="19984"/>
            </a:xfrm>
            <a:prstGeom prst="line">
              <a:avLst/>
            </a:prstGeom>
            <a:noFill/>
            <a:ln w="254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</a:ln>
            <a:effectLst/>
          </p:spPr>
        </p:cxnSp>
        <p:sp>
          <p:nvSpPr>
            <p:cNvPr id="12" name="Chevron 80">
              <a:extLst>
                <a:ext uri="{FF2B5EF4-FFF2-40B4-BE49-F238E27FC236}">
                  <a16:creationId xmlns:a16="http://schemas.microsoft.com/office/drawing/2014/main" id="{450F6E64-7781-455F-9205-5D5B952DA177}"/>
                </a:ext>
              </a:extLst>
            </p:cNvPr>
            <p:cNvSpPr/>
            <p:nvPr/>
          </p:nvSpPr>
          <p:spPr>
            <a:xfrm>
              <a:off x="2002278" y="1521172"/>
              <a:ext cx="1050898" cy="360000"/>
            </a:xfrm>
            <a:prstGeom prst="rect">
              <a:avLst/>
            </a:prstGeom>
            <a:solidFill>
              <a:srgbClr val="FCB51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13" name="Chevron 97">
              <a:extLst>
                <a:ext uri="{FF2B5EF4-FFF2-40B4-BE49-F238E27FC236}">
                  <a16:creationId xmlns:a16="http://schemas.microsoft.com/office/drawing/2014/main" id="{80B9697D-24EB-48F0-A6B0-A66A4048A6AB}"/>
                </a:ext>
              </a:extLst>
            </p:cNvPr>
            <p:cNvSpPr/>
            <p:nvPr/>
          </p:nvSpPr>
          <p:spPr>
            <a:xfrm>
              <a:off x="731289" y="1521178"/>
              <a:ext cx="978163" cy="360000"/>
            </a:xfrm>
            <a:prstGeom prst="rect">
              <a:avLst/>
            </a:prstGeom>
            <a:solidFill>
              <a:srgbClr val="DA232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14" name="Oval 101">
              <a:extLst>
                <a:ext uri="{FF2B5EF4-FFF2-40B4-BE49-F238E27FC236}">
                  <a16:creationId xmlns:a16="http://schemas.microsoft.com/office/drawing/2014/main" id="{833BFF1E-3462-4E50-A705-D1379D3151AB}"/>
                </a:ext>
              </a:extLst>
            </p:cNvPr>
            <p:cNvSpPr/>
            <p:nvPr/>
          </p:nvSpPr>
          <p:spPr>
            <a:xfrm>
              <a:off x="405307" y="1627088"/>
              <a:ext cx="540000" cy="540001"/>
            </a:xfrm>
            <a:prstGeom prst="ellipse">
              <a:avLst/>
            </a:prstGeom>
            <a:solidFill>
              <a:srgbClr val="DA232B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15" name="Oval 122">
              <a:extLst>
                <a:ext uri="{FF2B5EF4-FFF2-40B4-BE49-F238E27FC236}">
                  <a16:creationId xmlns:a16="http://schemas.microsoft.com/office/drawing/2014/main" id="{49C5A876-4694-496C-B58E-AEDA952458FB}"/>
                </a:ext>
              </a:extLst>
            </p:cNvPr>
            <p:cNvSpPr/>
            <p:nvPr/>
          </p:nvSpPr>
          <p:spPr>
            <a:xfrm rot="10800000">
              <a:off x="1745258" y="1625291"/>
              <a:ext cx="540000" cy="540000"/>
            </a:xfrm>
            <a:prstGeom prst="ellipse">
              <a:avLst/>
            </a:prstGeom>
            <a:solidFill>
              <a:srgbClr val="FCB516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16" name="Chevron 126">
              <a:extLst>
                <a:ext uri="{FF2B5EF4-FFF2-40B4-BE49-F238E27FC236}">
                  <a16:creationId xmlns:a16="http://schemas.microsoft.com/office/drawing/2014/main" id="{63DBE9A6-F205-4794-99F4-C0CE61ED9434}"/>
                </a:ext>
              </a:extLst>
            </p:cNvPr>
            <p:cNvSpPr/>
            <p:nvPr/>
          </p:nvSpPr>
          <p:spPr>
            <a:xfrm>
              <a:off x="3438220" y="1521177"/>
              <a:ext cx="1028465" cy="360000"/>
            </a:xfrm>
            <a:prstGeom prst="rect">
              <a:avLst/>
            </a:prstGeom>
            <a:solidFill>
              <a:srgbClr val="2E963E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17" name="Oval 130">
              <a:extLst>
                <a:ext uri="{FF2B5EF4-FFF2-40B4-BE49-F238E27FC236}">
                  <a16:creationId xmlns:a16="http://schemas.microsoft.com/office/drawing/2014/main" id="{F8753CF7-2D9C-4C41-936F-2B7D2A22AF3D}"/>
                </a:ext>
              </a:extLst>
            </p:cNvPr>
            <p:cNvSpPr/>
            <p:nvPr/>
          </p:nvSpPr>
          <p:spPr>
            <a:xfrm>
              <a:off x="3134634" y="1627262"/>
              <a:ext cx="540000" cy="540000"/>
            </a:xfrm>
            <a:prstGeom prst="ellipse">
              <a:avLst/>
            </a:prstGeom>
            <a:solidFill>
              <a:srgbClr val="2E963E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18" name="Chevron 138">
              <a:extLst>
                <a:ext uri="{FF2B5EF4-FFF2-40B4-BE49-F238E27FC236}">
                  <a16:creationId xmlns:a16="http://schemas.microsoft.com/office/drawing/2014/main" id="{75693BC2-EB84-4964-95DF-7B97B29354A9}"/>
                </a:ext>
              </a:extLst>
            </p:cNvPr>
            <p:cNvSpPr/>
            <p:nvPr/>
          </p:nvSpPr>
          <p:spPr>
            <a:xfrm>
              <a:off x="4824487" y="1521183"/>
              <a:ext cx="975774" cy="360001"/>
            </a:xfrm>
            <a:prstGeom prst="rect">
              <a:avLst/>
            </a:prstGeom>
            <a:solidFill>
              <a:srgbClr val="00A9D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19" name="Oval 173">
              <a:extLst>
                <a:ext uri="{FF2B5EF4-FFF2-40B4-BE49-F238E27FC236}">
                  <a16:creationId xmlns:a16="http://schemas.microsoft.com/office/drawing/2014/main" id="{6D3D2B66-4C07-4F07-8644-61D842C31E54}"/>
                </a:ext>
              </a:extLst>
            </p:cNvPr>
            <p:cNvSpPr/>
            <p:nvPr/>
          </p:nvSpPr>
          <p:spPr>
            <a:xfrm>
              <a:off x="4501134" y="1626946"/>
              <a:ext cx="540000" cy="540003"/>
            </a:xfrm>
            <a:prstGeom prst="ellipse">
              <a:avLst/>
            </a:prstGeom>
            <a:solidFill>
              <a:srgbClr val="00A9D6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20" name="Chevron 177">
              <a:extLst>
                <a:ext uri="{FF2B5EF4-FFF2-40B4-BE49-F238E27FC236}">
                  <a16:creationId xmlns:a16="http://schemas.microsoft.com/office/drawing/2014/main" id="{FDE180DE-FB92-48AB-A670-33C4CD6094A0}"/>
                </a:ext>
              </a:extLst>
            </p:cNvPr>
            <p:cNvSpPr/>
            <p:nvPr/>
          </p:nvSpPr>
          <p:spPr>
            <a:xfrm>
              <a:off x="6109577" y="1521178"/>
              <a:ext cx="961579" cy="360000"/>
            </a:xfrm>
            <a:prstGeom prst="rect">
              <a:avLst/>
            </a:prstGeom>
            <a:solidFill>
              <a:srgbClr val="823E9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21" name="Oval 228">
              <a:extLst>
                <a:ext uri="{FF2B5EF4-FFF2-40B4-BE49-F238E27FC236}">
                  <a16:creationId xmlns:a16="http://schemas.microsoft.com/office/drawing/2014/main" id="{666E15CC-C122-491B-802B-BB8A183EDB35}"/>
                </a:ext>
              </a:extLst>
            </p:cNvPr>
            <p:cNvSpPr/>
            <p:nvPr/>
          </p:nvSpPr>
          <p:spPr>
            <a:xfrm>
              <a:off x="5852413" y="1625292"/>
              <a:ext cx="540000" cy="540000"/>
            </a:xfrm>
            <a:prstGeom prst="ellipse">
              <a:avLst/>
            </a:prstGeom>
            <a:solidFill>
              <a:srgbClr val="823E99"/>
            </a:solidFill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defTabSz="685783"/>
              <a:endParaRPr lang="es-ES">
                <a:solidFill>
                  <a:prstClr val="black"/>
                </a:solidFill>
                <a:latin typeface="Bree Rg" panose="02000503000000020004" pitchFamily="50" charset="0"/>
              </a:endParaRPr>
            </a:p>
          </p:txBody>
        </p:sp>
        <p:sp>
          <p:nvSpPr>
            <p:cNvPr id="22" name="Marcador de contenido 5">
              <a:extLst>
                <a:ext uri="{FF2B5EF4-FFF2-40B4-BE49-F238E27FC236}">
                  <a16:creationId xmlns:a16="http://schemas.microsoft.com/office/drawing/2014/main" id="{E9232479-887F-408C-AC8D-640663EFDBB5}"/>
                </a:ext>
              </a:extLst>
            </p:cNvPr>
            <p:cNvSpPr txBox="1">
              <a:spLocks/>
            </p:cNvSpPr>
            <p:nvPr/>
          </p:nvSpPr>
          <p:spPr>
            <a:xfrm>
              <a:off x="698621" y="1526999"/>
              <a:ext cx="1026059" cy="338673"/>
            </a:xfrm>
            <a:prstGeom prst="rect">
              <a:avLst/>
            </a:prstGeom>
          </p:spPr>
          <p:txBody>
            <a:bodyPr anchor="ctr">
              <a:noAutofit/>
            </a:bodyPr>
            <a:lstStyle/>
            <a:p>
              <a:pPr algn="r" defTabSz="685783"/>
              <a:r>
                <a:rPr lang="es-CO" sz="9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Mejora Trazabilidad de Resultados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CuadroTexto 73">
              <a:extLst>
                <a:ext uri="{FF2B5EF4-FFF2-40B4-BE49-F238E27FC236}">
                  <a16:creationId xmlns:a16="http://schemas.microsoft.com/office/drawing/2014/main" id="{42A495F4-5DD3-464B-8F0C-1F433C97D5B4}"/>
                </a:ext>
              </a:extLst>
            </p:cNvPr>
            <p:cNvSpPr txBox="1"/>
            <p:nvPr/>
          </p:nvSpPr>
          <p:spPr>
            <a:xfrm>
              <a:off x="537364" y="1681319"/>
              <a:ext cx="276225" cy="39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s-CO" sz="24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CuadroTexto 74">
              <a:extLst>
                <a:ext uri="{FF2B5EF4-FFF2-40B4-BE49-F238E27FC236}">
                  <a16:creationId xmlns:a16="http://schemas.microsoft.com/office/drawing/2014/main" id="{26035E68-7C50-46DF-AC8C-2CC43D036066}"/>
                </a:ext>
              </a:extLst>
            </p:cNvPr>
            <p:cNvSpPr txBox="1"/>
            <p:nvPr/>
          </p:nvSpPr>
          <p:spPr>
            <a:xfrm>
              <a:off x="1872407" y="1683386"/>
              <a:ext cx="275590" cy="39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s-CO" sz="24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CuadroTexto 75">
              <a:extLst>
                <a:ext uri="{FF2B5EF4-FFF2-40B4-BE49-F238E27FC236}">
                  <a16:creationId xmlns:a16="http://schemas.microsoft.com/office/drawing/2014/main" id="{E3EAEB36-8FEA-4F47-B83B-D0392B14DA1D}"/>
                </a:ext>
              </a:extLst>
            </p:cNvPr>
            <p:cNvSpPr txBox="1"/>
            <p:nvPr/>
          </p:nvSpPr>
          <p:spPr>
            <a:xfrm>
              <a:off x="3260496" y="1672428"/>
              <a:ext cx="276225" cy="39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s-CO" sz="24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CuadroTexto 76">
              <a:extLst>
                <a:ext uri="{FF2B5EF4-FFF2-40B4-BE49-F238E27FC236}">
                  <a16:creationId xmlns:a16="http://schemas.microsoft.com/office/drawing/2014/main" id="{F12E3FA1-5E71-42DA-B895-FB5C451E717B}"/>
                </a:ext>
              </a:extLst>
            </p:cNvPr>
            <p:cNvSpPr txBox="1"/>
            <p:nvPr/>
          </p:nvSpPr>
          <p:spPr>
            <a:xfrm>
              <a:off x="4617496" y="1692910"/>
              <a:ext cx="275590" cy="39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s-CO" sz="24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CuadroTexto 77">
              <a:extLst>
                <a:ext uri="{FF2B5EF4-FFF2-40B4-BE49-F238E27FC236}">
                  <a16:creationId xmlns:a16="http://schemas.microsoft.com/office/drawing/2014/main" id="{557D09BF-0722-4DE4-B9D5-E5C9CAFE5AB9}"/>
                </a:ext>
              </a:extLst>
            </p:cNvPr>
            <p:cNvSpPr txBox="1"/>
            <p:nvPr/>
          </p:nvSpPr>
          <p:spPr>
            <a:xfrm>
              <a:off x="5989733" y="1692908"/>
              <a:ext cx="275590" cy="399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83"/>
              <a:r>
                <a:rPr lang="es-CO" sz="24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5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Marcador de contenido 5">
              <a:extLst>
                <a:ext uri="{FF2B5EF4-FFF2-40B4-BE49-F238E27FC236}">
                  <a16:creationId xmlns:a16="http://schemas.microsoft.com/office/drawing/2014/main" id="{8FA4EB8C-9DBC-4774-B4BD-F80285E3E7DC}"/>
                </a:ext>
              </a:extLst>
            </p:cNvPr>
            <p:cNvSpPr txBox="1">
              <a:spLocks/>
            </p:cNvSpPr>
            <p:nvPr/>
          </p:nvSpPr>
          <p:spPr>
            <a:xfrm>
              <a:off x="1946737" y="1504808"/>
              <a:ext cx="1116456" cy="347837"/>
            </a:xfrm>
            <a:prstGeom prst="rect">
              <a:avLst/>
            </a:prstGeom>
          </p:spPr>
          <p:txBody>
            <a:bodyPr anchor="ctr">
              <a:noAutofit/>
            </a:bodyPr>
            <a:lstStyle/>
            <a:p>
              <a:pPr algn="r" defTabSz="685783"/>
              <a:r>
                <a:rPr lang="es-CO" sz="9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Gobernanza de Datos Fortalecida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Marcador de contenido 5">
              <a:extLst>
                <a:ext uri="{FF2B5EF4-FFF2-40B4-BE49-F238E27FC236}">
                  <a16:creationId xmlns:a16="http://schemas.microsoft.com/office/drawing/2014/main" id="{42BFD649-1AF5-4D20-AE41-65C51E1CCF2A}"/>
                </a:ext>
              </a:extLst>
            </p:cNvPr>
            <p:cNvSpPr txBox="1">
              <a:spLocks/>
            </p:cNvSpPr>
            <p:nvPr/>
          </p:nvSpPr>
          <p:spPr>
            <a:xfrm>
              <a:off x="3452601" y="1518456"/>
              <a:ext cx="963302" cy="360388"/>
            </a:xfrm>
            <a:prstGeom prst="rect">
              <a:avLst/>
            </a:prstGeom>
          </p:spPr>
          <p:txBody>
            <a:bodyPr anchor="ctr">
              <a:noAutofit/>
            </a:bodyPr>
            <a:lstStyle/>
            <a:p>
              <a:pPr algn="r" defTabSz="685783"/>
              <a:r>
                <a:rPr lang="es-CO" sz="9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Reduce Duplicidad de Esfuerzos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Marcador de contenido 5">
              <a:extLst>
                <a:ext uri="{FF2B5EF4-FFF2-40B4-BE49-F238E27FC236}">
                  <a16:creationId xmlns:a16="http://schemas.microsoft.com/office/drawing/2014/main" id="{6F744EF4-D02E-4921-9D67-86F7B6FFC607}"/>
                </a:ext>
              </a:extLst>
            </p:cNvPr>
            <p:cNvSpPr txBox="1">
              <a:spLocks/>
            </p:cNvSpPr>
            <p:nvPr/>
          </p:nvSpPr>
          <p:spPr>
            <a:xfrm>
              <a:off x="4739254" y="1527253"/>
              <a:ext cx="1057328" cy="347837"/>
            </a:xfrm>
            <a:prstGeom prst="rect">
              <a:avLst/>
            </a:prstGeom>
          </p:spPr>
          <p:txBody>
            <a:bodyPr anchor="ctr">
              <a:noAutofit/>
            </a:bodyPr>
            <a:lstStyle/>
            <a:p>
              <a:pPr algn="r" defTabSz="685783"/>
              <a:r>
                <a:rPr lang="es-CO" sz="9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Decisiones Gerenciales mas agiles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Marcador de contenido 5">
              <a:extLst>
                <a:ext uri="{FF2B5EF4-FFF2-40B4-BE49-F238E27FC236}">
                  <a16:creationId xmlns:a16="http://schemas.microsoft.com/office/drawing/2014/main" id="{D2B3B164-77B9-4E8A-84FE-3FE5EDD31513}"/>
                </a:ext>
              </a:extLst>
            </p:cNvPr>
            <p:cNvSpPr txBox="1">
              <a:spLocks/>
            </p:cNvSpPr>
            <p:nvPr/>
          </p:nvSpPr>
          <p:spPr>
            <a:xfrm>
              <a:off x="6238646" y="1527253"/>
              <a:ext cx="832510" cy="339039"/>
            </a:xfrm>
            <a:prstGeom prst="rect">
              <a:avLst/>
            </a:prstGeom>
          </p:spPr>
          <p:txBody>
            <a:bodyPr anchor="ctr">
              <a:noAutofit/>
            </a:bodyPr>
            <a:lstStyle/>
            <a:p>
              <a:pPr algn="r" defTabSz="685783"/>
              <a:r>
                <a:rPr lang="es-CO" sz="900" b="1" dirty="0">
                  <a:solidFill>
                    <a:srgbClr val="FFFFFF"/>
                  </a:solidFill>
                  <a:latin typeface="Bree Rg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Alineación con el Plan estratégico</a:t>
              </a:r>
              <a:endParaRPr lang="es-ES" sz="1200" b="1" dirty="0">
                <a:solidFill>
                  <a:prstClr val="black"/>
                </a:solidFill>
                <a:latin typeface="Bree Rg" panose="02000503000000020004" pitchFamily="50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2105B8E2-72E4-4E0E-BAC4-823090EC6D84}"/>
                </a:ext>
              </a:extLst>
            </p:cNvPr>
            <p:cNvCxnSpPr/>
            <p:nvPr/>
          </p:nvCxnSpPr>
          <p:spPr>
            <a:xfrm>
              <a:off x="675307" y="2213449"/>
              <a:ext cx="0" cy="435600"/>
            </a:xfrm>
            <a:prstGeom prst="line">
              <a:avLst/>
            </a:prstGeom>
            <a:noFill/>
            <a:ln w="25400" cap="flat" cmpd="sng" algn="ctr">
              <a:solidFill>
                <a:srgbClr val="DA232B"/>
              </a:solidFill>
              <a:prstDash val="solid"/>
            </a:ln>
            <a:effectLst/>
          </p:spPr>
        </p:cxnSp>
        <p:sp>
          <p:nvSpPr>
            <p:cNvPr id="35" name="Marcador de contenido 5">
              <a:extLst>
                <a:ext uri="{FF2B5EF4-FFF2-40B4-BE49-F238E27FC236}">
                  <a16:creationId xmlns:a16="http://schemas.microsoft.com/office/drawing/2014/main" id="{EE7BAC21-149F-4593-A32C-7E70677253F7}"/>
                </a:ext>
              </a:extLst>
            </p:cNvPr>
            <p:cNvSpPr txBox="1">
              <a:spLocks/>
            </p:cNvSpPr>
            <p:nvPr/>
          </p:nvSpPr>
          <p:spPr>
            <a:xfrm>
              <a:off x="559421" y="2748856"/>
              <a:ext cx="6351372" cy="409598"/>
            </a:xfrm>
            <a:prstGeom prst="rect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anchor="ctr">
              <a:noAutofit/>
            </a:bodyPr>
            <a:lstStyle/>
            <a:p>
              <a:pPr algn="ctr" defTabSz="685783"/>
              <a:r>
                <a:rPr lang="es-CO" sz="1100" dirty="0">
                  <a:solidFill>
                    <a:srgbClr val="000000"/>
                  </a:solidFill>
                  <a:latin typeface="Bree Th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Proyecto </a:t>
              </a:r>
              <a:r>
                <a:rPr lang="es-MX" sz="1100" dirty="0">
                  <a:solidFill>
                    <a:srgbClr val="000000"/>
                  </a:solidFill>
                  <a:latin typeface="Bree Th" panose="02000503000000020004" pitchFamily="50" charset="0"/>
                  <a:ea typeface="Calibri" panose="020F0502020204030204" pitchFamily="34" charset="0"/>
                  <a:cs typeface="Calibri" panose="020F0502020204030204" pitchFamily="34" charset="0"/>
                </a:rPr>
                <a:t>viable, escalable y sostenible, no depende de la implementación inmediata de infraestructura tecnológica.</a:t>
              </a:r>
            </a:p>
          </p:txBody>
        </p: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id="{2510C652-BD0A-427F-AEFB-1164FA11BE0D}"/>
                </a:ext>
              </a:extLst>
            </p:cNvPr>
            <p:cNvCxnSpPr/>
            <p:nvPr/>
          </p:nvCxnSpPr>
          <p:spPr>
            <a:xfrm>
              <a:off x="2058228" y="2220042"/>
              <a:ext cx="0" cy="435600"/>
            </a:xfrm>
            <a:prstGeom prst="line">
              <a:avLst/>
            </a:prstGeom>
            <a:noFill/>
            <a:ln w="25400" cap="flat" cmpd="sng" algn="ctr">
              <a:solidFill>
                <a:srgbClr val="F5A34D"/>
              </a:solidFill>
              <a:prstDash val="solid"/>
            </a:ln>
            <a:effectLst/>
          </p:spPr>
        </p:cxnSp>
        <p:cxnSp>
          <p:nvCxnSpPr>
            <p:cNvPr id="41" name="Conector recto 40">
              <a:extLst>
                <a:ext uri="{FF2B5EF4-FFF2-40B4-BE49-F238E27FC236}">
                  <a16:creationId xmlns:a16="http://schemas.microsoft.com/office/drawing/2014/main" id="{67CA1DCC-3EFF-4AB3-9B09-AAD830F91162}"/>
                </a:ext>
              </a:extLst>
            </p:cNvPr>
            <p:cNvCxnSpPr/>
            <p:nvPr/>
          </p:nvCxnSpPr>
          <p:spPr>
            <a:xfrm>
              <a:off x="3420029" y="2218843"/>
              <a:ext cx="0" cy="435600"/>
            </a:xfrm>
            <a:prstGeom prst="line">
              <a:avLst/>
            </a:prstGeom>
            <a:noFill/>
            <a:ln w="25400" cap="flat" cmpd="sng" algn="ctr">
              <a:solidFill>
                <a:srgbClr val="2E963E"/>
              </a:solidFill>
              <a:prstDash val="solid"/>
            </a:ln>
            <a:effectLst/>
          </p:spPr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187677A2-EECA-4679-8716-ADFADDCA141B}"/>
                </a:ext>
              </a:extLst>
            </p:cNvPr>
            <p:cNvCxnSpPr/>
            <p:nvPr/>
          </p:nvCxnSpPr>
          <p:spPr>
            <a:xfrm>
              <a:off x="4757043" y="2223473"/>
              <a:ext cx="0" cy="435600"/>
            </a:xfrm>
            <a:prstGeom prst="line">
              <a:avLst/>
            </a:prstGeom>
            <a:noFill/>
            <a:ln w="25400" cap="flat" cmpd="sng" algn="ctr">
              <a:solidFill>
                <a:srgbClr val="00A9D6"/>
              </a:solidFill>
              <a:prstDash val="solid"/>
            </a:ln>
            <a:effectLst/>
          </p:spPr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AE3CFE07-ECC7-4686-9D9F-927DCA5610AF}"/>
                </a:ext>
              </a:extLst>
            </p:cNvPr>
            <p:cNvCxnSpPr/>
            <p:nvPr/>
          </p:nvCxnSpPr>
          <p:spPr>
            <a:xfrm>
              <a:off x="6124829" y="2220042"/>
              <a:ext cx="0" cy="435600"/>
            </a:xfrm>
            <a:prstGeom prst="line">
              <a:avLst/>
            </a:prstGeom>
            <a:noFill/>
            <a:ln w="25400" cap="flat" cmpd="sng" algn="ctr">
              <a:solidFill>
                <a:srgbClr val="823E99"/>
              </a:solidFill>
              <a:prstDash val="solid"/>
            </a:ln>
            <a:effectLst/>
          </p:spPr>
        </p:cxnSp>
      </p:grp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6917BF4-FC39-AFCA-B5E8-B453B852515C}"/>
              </a:ext>
            </a:extLst>
          </p:cNvPr>
          <p:cNvCxnSpPr>
            <a:cxnSpLocks/>
          </p:cNvCxnSpPr>
          <p:nvPr/>
        </p:nvCxnSpPr>
        <p:spPr>
          <a:xfrm>
            <a:off x="25149" y="686880"/>
            <a:ext cx="681109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F10FB4-8A04-2D60-3F17-47EE0C6E7D0B}"/>
              </a:ext>
            </a:extLst>
          </p:cNvPr>
          <p:cNvSpPr txBox="1">
            <a:spLocks/>
          </p:cNvSpPr>
          <p:nvPr/>
        </p:nvSpPr>
        <p:spPr>
          <a:xfrm>
            <a:off x="-19425" y="4774359"/>
            <a:ext cx="550928" cy="273844"/>
          </a:xfrm>
          <a:prstGeom prst="rect">
            <a:avLst/>
          </a:prstGeom>
        </p:spPr>
        <p:txBody>
          <a:bodyPr/>
          <a:lstStyle>
            <a:defPPr>
              <a:defRPr lang="es-419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66"/>
            <a:fld id="{2066355A-084C-D24E-9AD2-7E4FC41EA627}" type="slidenum">
              <a:rPr lang="en-US" sz="750">
                <a:solidFill>
                  <a:prstClr val="white"/>
                </a:solidFill>
                <a:latin typeface="Bree Rg" panose="02000503000000020004" pitchFamily="50" charset="0"/>
              </a:rPr>
              <a:pPr algn="ctr" defTabSz="457166"/>
              <a:t>8</a:t>
            </a:fld>
            <a:endParaRPr lang="en-US" sz="750" dirty="0">
              <a:solidFill>
                <a:prstClr val="white"/>
              </a:solidFill>
              <a:latin typeface="Bree Rg" panose="02000503000000020004" pitchFamily="50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1C5253-083B-3936-940B-FC44E1C01D96}"/>
              </a:ext>
            </a:extLst>
          </p:cNvPr>
          <p:cNvSpPr txBox="1">
            <a:spLocks/>
          </p:cNvSpPr>
          <p:nvPr/>
        </p:nvSpPr>
        <p:spPr>
          <a:xfrm>
            <a:off x="19739" y="163434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Beneficios del Proyecto</a:t>
            </a:r>
          </a:p>
        </p:txBody>
      </p:sp>
    </p:spTree>
    <p:extLst>
      <p:ext uri="{BB962C8B-B14F-4D97-AF65-F5344CB8AC3E}">
        <p14:creationId xmlns:p14="http://schemas.microsoft.com/office/powerpoint/2010/main" val="426704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F9626F-1999-71F0-C6ED-B217ABC02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9</a:t>
            </a:fld>
            <a:endParaRPr lang="en-US"/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4E1EE83-D5B7-F5D0-17C7-65E71DF35230}"/>
              </a:ext>
            </a:extLst>
          </p:cNvPr>
          <p:cNvCxnSpPr>
            <a:cxnSpLocks/>
          </p:cNvCxnSpPr>
          <p:nvPr/>
        </p:nvCxnSpPr>
        <p:spPr>
          <a:xfrm>
            <a:off x="25149" y="686880"/>
            <a:ext cx="6811093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ítulo 1">
            <a:extLst>
              <a:ext uri="{FF2B5EF4-FFF2-40B4-BE49-F238E27FC236}">
                <a16:creationId xmlns:a16="http://schemas.microsoft.com/office/drawing/2014/main" id="{B98A3E63-C37F-A119-0974-49C03680C908}"/>
              </a:ext>
            </a:extLst>
          </p:cNvPr>
          <p:cNvSpPr txBox="1">
            <a:spLocks/>
          </p:cNvSpPr>
          <p:nvPr/>
        </p:nvSpPr>
        <p:spPr>
          <a:xfrm>
            <a:off x="19739" y="163434"/>
            <a:ext cx="8872120" cy="474839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85">
              <a:defRPr/>
            </a:pPr>
            <a:r>
              <a:rPr lang="es-ES" sz="2400" b="1" dirty="0">
                <a:solidFill>
                  <a:srgbClr val="C00000"/>
                </a:solidFill>
                <a:latin typeface="Bree Rg" panose="02000503000000020004" pitchFamily="50" charset="0"/>
                <a:ea typeface="Arial" charset="0"/>
                <a:cs typeface="Arial" charset="0"/>
              </a:rPr>
              <a:t>Beneficios del Proyecto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6700E88-2D9C-DCE5-F8D4-0163C119A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17" y="843165"/>
            <a:ext cx="7706801" cy="388674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EA7442-CB8C-018C-2E71-C23636700657}"/>
              </a:ext>
            </a:extLst>
          </p:cNvPr>
          <p:cNvSpPr txBox="1"/>
          <p:nvPr/>
        </p:nvSpPr>
        <p:spPr>
          <a:xfrm>
            <a:off x="1052945" y="3073336"/>
            <a:ext cx="1406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>
                <a:latin typeface="Bree Lt" panose="02000503000000020004" pitchFamily="50" charset="0"/>
              </a:rPr>
              <a:t>Cierre de la Brecha entre la gestión táctica diaria y la Visión de la Alta Dirección</a:t>
            </a:r>
            <a:endParaRPr lang="es-CO" sz="1200" dirty="0">
              <a:latin typeface="Bree Lt" panose="02000503000000020004" pitchFamily="50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4D31EBF-F28A-D39B-2B78-15F2AC042994}"/>
              </a:ext>
            </a:extLst>
          </p:cNvPr>
          <p:cNvSpPr txBox="1"/>
          <p:nvPr/>
        </p:nvSpPr>
        <p:spPr>
          <a:xfrm>
            <a:off x="2957945" y="3084914"/>
            <a:ext cx="14062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>
                <a:latin typeface="Bree Lt" panose="02000503000000020004" pitchFamily="50" charset="0"/>
              </a:rPr>
              <a:t>Conexión directa entre cada objetivo del PEI 2025 – 2035 y el dato operativo que lo soporta</a:t>
            </a:r>
            <a:endParaRPr lang="es-CO" sz="1200" dirty="0">
              <a:latin typeface="Bree Lt" panose="02000503000000020004" pitchFamily="50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6F37422-94F0-78AE-B085-68D8A9359C0E}"/>
              </a:ext>
            </a:extLst>
          </p:cNvPr>
          <p:cNvSpPr txBox="1"/>
          <p:nvPr/>
        </p:nvSpPr>
        <p:spPr>
          <a:xfrm>
            <a:off x="4862945" y="3073337"/>
            <a:ext cx="1468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>
                <a:latin typeface="Bree Lt" panose="02000503000000020004" pitchFamily="50" charset="0"/>
              </a:rPr>
              <a:t>Establecimiento de Reglas claras, responsables y estándares de calidad para la información</a:t>
            </a:r>
            <a:endParaRPr lang="es-CO" sz="1200" dirty="0">
              <a:latin typeface="Bree Lt" panose="02000503000000020004" pitchFamily="50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DDAE395-C305-1050-072E-C26C18C63784}"/>
              </a:ext>
            </a:extLst>
          </p:cNvPr>
          <p:cNvSpPr txBox="1"/>
          <p:nvPr/>
        </p:nvSpPr>
        <p:spPr>
          <a:xfrm>
            <a:off x="6767945" y="3050182"/>
            <a:ext cx="1468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>
                <a:latin typeface="Bree Lt" panose="02000503000000020004" pitchFamily="50" charset="0"/>
              </a:rPr>
              <a:t>Transición de una gestión basada en intuición y fragmentación a una gerencia estratégica.</a:t>
            </a:r>
            <a:endParaRPr lang="es-CO" sz="1200" dirty="0">
              <a:latin typeface="Bree Lt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371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sharepoint/v3/field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3762</TotalTime>
  <Words>923</Words>
  <Application>Microsoft Office PowerPoint</Application>
  <PresentationFormat>Presentación en pantalla (16:9)</PresentationFormat>
  <Paragraphs>210</Paragraphs>
  <Slides>21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Arial</vt:lpstr>
      <vt:lpstr>Bree Lt</vt:lpstr>
      <vt:lpstr>Bree Rg</vt:lpstr>
      <vt:lpstr>Bree Th</vt:lpstr>
      <vt:lpstr>Calibri</vt:lpstr>
      <vt:lpstr>Office Theme</vt:lpstr>
      <vt:lpstr>1_Office Theme</vt:lpstr>
      <vt:lpstr>2_Office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ANGELA PAOLA MATEUS VILLAMIL</cp:lastModifiedBy>
  <cp:revision>57</cp:revision>
  <dcterms:created xsi:type="dcterms:W3CDTF">2010-04-12T23:12:02Z</dcterms:created>
  <dcterms:modified xsi:type="dcterms:W3CDTF">2026-06-26T17:28:35Z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