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Montserrat Bold" charset="1" panose="00000800000000000000"/>
      <p:regular r:id="rId21"/>
    </p:embeddedFont>
    <p:embeddedFont>
      <p:font typeface="Montserrat" charset="1" panose="00000500000000000000"/>
      <p:regular r:id="rId22"/>
    </p:embeddedFont>
    <p:embeddedFont>
      <p:font typeface="Montserrat Italics" charset="1" panose="00000500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notesMasters/notesMaster1.xml" Type="http://schemas.openxmlformats.org/officeDocument/2006/relationships/notesMaster"/><Relationship Id="rId19" Target="theme/theme2.xml" Type="http://schemas.openxmlformats.org/officeDocument/2006/relationships/theme"/><Relationship Id="rId2" Target="presProps.xml" Type="http://schemas.openxmlformats.org/officeDocument/2006/relationships/presProps"/><Relationship Id="rId20" Target="notesSlides/notesSlide1.xml" Type="http://schemas.openxmlformats.org/officeDocument/2006/relationships/notes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notesSlides/notesSlide4.xml" Type="http://schemas.openxmlformats.org/officeDocument/2006/relationships/notesSlide"/><Relationship Id="rId26" Target="notesSlides/notesSlide5.xml" Type="http://schemas.openxmlformats.org/officeDocument/2006/relationships/notesSlide"/><Relationship Id="rId27" Target="notesSlides/notesSlide6.xml" Type="http://schemas.openxmlformats.org/officeDocument/2006/relationships/notesSlide"/><Relationship Id="rId28" Target="notesSlides/notesSlide7.xml" Type="http://schemas.openxmlformats.org/officeDocument/2006/relationships/notes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notesSlides/notesSlide8.xml" Type="http://schemas.openxmlformats.org/officeDocument/2006/relationships/notesSlide"/><Relationship Id="rId31" Target="notesSlides/notesSlide9.xml" Type="http://schemas.openxmlformats.org/officeDocument/2006/relationships/notesSlide"/><Relationship Id="rId32" Target="notesSlides/notesSlide10.xml" Type="http://schemas.openxmlformats.org/officeDocument/2006/relationships/notesSlide"/><Relationship Id="rId33" Target="notesSlides/notesSlide11.xml" Type="http://schemas.openxmlformats.org/officeDocument/2006/relationships/notesSlide"/><Relationship Id="rId34" Target="notesSlides/notesSlide12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P1 (45 s). Abrir con la idea central: el sistema convierte eventos físicos de logística en evidencia digital, útil para proteger margen, pago y cumplimiento. Presentar a Dogman Group S.A.S., la Universidad Piloto de Colombia y los tres roles del speech.</a:t>
            </a:r>
          </a:p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P3 (55 s). Explicar la estrategia de implementación: Scrum para construir por sprints y Kanban para gestionar el flujo diario. Resaltar cuarentena como punto de control.</a:t>
            </a:r>
          </a:p>
          <a:p>
            <a:r>
              <a:rPr lang="en-US"/>
              <a:t>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P3 (55 s). Presentar la ruta: diagnosticar, implementar pesaje y QR, ubicar cuarentena, sumar visión artificial y terminar en analítica predictiva. La clave es reducir riesgo por fases.</a:t>
            </a:r>
          </a:p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Todos (60 s). Cada presentador cierra con una conclusión. P1: margen y trazabilidad física. P2: IA como apoyo a decisiones. P3: implementación gradual. Terminar con el llamado a piloto 2026 en estación de recepción.</a:t>
            </a:r>
          </a:p>
          <a:p>
            <a:r>
              <a:rPr lang="en-US"/>
              <a:t>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P1 (55 s). Explicar que el problema no era sólo operativo: era financiero y contractual. Mantener énfasis en cuatro dolores: faltantes, glosas, reprocesos y caja.</a:t>
            </a:r>
          </a:p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P1 (50 s). Narrar la cadena de riesgo como historia de negocio. Un error de identificación se convierte en glosa, luego en retraso de pago y finalmente pérdida de margen.</a:t>
            </a:r>
          </a:p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P1 (50 s). Cerrar el bloque ejecutivo: no compramos tecnología por moda; la usamos para controlar físico, soportar digitalmente y decidir antes de que la novedad se vuelva glosa.</a:t>
            </a:r>
          </a:p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P2 (55 s). Explicar las cinco capas. La arquitectura separa hardware, identidad digital, reglas, backend e indicadores. Esto permite crecer por fases sin rehacer todo el sistema.</a:t>
            </a:r>
          </a:p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P2 (55 s). Aclarar que la IA clasifica y prioriza, pero no reemplaza la decisión humana. El motor de reglas cruza peso, tolerancia y SKU; analítica convierte eventos en KPIs.</a:t>
            </a:r>
          </a:p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P2 (50 s). Describir el ciclo de trazabilidad: timestamp, producto, lote, peso, resultado de visión, operario, evidencia y decisión. Mencionar alineación como marco de gestión del riesgo de IA y trazabilidad.</a:t>
            </a:r>
          </a:p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P2 (55 s). Presentar los seis KPIs como tablero de gestión. Aclarar que los valores son maqueta de meta piloto y se reemplazan con datos reales de operación.</a:t>
            </a:r>
          </a:p>
          <a:p>
            <a:r>
              <a:rPr lang="en-US"/>
              <a:t>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P3 (55 s). Presentar la estación de pesaje: plataforma de acero, celdas Clase C3, transductores Laumas, HMI Weintek y comunicación al ERP. Resaltar robustez y calibración.</a:t>
            </a:r>
          </a:p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png" Type="http://schemas.openxmlformats.org/officeDocument/2006/relationships/image"/><Relationship Id="rId11" Target="../media/image9.svg" Type="http://schemas.openxmlformats.org/officeDocument/2006/relationships/image"/><Relationship Id="rId12" Target="../media/image10.pn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Relationship Id="rId8" Target="../media/image6.png" Type="http://schemas.openxmlformats.org/officeDocument/2006/relationships/image"/><Relationship Id="rId9" Target="../media/image7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.jpe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12" Target="../media/image25.png" Type="http://schemas.openxmlformats.org/officeDocument/2006/relationships/image"/><Relationship Id="rId13" Target="../media/image26.svg" Type="http://schemas.openxmlformats.org/officeDocument/2006/relationships/image"/><Relationship Id="rId2" Target="../notesSlides/notesSlide5.xml" Type="http://schemas.openxmlformats.org/officeDocument/2006/relationships/notesSlide"/><Relationship Id="rId3" Target="../media/image1.jpe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40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jpe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F4C542">
                <a:alpha val="84314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P1 | Empresario / Dueño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01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029500" y="1715843"/>
            <a:ext cx="11255912" cy="1578573"/>
            <a:chOff x="0" y="0"/>
            <a:chExt cx="15007882" cy="2104764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5007885" cy="2104770"/>
            </a:xfrm>
            <a:custGeom>
              <a:avLst/>
              <a:gdLst/>
              <a:ahLst/>
              <a:cxnLst/>
              <a:rect r="r" b="b" t="t" l="l"/>
              <a:pathLst>
                <a:path h="2104770" w="15007885">
                  <a:moveTo>
                    <a:pt x="0" y="0"/>
                  </a:moveTo>
                  <a:lnTo>
                    <a:pt x="15007885" y="0"/>
                  </a:lnTo>
                  <a:lnTo>
                    <a:pt x="15007885" y="2104770"/>
                  </a:lnTo>
                  <a:lnTo>
                    <a:pt x="0" y="210477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8936" r="0" b="-88936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5007882" cy="21047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Sistema Inteligente de</a:t>
              </a:r>
            </a:p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Control Logístico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032558" y="3503362"/>
            <a:ext cx="4880610" cy="76257"/>
            <a:chOff x="0" y="0"/>
            <a:chExt cx="6507480" cy="10167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6507480" cy="101727"/>
            </a:xfrm>
            <a:custGeom>
              <a:avLst/>
              <a:gdLst/>
              <a:ahLst/>
              <a:cxnLst/>
              <a:rect r="r" b="b" t="t" l="l"/>
              <a:pathLst>
                <a:path h="101727" w="6507480">
                  <a:moveTo>
                    <a:pt x="0" y="0"/>
                  </a:moveTo>
                  <a:lnTo>
                    <a:pt x="6507480" y="101727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96483" r="0" b="-1196433"/>
              </a:stretch>
            </a:blipFill>
            <a:ln w="76260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70" id="70"/>
          <p:cNvGrpSpPr/>
          <p:nvPr/>
        </p:nvGrpSpPr>
        <p:grpSpPr>
          <a:xfrm rot="0">
            <a:off x="1070686" y="3884666"/>
            <a:ext cx="6314294" cy="439255"/>
            <a:chOff x="0" y="0"/>
            <a:chExt cx="8419059" cy="585673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8419057" cy="585674"/>
            </a:xfrm>
            <a:custGeom>
              <a:avLst/>
              <a:gdLst/>
              <a:ahLst/>
              <a:cxnLst/>
              <a:rect r="r" b="b" t="t" l="l"/>
              <a:pathLst>
                <a:path h="585674" w="8419057">
                  <a:moveTo>
                    <a:pt x="0" y="0"/>
                  </a:moveTo>
                  <a:lnTo>
                    <a:pt x="8419057" y="0"/>
                  </a:lnTo>
                  <a:lnTo>
                    <a:pt x="8419057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0097" r="0" b="-230097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9525"/>
              <a:ext cx="8419059" cy="5951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02"/>
                </a:lnSpc>
              </a:pPr>
              <a:r>
                <a:rPr lang="en-US" sz="2251" b="true">
                  <a:solidFill>
                    <a:srgbClr val="F4C54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Dogman Group S.A.S.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1070686" y="5076396"/>
            <a:ext cx="7152551" cy="1563318"/>
            <a:chOff x="0" y="0"/>
            <a:chExt cx="9536735" cy="2084425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9536735" cy="2084426"/>
            </a:xfrm>
            <a:custGeom>
              <a:avLst/>
              <a:gdLst/>
              <a:ahLst/>
              <a:cxnLst/>
              <a:rect r="r" b="b" t="t" l="l"/>
              <a:pathLst>
                <a:path h="2084426" w="9536735">
                  <a:moveTo>
                    <a:pt x="0" y="0"/>
                  </a:moveTo>
                  <a:lnTo>
                    <a:pt x="9536735" y="0"/>
                  </a:lnTo>
                  <a:lnTo>
                    <a:pt x="9536735" y="2084426"/>
                  </a:lnTo>
                  <a:lnTo>
                    <a:pt x="0" y="20844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8255" r="-11309" b="-10206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9525"/>
              <a:ext cx="9536735" cy="20749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399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</a:t>
              </a:r>
              <a:r>
                <a:rPr lang="en-US" sz="2399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esús Isaac Casas Angarita</a:t>
              </a:r>
            </a:p>
            <a:p>
              <a:pPr algn="l">
                <a:lnSpc>
                  <a:spcPts val="2879"/>
                </a:lnSpc>
              </a:pPr>
              <a:r>
                <a:rPr lang="en-US" sz="2399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Samuel Andrés Torres Gómez</a:t>
              </a:r>
            </a:p>
            <a:p>
              <a:pPr algn="l">
                <a:lnSpc>
                  <a:spcPts val="2879"/>
                </a:lnSpc>
              </a:pPr>
              <a:r>
                <a:rPr lang="en-US" sz="2399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Samuel Hernando Bonilla Paez</a:t>
              </a:r>
            </a:p>
            <a:p>
              <a:pPr algn="l">
                <a:lnSpc>
                  <a:spcPts val="2879"/>
                </a:lnSpc>
              </a:pP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0147287" y="4382062"/>
            <a:ext cx="6747062" cy="2903582"/>
            <a:chOff x="0" y="0"/>
            <a:chExt cx="8996083" cy="3871443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8996045" cy="3871341"/>
            </a:xfrm>
            <a:custGeom>
              <a:avLst/>
              <a:gdLst/>
              <a:ahLst/>
              <a:cxnLst/>
              <a:rect r="r" b="b" t="t" l="l"/>
              <a:pathLst>
                <a:path h="3871341" w="8996045">
                  <a:moveTo>
                    <a:pt x="0" y="258064"/>
                  </a:moveTo>
                  <a:cubicBezTo>
                    <a:pt x="0" y="115570"/>
                    <a:pt x="115570" y="0"/>
                    <a:pt x="258064" y="0"/>
                  </a:cubicBezTo>
                  <a:lnTo>
                    <a:pt x="8737981" y="0"/>
                  </a:lnTo>
                  <a:cubicBezTo>
                    <a:pt x="8880475" y="0"/>
                    <a:pt x="8996045" y="115570"/>
                    <a:pt x="8996045" y="258064"/>
                  </a:cubicBezTo>
                  <a:lnTo>
                    <a:pt x="8996045" y="3613277"/>
                  </a:lnTo>
                  <a:cubicBezTo>
                    <a:pt x="8996045" y="3755771"/>
                    <a:pt x="8880475" y="3871341"/>
                    <a:pt x="8737981" y="3871341"/>
                  </a:cubicBezTo>
                  <a:lnTo>
                    <a:pt x="258064" y="3871341"/>
                  </a:lnTo>
                  <a:cubicBezTo>
                    <a:pt x="115570" y="3871468"/>
                    <a:pt x="0" y="3755898"/>
                    <a:pt x="0" y="3613277"/>
                  </a:cubicBezTo>
                  <a:close/>
                </a:path>
              </a:pathLst>
            </a:custGeom>
            <a:solidFill>
              <a:srgbClr val="122A42"/>
            </a:solidFill>
            <a:ln w="20971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78" id="78" descr="preencoded.png"/>
          <p:cNvSpPr/>
          <p:nvPr/>
        </p:nvSpPr>
        <p:spPr>
          <a:xfrm flipH="false" flipV="false" rot="0">
            <a:off x="10775480" y="4872990"/>
            <a:ext cx="713794" cy="713794"/>
          </a:xfrm>
          <a:custGeom>
            <a:avLst/>
            <a:gdLst/>
            <a:ahLst/>
            <a:cxnLst/>
            <a:rect r="r" b="b" t="t" l="l"/>
            <a:pathLst>
              <a:path h="713794" w="713794">
                <a:moveTo>
                  <a:pt x="0" y="0"/>
                </a:moveTo>
                <a:lnTo>
                  <a:pt x="713794" y="0"/>
                </a:lnTo>
                <a:lnTo>
                  <a:pt x="713794" y="713794"/>
                </a:lnTo>
                <a:lnTo>
                  <a:pt x="0" y="7137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9" id="79" descr="preencoded.png"/>
          <p:cNvSpPr/>
          <p:nvPr/>
        </p:nvSpPr>
        <p:spPr>
          <a:xfrm flipH="false" flipV="false" rot="0">
            <a:off x="12422686" y="4872990"/>
            <a:ext cx="713794" cy="713794"/>
          </a:xfrm>
          <a:custGeom>
            <a:avLst/>
            <a:gdLst/>
            <a:ahLst/>
            <a:cxnLst/>
            <a:rect r="r" b="b" t="t" l="l"/>
            <a:pathLst>
              <a:path h="713794" w="713794">
                <a:moveTo>
                  <a:pt x="0" y="0"/>
                </a:moveTo>
                <a:lnTo>
                  <a:pt x="713794" y="0"/>
                </a:lnTo>
                <a:lnTo>
                  <a:pt x="713794" y="713794"/>
                </a:lnTo>
                <a:lnTo>
                  <a:pt x="0" y="7137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0" id="80" descr="preencoded.png"/>
          <p:cNvSpPr/>
          <p:nvPr/>
        </p:nvSpPr>
        <p:spPr>
          <a:xfrm flipH="false" flipV="false" rot="0">
            <a:off x="14069892" y="4872990"/>
            <a:ext cx="713794" cy="713794"/>
          </a:xfrm>
          <a:custGeom>
            <a:avLst/>
            <a:gdLst/>
            <a:ahLst/>
            <a:cxnLst/>
            <a:rect r="r" b="b" t="t" l="l"/>
            <a:pathLst>
              <a:path h="713794" w="713794">
                <a:moveTo>
                  <a:pt x="0" y="0"/>
                </a:moveTo>
                <a:lnTo>
                  <a:pt x="713794" y="0"/>
                </a:lnTo>
                <a:lnTo>
                  <a:pt x="713794" y="713794"/>
                </a:lnTo>
                <a:lnTo>
                  <a:pt x="0" y="7137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1" id="81" descr="preencoded.png"/>
          <p:cNvSpPr/>
          <p:nvPr/>
        </p:nvSpPr>
        <p:spPr>
          <a:xfrm flipH="false" flipV="false" rot="0">
            <a:off x="15648470" y="4872990"/>
            <a:ext cx="713794" cy="713794"/>
          </a:xfrm>
          <a:custGeom>
            <a:avLst/>
            <a:gdLst/>
            <a:ahLst/>
            <a:cxnLst/>
            <a:rect r="r" b="b" t="t" l="l"/>
            <a:pathLst>
              <a:path h="713794" w="713794">
                <a:moveTo>
                  <a:pt x="0" y="0"/>
                </a:moveTo>
                <a:lnTo>
                  <a:pt x="713794" y="0"/>
                </a:lnTo>
                <a:lnTo>
                  <a:pt x="713794" y="713794"/>
                </a:lnTo>
                <a:lnTo>
                  <a:pt x="0" y="7137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2" id="82"/>
          <p:cNvGrpSpPr/>
          <p:nvPr/>
        </p:nvGrpSpPr>
        <p:grpSpPr>
          <a:xfrm rot="0">
            <a:off x="11713093" y="5014446"/>
            <a:ext cx="362236" cy="389687"/>
            <a:chOff x="0" y="0"/>
            <a:chExt cx="482981" cy="519582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482981" cy="519557"/>
            </a:xfrm>
            <a:custGeom>
              <a:avLst/>
              <a:gdLst/>
              <a:ahLst/>
              <a:cxnLst/>
              <a:rect r="r" b="b" t="t" l="l"/>
              <a:pathLst>
                <a:path h="519557" w="482981">
                  <a:moveTo>
                    <a:pt x="0" y="0"/>
                  </a:moveTo>
                  <a:lnTo>
                    <a:pt x="241427" y="0"/>
                  </a:lnTo>
                  <a:lnTo>
                    <a:pt x="482981" y="259842"/>
                  </a:lnTo>
                  <a:lnTo>
                    <a:pt x="241427" y="519557"/>
                  </a:lnTo>
                  <a:lnTo>
                    <a:pt x="0" y="519557"/>
                  </a:lnTo>
                  <a:lnTo>
                    <a:pt x="241427" y="259842"/>
                  </a:ln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</p:spPr>
        </p:sp>
      </p:grpSp>
      <p:grpSp>
        <p:nvGrpSpPr>
          <p:cNvPr name="Group 84" id="84"/>
          <p:cNvGrpSpPr/>
          <p:nvPr/>
        </p:nvGrpSpPr>
        <p:grpSpPr>
          <a:xfrm rot="0">
            <a:off x="13360298" y="5014446"/>
            <a:ext cx="362236" cy="389687"/>
            <a:chOff x="0" y="0"/>
            <a:chExt cx="482981" cy="519582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482981" cy="519557"/>
            </a:xfrm>
            <a:custGeom>
              <a:avLst/>
              <a:gdLst/>
              <a:ahLst/>
              <a:cxnLst/>
              <a:rect r="r" b="b" t="t" l="l"/>
              <a:pathLst>
                <a:path h="519557" w="482981">
                  <a:moveTo>
                    <a:pt x="0" y="0"/>
                  </a:moveTo>
                  <a:lnTo>
                    <a:pt x="241427" y="0"/>
                  </a:lnTo>
                  <a:lnTo>
                    <a:pt x="482981" y="259842"/>
                  </a:lnTo>
                  <a:lnTo>
                    <a:pt x="241427" y="519557"/>
                  </a:lnTo>
                  <a:lnTo>
                    <a:pt x="0" y="519557"/>
                  </a:lnTo>
                  <a:lnTo>
                    <a:pt x="241427" y="259842"/>
                  </a:ln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</p:spPr>
        </p:sp>
      </p:grpSp>
      <p:grpSp>
        <p:nvGrpSpPr>
          <p:cNvPr name="Group 86" id="86"/>
          <p:cNvGrpSpPr/>
          <p:nvPr/>
        </p:nvGrpSpPr>
        <p:grpSpPr>
          <a:xfrm rot="0">
            <a:off x="15007504" y="5014446"/>
            <a:ext cx="362236" cy="389687"/>
            <a:chOff x="0" y="0"/>
            <a:chExt cx="482981" cy="519582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482981" cy="519557"/>
            </a:xfrm>
            <a:custGeom>
              <a:avLst/>
              <a:gdLst/>
              <a:ahLst/>
              <a:cxnLst/>
              <a:rect r="r" b="b" t="t" l="l"/>
              <a:pathLst>
                <a:path h="519557" w="482981">
                  <a:moveTo>
                    <a:pt x="0" y="0"/>
                  </a:moveTo>
                  <a:lnTo>
                    <a:pt x="241427" y="0"/>
                  </a:lnTo>
                  <a:lnTo>
                    <a:pt x="482981" y="259842"/>
                  </a:lnTo>
                  <a:lnTo>
                    <a:pt x="241427" y="519557"/>
                  </a:lnTo>
                  <a:lnTo>
                    <a:pt x="0" y="519557"/>
                  </a:lnTo>
                  <a:lnTo>
                    <a:pt x="241427" y="259842"/>
                  </a:ln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</p:spPr>
        </p:sp>
      </p:grpSp>
      <p:grpSp>
        <p:nvGrpSpPr>
          <p:cNvPr name="Group 88" id="88"/>
          <p:cNvGrpSpPr/>
          <p:nvPr/>
        </p:nvGrpSpPr>
        <p:grpSpPr>
          <a:xfrm rot="0">
            <a:off x="10404853" y="5875039"/>
            <a:ext cx="1372676" cy="247079"/>
            <a:chOff x="0" y="0"/>
            <a:chExt cx="1830235" cy="329438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1830230" cy="329441"/>
            </a:xfrm>
            <a:custGeom>
              <a:avLst/>
              <a:gdLst/>
              <a:ahLst/>
              <a:cxnLst/>
              <a:rect r="r" b="b" t="t" l="l"/>
              <a:pathLst>
                <a:path h="329441" w="1830230">
                  <a:moveTo>
                    <a:pt x="0" y="0"/>
                  </a:moveTo>
                  <a:lnTo>
                    <a:pt x="1830230" y="0"/>
                  </a:lnTo>
                  <a:lnTo>
                    <a:pt x="1830230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8251" r="0" b="-58250"/>
              </a:stretch>
            </a:blipFill>
          </p:spPr>
        </p:sp>
        <p:sp>
          <p:nvSpPr>
            <p:cNvPr name="TextBox 90" id="90"/>
            <p:cNvSpPr txBox="true"/>
            <p:nvPr/>
          </p:nvSpPr>
          <p:spPr>
            <a:xfrm>
              <a:off x="0" y="-9525"/>
              <a:ext cx="1830235" cy="3389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315"/>
                </a:lnSpc>
              </a:pPr>
              <a:r>
                <a:rPr lang="en-US" sz="1095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Pesaje</a:t>
              </a:r>
            </a:p>
          </p:txBody>
        </p:sp>
      </p:grpSp>
      <p:grpSp>
        <p:nvGrpSpPr>
          <p:cNvPr name="Group 91" id="91"/>
          <p:cNvGrpSpPr/>
          <p:nvPr/>
        </p:nvGrpSpPr>
        <p:grpSpPr>
          <a:xfrm rot="0">
            <a:off x="11969706" y="5875039"/>
            <a:ext cx="1578569" cy="247079"/>
            <a:chOff x="0" y="0"/>
            <a:chExt cx="2104758" cy="329438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2104764" cy="329441"/>
            </a:xfrm>
            <a:custGeom>
              <a:avLst/>
              <a:gdLst/>
              <a:ahLst/>
              <a:cxnLst/>
              <a:rect r="r" b="b" t="t" l="l"/>
              <a:pathLst>
                <a:path h="329441" w="2104764">
                  <a:moveTo>
                    <a:pt x="0" y="0"/>
                  </a:moveTo>
                  <a:lnTo>
                    <a:pt x="2104764" y="0"/>
                  </a:lnTo>
                  <a:lnTo>
                    <a:pt x="2104764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4487" r="0" b="-74486"/>
              </a:stretch>
            </a:blipFill>
          </p:spPr>
        </p:sp>
        <p:sp>
          <p:nvSpPr>
            <p:cNvPr name="TextBox 93" id="93"/>
            <p:cNvSpPr txBox="true"/>
            <p:nvPr/>
          </p:nvSpPr>
          <p:spPr>
            <a:xfrm>
              <a:off x="0" y="-9525"/>
              <a:ext cx="2104758" cy="3389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315"/>
                </a:lnSpc>
              </a:pPr>
              <a:r>
                <a:rPr lang="en-US" sz="1095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Identidad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13863990" y="5875039"/>
            <a:ext cx="1098137" cy="247079"/>
            <a:chOff x="0" y="0"/>
            <a:chExt cx="1464183" cy="329438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1464184" cy="329441"/>
            </a:xfrm>
            <a:custGeom>
              <a:avLst/>
              <a:gdLst/>
              <a:ahLst/>
              <a:cxnLst/>
              <a:rect r="r" b="b" t="t" l="l"/>
              <a:pathLst>
                <a:path h="329441" w="1464184">
                  <a:moveTo>
                    <a:pt x="0" y="0"/>
                  </a:moveTo>
                  <a:lnTo>
                    <a:pt x="1464184" y="0"/>
                  </a:lnTo>
                  <a:lnTo>
                    <a:pt x="1464184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6600" r="0" b="-36599"/>
              </a:stretch>
            </a:blipFill>
          </p:spPr>
        </p:sp>
        <p:sp>
          <p:nvSpPr>
            <p:cNvPr name="TextBox 96" id="96"/>
            <p:cNvSpPr txBox="true"/>
            <p:nvPr/>
          </p:nvSpPr>
          <p:spPr>
            <a:xfrm>
              <a:off x="0" y="-9525"/>
              <a:ext cx="1464183" cy="3389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315"/>
                </a:lnSpc>
              </a:pPr>
              <a:r>
                <a:rPr lang="en-US" sz="1095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IA</a:t>
              </a:r>
            </a:p>
          </p:txBody>
        </p:sp>
      </p:grpSp>
      <p:grpSp>
        <p:nvGrpSpPr>
          <p:cNvPr name="Group 97" id="97"/>
          <p:cNvGrpSpPr/>
          <p:nvPr/>
        </p:nvGrpSpPr>
        <p:grpSpPr>
          <a:xfrm rot="0">
            <a:off x="15305294" y="5875039"/>
            <a:ext cx="1647206" cy="247079"/>
            <a:chOff x="0" y="0"/>
            <a:chExt cx="2196274" cy="329438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2196276" cy="329441"/>
            </a:xfrm>
            <a:custGeom>
              <a:avLst/>
              <a:gdLst/>
              <a:ahLst/>
              <a:cxnLst/>
              <a:rect r="r" b="b" t="t" l="l"/>
              <a:pathLst>
                <a:path h="329441" w="2196276">
                  <a:moveTo>
                    <a:pt x="0" y="0"/>
                  </a:moveTo>
                  <a:lnTo>
                    <a:pt x="2196276" y="0"/>
                  </a:lnTo>
                  <a:lnTo>
                    <a:pt x="2196276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9900" r="0" b="-79899"/>
              </a:stretch>
            </a:blipFill>
          </p:spPr>
        </p:sp>
        <p:sp>
          <p:nvSpPr>
            <p:cNvPr name="TextBox 99" id="99"/>
            <p:cNvSpPr txBox="true"/>
            <p:nvPr/>
          </p:nvSpPr>
          <p:spPr>
            <a:xfrm>
              <a:off x="0" y="-9525"/>
              <a:ext cx="2196274" cy="3389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315"/>
                </a:lnSpc>
              </a:pPr>
              <a:r>
                <a:rPr lang="en-US" sz="1095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Decisión</a:t>
              </a:r>
            </a:p>
          </p:txBody>
        </p:sp>
      </p:grpSp>
      <p:grpSp>
        <p:nvGrpSpPr>
          <p:cNvPr name="Group 100" id="100"/>
          <p:cNvGrpSpPr/>
          <p:nvPr/>
        </p:nvGrpSpPr>
        <p:grpSpPr>
          <a:xfrm rot="0">
            <a:off x="1029500" y="7755598"/>
            <a:ext cx="1509941" cy="549069"/>
            <a:chOff x="0" y="0"/>
            <a:chExt cx="2013255" cy="732092"/>
          </a:xfrm>
        </p:grpSpPr>
        <p:sp>
          <p:nvSpPr>
            <p:cNvPr name="Freeform 101" id="101"/>
            <p:cNvSpPr/>
            <p:nvPr/>
          </p:nvSpPr>
          <p:spPr>
            <a:xfrm flipH="false" flipV="false" rot="0">
              <a:off x="0" y="0"/>
              <a:ext cx="2013253" cy="732092"/>
            </a:xfrm>
            <a:custGeom>
              <a:avLst/>
              <a:gdLst/>
              <a:ahLst/>
              <a:cxnLst/>
              <a:rect r="r" b="b" t="t" l="l"/>
              <a:pathLst>
                <a:path h="732092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732092"/>
                  </a:lnTo>
                  <a:lnTo>
                    <a:pt x="0" y="7320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583" r="0" b="-3583"/>
              </a:stretch>
            </a:blipFill>
          </p:spPr>
        </p:sp>
        <p:sp>
          <p:nvSpPr>
            <p:cNvPr name="TextBox 102" id="102"/>
            <p:cNvSpPr txBox="true"/>
            <p:nvPr/>
          </p:nvSpPr>
          <p:spPr>
            <a:xfrm>
              <a:off x="0" y="0"/>
              <a:ext cx="2013255" cy="7320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963"/>
                </a:lnSpc>
              </a:pPr>
              <a:r>
                <a:rPr lang="en-US" sz="33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2026</a:t>
              </a:r>
            </a:p>
          </p:txBody>
        </p:sp>
      </p:grpSp>
      <p:sp>
        <p:nvSpPr>
          <p:cNvPr name="Freeform 103" id="103"/>
          <p:cNvSpPr/>
          <p:nvPr/>
        </p:nvSpPr>
        <p:spPr>
          <a:xfrm flipH="false" flipV="false" rot="0">
            <a:off x="9843165" y="1286113"/>
            <a:ext cx="7254229" cy="2666419"/>
          </a:xfrm>
          <a:custGeom>
            <a:avLst/>
            <a:gdLst/>
            <a:ahLst/>
            <a:cxnLst/>
            <a:rect r="r" b="b" t="t" l="l"/>
            <a:pathLst>
              <a:path h="2666419" w="7254229">
                <a:moveTo>
                  <a:pt x="0" y="0"/>
                </a:moveTo>
                <a:lnTo>
                  <a:pt x="7254229" y="0"/>
                </a:lnTo>
                <a:lnTo>
                  <a:pt x="7254229" y="2666420"/>
                </a:lnTo>
                <a:lnTo>
                  <a:pt x="0" y="266642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27AE60">
                <a:alpha val="84314"/>
              </a:srgbClr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P3 | Mecatrónico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10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Scrum + Kanban operativo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Construcción ágil y flujo visible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8432406" y="2214201"/>
            <a:ext cx="19069" cy="6813794"/>
            <a:chOff x="0" y="0"/>
            <a:chExt cx="25425" cy="9085059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25400" cy="9085072"/>
            </a:xfrm>
            <a:custGeom>
              <a:avLst/>
              <a:gdLst/>
              <a:ahLst/>
              <a:cxnLst/>
              <a:rect r="r" b="b" t="t" l="l"/>
              <a:pathLst>
                <a:path h="9085072" w="25400">
                  <a:moveTo>
                    <a:pt x="0" y="0"/>
                  </a:moveTo>
                  <a:lnTo>
                    <a:pt x="25400" y="908507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5841507" t="0" r="-45841607" b="0"/>
              </a:stretch>
            </a:blip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207951" y="2361000"/>
            <a:ext cx="3431677" cy="329441"/>
            <a:chOff x="0" y="0"/>
            <a:chExt cx="4575569" cy="439255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4575575" cy="439255"/>
            </a:xfrm>
            <a:custGeom>
              <a:avLst/>
              <a:gdLst/>
              <a:ahLst/>
              <a:cxnLst/>
              <a:rect r="r" b="b" t="t" l="l"/>
              <a:pathLst>
                <a:path h="439255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52968" r="0" b="-152968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4575569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Hoja de ruta Scrum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737960" y="3577333"/>
            <a:ext cx="38129" cy="2989374"/>
            <a:chOff x="0" y="0"/>
            <a:chExt cx="50838" cy="3985832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50800" cy="3985895"/>
            </a:xfrm>
            <a:custGeom>
              <a:avLst/>
              <a:gdLst/>
              <a:ahLst/>
              <a:cxnLst/>
              <a:rect r="r" b="b" t="t" l="l"/>
              <a:pathLst>
                <a:path h="3985895" w="50800">
                  <a:moveTo>
                    <a:pt x="0" y="0"/>
                  </a:moveTo>
                  <a:lnTo>
                    <a:pt x="50800" y="3985895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10016821" t="0" r="-10016896" b="1"/>
              </a:stretch>
            </a:blipFill>
            <a:ln w="38130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78" id="78"/>
          <p:cNvGrpSpPr/>
          <p:nvPr/>
        </p:nvGrpSpPr>
        <p:grpSpPr>
          <a:xfrm rot="0">
            <a:off x="1431769" y="3257426"/>
            <a:ext cx="513226" cy="513226"/>
            <a:chOff x="0" y="0"/>
            <a:chExt cx="684301" cy="684301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684276" cy="684276"/>
            </a:xfrm>
            <a:custGeom>
              <a:avLst/>
              <a:gdLst/>
              <a:ahLst/>
              <a:cxnLst/>
              <a:rect r="r" b="b" t="t" l="l"/>
              <a:pathLst>
                <a:path h="684276" w="684276">
                  <a:moveTo>
                    <a:pt x="0" y="342138"/>
                  </a:moveTo>
                  <a:cubicBezTo>
                    <a:pt x="0" y="153162"/>
                    <a:pt x="153162" y="0"/>
                    <a:pt x="342138" y="0"/>
                  </a:cubicBezTo>
                  <a:cubicBezTo>
                    <a:pt x="531114" y="0"/>
                    <a:pt x="684276" y="153162"/>
                    <a:pt x="684276" y="342138"/>
                  </a:cubicBezTo>
                  <a:cubicBezTo>
                    <a:pt x="684276" y="531114"/>
                    <a:pt x="531114" y="684276"/>
                    <a:pt x="342138" y="684276"/>
                  </a:cubicBezTo>
                  <a:cubicBezTo>
                    <a:pt x="153162" y="684276"/>
                    <a:pt x="0" y="531114"/>
                    <a:pt x="0" y="342138"/>
                  </a:cubicBezTo>
                  <a:close/>
                </a:path>
              </a:pathLst>
            </a:custGeom>
            <a:solidFill>
              <a:srgbClr val="27AE60"/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80" id="80"/>
          <p:cNvGrpSpPr/>
          <p:nvPr/>
        </p:nvGrpSpPr>
        <p:grpSpPr>
          <a:xfrm rot="0">
            <a:off x="1592304" y="3411093"/>
            <a:ext cx="192176" cy="109814"/>
            <a:chOff x="0" y="0"/>
            <a:chExt cx="256235" cy="146418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256232" cy="146418"/>
            </a:xfrm>
            <a:custGeom>
              <a:avLst/>
              <a:gdLst/>
              <a:ahLst/>
              <a:cxnLst/>
              <a:rect r="r" b="b" t="t" l="l"/>
              <a:pathLst>
                <a:path h="146418" w="256232">
                  <a:moveTo>
                    <a:pt x="0" y="0"/>
                  </a:moveTo>
                  <a:lnTo>
                    <a:pt x="256232" y="0"/>
                  </a:lnTo>
                  <a:lnTo>
                    <a:pt x="256232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3315" t="0" r="-23316" b="0"/>
              </a:stretch>
            </a:blipFill>
          </p:spPr>
        </p:sp>
        <p:sp>
          <p:nvSpPr>
            <p:cNvPr name="TextBox 82" id="82"/>
            <p:cNvSpPr txBox="true"/>
            <p:nvPr/>
          </p:nvSpPr>
          <p:spPr>
            <a:xfrm>
              <a:off x="0" y="0"/>
              <a:ext cx="256235" cy="1464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90"/>
                </a:lnSpc>
              </a:pPr>
              <a:r>
                <a:rPr lang="en-US" sz="82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</a:t>
              </a:r>
            </a:p>
          </p:txBody>
        </p:sp>
      </p:grpSp>
      <p:grpSp>
        <p:nvGrpSpPr>
          <p:cNvPr name="Group 83" id="83"/>
          <p:cNvGrpSpPr/>
          <p:nvPr/>
        </p:nvGrpSpPr>
        <p:grpSpPr>
          <a:xfrm rot="0">
            <a:off x="1982753" y="3122066"/>
            <a:ext cx="5162769" cy="591779"/>
            <a:chOff x="0" y="0"/>
            <a:chExt cx="6883692" cy="789038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6883653" cy="788924"/>
            </a:xfrm>
            <a:custGeom>
              <a:avLst/>
              <a:gdLst/>
              <a:ahLst/>
              <a:cxnLst/>
              <a:rect r="r" b="b" t="t" l="l"/>
              <a:pathLst>
                <a:path h="788924" w="6883653">
                  <a:moveTo>
                    <a:pt x="0" y="131445"/>
                  </a:moveTo>
                  <a:cubicBezTo>
                    <a:pt x="0" y="58928"/>
                    <a:pt x="58928" y="0"/>
                    <a:pt x="131445" y="0"/>
                  </a:cubicBezTo>
                  <a:lnTo>
                    <a:pt x="6752209" y="0"/>
                  </a:lnTo>
                  <a:cubicBezTo>
                    <a:pt x="6824852" y="0"/>
                    <a:pt x="6883653" y="58928"/>
                    <a:pt x="6883653" y="131445"/>
                  </a:cubicBezTo>
                  <a:lnTo>
                    <a:pt x="6883653" y="657479"/>
                  </a:lnTo>
                  <a:cubicBezTo>
                    <a:pt x="6883653" y="730123"/>
                    <a:pt x="6824726" y="788924"/>
                    <a:pt x="6752209" y="788924"/>
                  </a:cubicBezTo>
                  <a:lnTo>
                    <a:pt x="131445" y="788924"/>
                  </a:lnTo>
                  <a:cubicBezTo>
                    <a:pt x="58928" y="789051"/>
                    <a:pt x="0" y="730123"/>
                    <a:pt x="0" y="657479"/>
                  </a:cubicBezTo>
                  <a:close/>
                </a:path>
              </a:pathLst>
            </a:custGeom>
            <a:solidFill>
              <a:srgbClr val="203549"/>
            </a:solidFill>
            <a:ln w="15252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85" id="85"/>
          <p:cNvGrpSpPr/>
          <p:nvPr/>
        </p:nvGrpSpPr>
        <p:grpSpPr>
          <a:xfrm rot="0">
            <a:off x="2155098" y="3287554"/>
            <a:ext cx="1029500" cy="178451"/>
            <a:chOff x="0" y="0"/>
            <a:chExt cx="1372667" cy="237934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1372672" cy="237930"/>
            </a:xfrm>
            <a:custGeom>
              <a:avLst/>
              <a:gdLst/>
              <a:ahLst/>
              <a:cxnLst/>
              <a:rect r="r" b="b" t="t" l="l"/>
              <a:pathLst>
                <a:path h="237930" w="1372672">
                  <a:moveTo>
                    <a:pt x="0" y="0"/>
                  </a:moveTo>
                  <a:lnTo>
                    <a:pt x="1372672" y="0"/>
                  </a:lnTo>
                  <a:lnTo>
                    <a:pt x="1372672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2412" r="0" b="-62414"/>
              </a:stretch>
            </a:blipFill>
          </p:spPr>
        </p:sp>
        <p:sp>
          <p:nvSpPr>
            <p:cNvPr name="TextBox 87" id="87"/>
            <p:cNvSpPr txBox="true"/>
            <p:nvPr/>
          </p:nvSpPr>
          <p:spPr>
            <a:xfrm>
              <a:off x="0" y="-9525"/>
              <a:ext cx="1372667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Sprint 1</a:t>
              </a:r>
            </a:p>
          </p:txBody>
        </p:sp>
      </p:grpSp>
      <p:grpSp>
        <p:nvGrpSpPr>
          <p:cNvPr name="Group 88" id="88"/>
          <p:cNvGrpSpPr/>
          <p:nvPr/>
        </p:nvGrpSpPr>
        <p:grpSpPr>
          <a:xfrm rot="0">
            <a:off x="3431677" y="3287554"/>
            <a:ext cx="3184598" cy="178451"/>
            <a:chOff x="0" y="0"/>
            <a:chExt cx="4246131" cy="237934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4246133" cy="237930"/>
            </a:xfrm>
            <a:custGeom>
              <a:avLst/>
              <a:gdLst/>
              <a:ahLst/>
              <a:cxnLst/>
              <a:rect r="r" b="b" t="t" l="l"/>
              <a:pathLst>
                <a:path h="237930" w="4246133">
                  <a:moveTo>
                    <a:pt x="0" y="0"/>
                  </a:moveTo>
                  <a:lnTo>
                    <a:pt x="4246133" y="0"/>
                  </a:lnTo>
                  <a:lnTo>
                    <a:pt x="4246133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7731" r="0" b="-297733"/>
              </a:stretch>
            </a:blipFill>
          </p:spPr>
        </p:sp>
        <p:sp>
          <p:nvSpPr>
            <p:cNvPr name="TextBox 90" id="90"/>
            <p:cNvSpPr txBox="true"/>
            <p:nvPr/>
          </p:nvSpPr>
          <p:spPr>
            <a:xfrm>
              <a:off x="0" y="-9525"/>
              <a:ext cx="4246131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Datos maestros</a:t>
              </a:r>
            </a:p>
          </p:txBody>
        </p:sp>
      </p:grpSp>
      <p:grpSp>
        <p:nvGrpSpPr>
          <p:cNvPr name="Group 91" id="91"/>
          <p:cNvGrpSpPr/>
          <p:nvPr/>
        </p:nvGrpSpPr>
        <p:grpSpPr>
          <a:xfrm rot="0">
            <a:off x="1431769" y="4149662"/>
            <a:ext cx="513226" cy="513226"/>
            <a:chOff x="0" y="0"/>
            <a:chExt cx="684301" cy="684301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684276" cy="684276"/>
            </a:xfrm>
            <a:custGeom>
              <a:avLst/>
              <a:gdLst/>
              <a:ahLst/>
              <a:cxnLst/>
              <a:rect r="r" b="b" t="t" l="l"/>
              <a:pathLst>
                <a:path h="684276" w="684276">
                  <a:moveTo>
                    <a:pt x="0" y="342138"/>
                  </a:moveTo>
                  <a:cubicBezTo>
                    <a:pt x="0" y="153162"/>
                    <a:pt x="153162" y="0"/>
                    <a:pt x="342138" y="0"/>
                  </a:cubicBezTo>
                  <a:cubicBezTo>
                    <a:pt x="531114" y="0"/>
                    <a:pt x="684276" y="153162"/>
                    <a:pt x="684276" y="342138"/>
                  </a:cubicBezTo>
                  <a:cubicBezTo>
                    <a:pt x="684276" y="531114"/>
                    <a:pt x="531114" y="684276"/>
                    <a:pt x="342138" y="684276"/>
                  </a:cubicBezTo>
                  <a:cubicBezTo>
                    <a:pt x="153162" y="684276"/>
                    <a:pt x="0" y="531114"/>
                    <a:pt x="0" y="342138"/>
                  </a:cubicBezTo>
                  <a:close/>
                </a:path>
              </a:pathLst>
            </a:custGeom>
            <a:solidFill>
              <a:srgbClr val="27AE60"/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93" id="93"/>
          <p:cNvGrpSpPr/>
          <p:nvPr/>
        </p:nvGrpSpPr>
        <p:grpSpPr>
          <a:xfrm rot="0">
            <a:off x="1592304" y="4303328"/>
            <a:ext cx="192176" cy="109814"/>
            <a:chOff x="0" y="0"/>
            <a:chExt cx="256235" cy="146418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256232" cy="146418"/>
            </a:xfrm>
            <a:custGeom>
              <a:avLst/>
              <a:gdLst/>
              <a:ahLst/>
              <a:cxnLst/>
              <a:rect r="r" b="b" t="t" l="l"/>
              <a:pathLst>
                <a:path h="146418" w="256232">
                  <a:moveTo>
                    <a:pt x="0" y="0"/>
                  </a:moveTo>
                  <a:lnTo>
                    <a:pt x="256232" y="0"/>
                  </a:lnTo>
                  <a:lnTo>
                    <a:pt x="256232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3315" t="0" r="-23316" b="0"/>
              </a:stretch>
            </a:blipFill>
          </p:spPr>
        </p:sp>
        <p:sp>
          <p:nvSpPr>
            <p:cNvPr name="TextBox 95" id="95"/>
            <p:cNvSpPr txBox="true"/>
            <p:nvPr/>
          </p:nvSpPr>
          <p:spPr>
            <a:xfrm>
              <a:off x="0" y="0"/>
              <a:ext cx="256235" cy="1464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90"/>
                </a:lnSpc>
              </a:pPr>
              <a:r>
                <a:rPr lang="en-US" sz="82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</a:t>
              </a:r>
            </a:p>
          </p:txBody>
        </p:sp>
      </p:grpSp>
      <p:grpSp>
        <p:nvGrpSpPr>
          <p:cNvPr name="Group 96" id="96"/>
          <p:cNvGrpSpPr/>
          <p:nvPr/>
        </p:nvGrpSpPr>
        <p:grpSpPr>
          <a:xfrm rot="0">
            <a:off x="1982753" y="4014302"/>
            <a:ext cx="5162769" cy="591779"/>
            <a:chOff x="0" y="0"/>
            <a:chExt cx="6883692" cy="789038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6883653" cy="788924"/>
            </a:xfrm>
            <a:custGeom>
              <a:avLst/>
              <a:gdLst/>
              <a:ahLst/>
              <a:cxnLst/>
              <a:rect r="r" b="b" t="t" l="l"/>
              <a:pathLst>
                <a:path h="788924" w="6883653">
                  <a:moveTo>
                    <a:pt x="0" y="131445"/>
                  </a:moveTo>
                  <a:cubicBezTo>
                    <a:pt x="0" y="58928"/>
                    <a:pt x="58928" y="0"/>
                    <a:pt x="131445" y="0"/>
                  </a:cubicBezTo>
                  <a:lnTo>
                    <a:pt x="6752209" y="0"/>
                  </a:lnTo>
                  <a:cubicBezTo>
                    <a:pt x="6824852" y="0"/>
                    <a:pt x="6883653" y="58928"/>
                    <a:pt x="6883653" y="131445"/>
                  </a:cubicBezTo>
                  <a:lnTo>
                    <a:pt x="6883653" y="657479"/>
                  </a:lnTo>
                  <a:cubicBezTo>
                    <a:pt x="6883653" y="730123"/>
                    <a:pt x="6824726" y="788924"/>
                    <a:pt x="6752209" y="788924"/>
                  </a:cubicBezTo>
                  <a:lnTo>
                    <a:pt x="131445" y="788924"/>
                  </a:lnTo>
                  <a:cubicBezTo>
                    <a:pt x="58928" y="789051"/>
                    <a:pt x="0" y="730123"/>
                    <a:pt x="0" y="657479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98" id="98"/>
          <p:cNvGrpSpPr/>
          <p:nvPr/>
        </p:nvGrpSpPr>
        <p:grpSpPr>
          <a:xfrm rot="0">
            <a:off x="2155098" y="4179789"/>
            <a:ext cx="1029500" cy="178451"/>
            <a:chOff x="0" y="0"/>
            <a:chExt cx="1372667" cy="237934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1372672" cy="237930"/>
            </a:xfrm>
            <a:custGeom>
              <a:avLst/>
              <a:gdLst/>
              <a:ahLst/>
              <a:cxnLst/>
              <a:rect r="r" b="b" t="t" l="l"/>
              <a:pathLst>
                <a:path h="237930" w="1372672">
                  <a:moveTo>
                    <a:pt x="0" y="0"/>
                  </a:moveTo>
                  <a:lnTo>
                    <a:pt x="1372672" y="0"/>
                  </a:lnTo>
                  <a:lnTo>
                    <a:pt x="1372672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2412" r="0" b="-62414"/>
              </a:stretch>
            </a:blipFill>
          </p:spPr>
        </p:sp>
        <p:sp>
          <p:nvSpPr>
            <p:cNvPr name="TextBox 100" id="100"/>
            <p:cNvSpPr txBox="true"/>
            <p:nvPr/>
          </p:nvSpPr>
          <p:spPr>
            <a:xfrm>
              <a:off x="0" y="-9525"/>
              <a:ext cx="1372667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Sprint 2</a:t>
              </a: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3431677" y="4179789"/>
            <a:ext cx="3184598" cy="178451"/>
            <a:chOff x="0" y="0"/>
            <a:chExt cx="4246131" cy="237934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4246133" cy="237930"/>
            </a:xfrm>
            <a:custGeom>
              <a:avLst/>
              <a:gdLst/>
              <a:ahLst/>
              <a:cxnLst/>
              <a:rect r="r" b="b" t="t" l="l"/>
              <a:pathLst>
                <a:path h="237930" w="4246133">
                  <a:moveTo>
                    <a:pt x="0" y="0"/>
                  </a:moveTo>
                  <a:lnTo>
                    <a:pt x="4246133" y="0"/>
                  </a:lnTo>
                  <a:lnTo>
                    <a:pt x="4246133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7731" r="0" b="-297733"/>
              </a:stretch>
            </a:blipFill>
          </p:spPr>
        </p:sp>
        <p:sp>
          <p:nvSpPr>
            <p:cNvPr name="TextBox 103" id="103"/>
            <p:cNvSpPr txBox="true"/>
            <p:nvPr/>
          </p:nvSpPr>
          <p:spPr>
            <a:xfrm>
              <a:off x="0" y="-9525"/>
              <a:ext cx="4246131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Pesaje y QR</a:t>
              </a: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1431769" y="5041906"/>
            <a:ext cx="513226" cy="513226"/>
            <a:chOff x="0" y="0"/>
            <a:chExt cx="684301" cy="684301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684276" cy="684276"/>
            </a:xfrm>
            <a:custGeom>
              <a:avLst/>
              <a:gdLst/>
              <a:ahLst/>
              <a:cxnLst/>
              <a:rect r="r" b="b" t="t" l="l"/>
              <a:pathLst>
                <a:path h="684276" w="684276">
                  <a:moveTo>
                    <a:pt x="0" y="342138"/>
                  </a:moveTo>
                  <a:cubicBezTo>
                    <a:pt x="0" y="153162"/>
                    <a:pt x="153162" y="0"/>
                    <a:pt x="342138" y="0"/>
                  </a:cubicBezTo>
                  <a:cubicBezTo>
                    <a:pt x="531114" y="0"/>
                    <a:pt x="684276" y="153162"/>
                    <a:pt x="684276" y="342138"/>
                  </a:cubicBezTo>
                  <a:cubicBezTo>
                    <a:pt x="684276" y="531114"/>
                    <a:pt x="531114" y="684276"/>
                    <a:pt x="342138" y="684276"/>
                  </a:cubicBezTo>
                  <a:cubicBezTo>
                    <a:pt x="153162" y="684276"/>
                    <a:pt x="0" y="531114"/>
                    <a:pt x="0" y="342138"/>
                  </a:cubicBezTo>
                  <a:close/>
                </a:path>
              </a:pathLst>
            </a:custGeom>
            <a:solidFill>
              <a:srgbClr val="27AE60"/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06" id="106"/>
          <p:cNvGrpSpPr/>
          <p:nvPr/>
        </p:nvGrpSpPr>
        <p:grpSpPr>
          <a:xfrm rot="0">
            <a:off x="1592304" y="5195564"/>
            <a:ext cx="192176" cy="109814"/>
            <a:chOff x="0" y="0"/>
            <a:chExt cx="256235" cy="146418"/>
          </a:xfrm>
        </p:grpSpPr>
        <p:sp>
          <p:nvSpPr>
            <p:cNvPr name="Freeform 107" id="107"/>
            <p:cNvSpPr/>
            <p:nvPr/>
          </p:nvSpPr>
          <p:spPr>
            <a:xfrm flipH="false" flipV="false" rot="0">
              <a:off x="0" y="0"/>
              <a:ext cx="256232" cy="146418"/>
            </a:xfrm>
            <a:custGeom>
              <a:avLst/>
              <a:gdLst/>
              <a:ahLst/>
              <a:cxnLst/>
              <a:rect r="r" b="b" t="t" l="l"/>
              <a:pathLst>
                <a:path h="146418" w="256232">
                  <a:moveTo>
                    <a:pt x="0" y="0"/>
                  </a:moveTo>
                  <a:lnTo>
                    <a:pt x="256232" y="0"/>
                  </a:lnTo>
                  <a:lnTo>
                    <a:pt x="256232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3315" t="0" r="-23316" b="0"/>
              </a:stretch>
            </a:blipFill>
          </p:spPr>
        </p:sp>
        <p:sp>
          <p:nvSpPr>
            <p:cNvPr name="TextBox 108" id="108"/>
            <p:cNvSpPr txBox="true"/>
            <p:nvPr/>
          </p:nvSpPr>
          <p:spPr>
            <a:xfrm>
              <a:off x="0" y="0"/>
              <a:ext cx="256235" cy="1464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90"/>
                </a:lnSpc>
              </a:pPr>
              <a:r>
                <a:rPr lang="en-US" sz="82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3</a:t>
              </a:r>
            </a:p>
          </p:txBody>
        </p:sp>
      </p:grpSp>
      <p:grpSp>
        <p:nvGrpSpPr>
          <p:cNvPr name="Group 109" id="109"/>
          <p:cNvGrpSpPr/>
          <p:nvPr/>
        </p:nvGrpSpPr>
        <p:grpSpPr>
          <a:xfrm rot="0">
            <a:off x="1982753" y="4906537"/>
            <a:ext cx="5162769" cy="591779"/>
            <a:chOff x="0" y="0"/>
            <a:chExt cx="6883692" cy="789038"/>
          </a:xfrm>
        </p:grpSpPr>
        <p:sp>
          <p:nvSpPr>
            <p:cNvPr name="Freeform 110" id="110"/>
            <p:cNvSpPr/>
            <p:nvPr/>
          </p:nvSpPr>
          <p:spPr>
            <a:xfrm flipH="false" flipV="false" rot="0">
              <a:off x="0" y="0"/>
              <a:ext cx="6883653" cy="788924"/>
            </a:xfrm>
            <a:custGeom>
              <a:avLst/>
              <a:gdLst/>
              <a:ahLst/>
              <a:cxnLst/>
              <a:rect r="r" b="b" t="t" l="l"/>
              <a:pathLst>
                <a:path h="788924" w="6883653">
                  <a:moveTo>
                    <a:pt x="0" y="131445"/>
                  </a:moveTo>
                  <a:cubicBezTo>
                    <a:pt x="0" y="58928"/>
                    <a:pt x="58928" y="0"/>
                    <a:pt x="131445" y="0"/>
                  </a:cubicBezTo>
                  <a:lnTo>
                    <a:pt x="6752209" y="0"/>
                  </a:lnTo>
                  <a:cubicBezTo>
                    <a:pt x="6824852" y="0"/>
                    <a:pt x="6883653" y="58928"/>
                    <a:pt x="6883653" y="131445"/>
                  </a:cubicBezTo>
                  <a:lnTo>
                    <a:pt x="6883653" y="657479"/>
                  </a:lnTo>
                  <a:cubicBezTo>
                    <a:pt x="6883653" y="730123"/>
                    <a:pt x="6824726" y="788924"/>
                    <a:pt x="6752209" y="788924"/>
                  </a:cubicBezTo>
                  <a:lnTo>
                    <a:pt x="131445" y="788924"/>
                  </a:lnTo>
                  <a:cubicBezTo>
                    <a:pt x="58928" y="789051"/>
                    <a:pt x="0" y="730123"/>
                    <a:pt x="0" y="657479"/>
                  </a:cubicBezTo>
                  <a:close/>
                </a:path>
              </a:pathLst>
            </a:custGeom>
            <a:solidFill>
              <a:srgbClr val="203549"/>
            </a:solidFill>
            <a:ln w="15252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11" id="111"/>
          <p:cNvGrpSpPr/>
          <p:nvPr/>
        </p:nvGrpSpPr>
        <p:grpSpPr>
          <a:xfrm rot="0">
            <a:off x="2155098" y="5072024"/>
            <a:ext cx="1029500" cy="178451"/>
            <a:chOff x="0" y="0"/>
            <a:chExt cx="1372667" cy="237934"/>
          </a:xfrm>
        </p:grpSpPr>
        <p:sp>
          <p:nvSpPr>
            <p:cNvPr name="Freeform 112" id="112"/>
            <p:cNvSpPr/>
            <p:nvPr/>
          </p:nvSpPr>
          <p:spPr>
            <a:xfrm flipH="false" flipV="false" rot="0">
              <a:off x="0" y="0"/>
              <a:ext cx="1372672" cy="237930"/>
            </a:xfrm>
            <a:custGeom>
              <a:avLst/>
              <a:gdLst/>
              <a:ahLst/>
              <a:cxnLst/>
              <a:rect r="r" b="b" t="t" l="l"/>
              <a:pathLst>
                <a:path h="237930" w="1372672">
                  <a:moveTo>
                    <a:pt x="0" y="0"/>
                  </a:moveTo>
                  <a:lnTo>
                    <a:pt x="1372672" y="0"/>
                  </a:lnTo>
                  <a:lnTo>
                    <a:pt x="1372672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2412" r="0" b="-62414"/>
              </a:stretch>
            </a:blipFill>
          </p:spPr>
        </p:sp>
        <p:sp>
          <p:nvSpPr>
            <p:cNvPr name="TextBox 113" id="113"/>
            <p:cNvSpPr txBox="true"/>
            <p:nvPr/>
          </p:nvSpPr>
          <p:spPr>
            <a:xfrm>
              <a:off x="0" y="-9525"/>
              <a:ext cx="1372667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Sprint 3</a:t>
              </a:r>
            </a:p>
          </p:txBody>
        </p:sp>
      </p:grpSp>
      <p:grpSp>
        <p:nvGrpSpPr>
          <p:cNvPr name="Group 114" id="114"/>
          <p:cNvGrpSpPr/>
          <p:nvPr/>
        </p:nvGrpSpPr>
        <p:grpSpPr>
          <a:xfrm rot="0">
            <a:off x="3431677" y="5072024"/>
            <a:ext cx="3184598" cy="178451"/>
            <a:chOff x="0" y="0"/>
            <a:chExt cx="4246131" cy="237934"/>
          </a:xfrm>
        </p:grpSpPr>
        <p:sp>
          <p:nvSpPr>
            <p:cNvPr name="Freeform 115" id="115"/>
            <p:cNvSpPr/>
            <p:nvPr/>
          </p:nvSpPr>
          <p:spPr>
            <a:xfrm flipH="false" flipV="false" rot="0">
              <a:off x="0" y="0"/>
              <a:ext cx="4246133" cy="237930"/>
            </a:xfrm>
            <a:custGeom>
              <a:avLst/>
              <a:gdLst/>
              <a:ahLst/>
              <a:cxnLst/>
              <a:rect r="r" b="b" t="t" l="l"/>
              <a:pathLst>
                <a:path h="237930" w="4246133">
                  <a:moveTo>
                    <a:pt x="0" y="0"/>
                  </a:moveTo>
                  <a:lnTo>
                    <a:pt x="4246133" y="0"/>
                  </a:lnTo>
                  <a:lnTo>
                    <a:pt x="4246133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7731" r="0" b="-297733"/>
              </a:stretch>
            </a:blipFill>
          </p:spPr>
        </p:sp>
        <p:sp>
          <p:nvSpPr>
            <p:cNvPr name="TextBox 116" id="116"/>
            <p:cNvSpPr txBox="true"/>
            <p:nvPr/>
          </p:nvSpPr>
          <p:spPr>
            <a:xfrm>
              <a:off x="0" y="-9525"/>
              <a:ext cx="4246131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Cuarentena y tablero</a:t>
              </a:r>
            </a:p>
          </p:txBody>
        </p:sp>
      </p:grpSp>
      <p:grpSp>
        <p:nvGrpSpPr>
          <p:cNvPr name="Group 117" id="117"/>
          <p:cNvGrpSpPr/>
          <p:nvPr/>
        </p:nvGrpSpPr>
        <p:grpSpPr>
          <a:xfrm rot="0">
            <a:off x="1431769" y="5934142"/>
            <a:ext cx="513226" cy="513226"/>
            <a:chOff x="0" y="0"/>
            <a:chExt cx="684301" cy="684301"/>
          </a:xfrm>
        </p:grpSpPr>
        <p:sp>
          <p:nvSpPr>
            <p:cNvPr name="Freeform 118" id="118"/>
            <p:cNvSpPr/>
            <p:nvPr/>
          </p:nvSpPr>
          <p:spPr>
            <a:xfrm flipH="false" flipV="false" rot="0">
              <a:off x="0" y="0"/>
              <a:ext cx="684276" cy="684276"/>
            </a:xfrm>
            <a:custGeom>
              <a:avLst/>
              <a:gdLst/>
              <a:ahLst/>
              <a:cxnLst/>
              <a:rect r="r" b="b" t="t" l="l"/>
              <a:pathLst>
                <a:path h="684276" w="684276">
                  <a:moveTo>
                    <a:pt x="0" y="342138"/>
                  </a:moveTo>
                  <a:cubicBezTo>
                    <a:pt x="0" y="153162"/>
                    <a:pt x="153162" y="0"/>
                    <a:pt x="342138" y="0"/>
                  </a:cubicBezTo>
                  <a:cubicBezTo>
                    <a:pt x="531114" y="0"/>
                    <a:pt x="684276" y="153162"/>
                    <a:pt x="684276" y="342138"/>
                  </a:cubicBezTo>
                  <a:cubicBezTo>
                    <a:pt x="684276" y="531114"/>
                    <a:pt x="531114" y="684276"/>
                    <a:pt x="342138" y="684276"/>
                  </a:cubicBezTo>
                  <a:cubicBezTo>
                    <a:pt x="153162" y="684276"/>
                    <a:pt x="0" y="531114"/>
                    <a:pt x="0" y="342138"/>
                  </a:cubicBezTo>
                  <a:close/>
                </a:path>
              </a:pathLst>
            </a:custGeom>
            <a:solidFill>
              <a:srgbClr val="27AE60"/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19" id="119"/>
          <p:cNvGrpSpPr/>
          <p:nvPr/>
        </p:nvGrpSpPr>
        <p:grpSpPr>
          <a:xfrm rot="0">
            <a:off x="1592304" y="6087799"/>
            <a:ext cx="192176" cy="109814"/>
            <a:chOff x="0" y="0"/>
            <a:chExt cx="256235" cy="146418"/>
          </a:xfrm>
        </p:grpSpPr>
        <p:sp>
          <p:nvSpPr>
            <p:cNvPr name="Freeform 120" id="120"/>
            <p:cNvSpPr/>
            <p:nvPr/>
          </p:nvSpPr>
          <p:spPr>
            <a:xfrm flipH="false" flipV="false" rot="0">
              <a:off x="0" y="0"/>
              <a:ext cx="256232" cy="146418"/>
            </a:xfrm>
            <a:custGeom>
              <a:avLst/>
              <a:gdLst/>
              <a:ahLst/>
              <a:cxnLst/>
              <a:rect r="r" b="b" t="t" l="l"/>
              <a:pathLst>
                <a:path h="146418" w="256232">
                  <a:moveTo>
                    <a:pt x="0" y="0"/>
                  </a:moveTo>
                  <a:lnTo>
                    <a:pt x="256232" y="0"/>
                  </a:lnTo>
                  <a:lnTo>
                    <a:pt x="256232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3315" t="0" r="-23316" b="0"/>
              </a:stretch>
            </a:blipFill>
          </p:spPr>
        </p:sp>
        <p:sp>
          <p:nvSpPr>
            <p:cNvPr name="TextBox 121" id="121"/>
            <p:cNvSpPr txBox="true"/>
            <p:nvPr/>
          </p:nvSpPr>
          <p:spPr>
            <a:xfrm>
              <a:off x="0" y="0"/>
              <a:ext cx="256235" cy="1464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90"/>
                </a:lnSpc>
              </a:pPr>
              <a:r>
                <a:rPr lang="en-US" sz="82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4</a:t>
              </a:r>
            </a:p>
          </p:txBody>
        </p:sp>
      </p:grpSp>
      <p:grpSp>
        <p:nvGrpSpPr>
          <p:cNvPr name="Group 122" id="122"/>
          <p:cNvGrpSpPr/>
          <p:nvPr/>
        </p:nvGrpSpPr>
        <p:grpSpPr>
          <a:xfrm rot="0">
            <a:off x="1982753" y="5798782"/>
            <a:ext cx="5162769" cy="591779"/>
            <a:chOff x="0" y="0"/>
            <a:chExt cx="6883692" cy="789038"/>
          </a:xfrm>
        </p:grpSpPr>
        <p:sp>
          <p:nvSpPr>
            <p:cNvPr name="Freeform 123" id="123"/>
            <p:cNvSpPr/>
            <p:nvPr/>
          </p:nvSpPr>
          <p:spPr>
            <a:xfrm flipH="false" flipV="false" rot="0">
              <a:off x="0" y="0"/>
              <a:ext cx="6883653" cy="788924"/>
            </a:xfrm>
            <a:custGeom>
              <a:avLst/>
              <a:gdLst/>
              <a:ahLst/>
              <a:cxnLst/>
              <a:rect r="r" b="b" t="t" l="l"/>
              <a:pathLst>
                <a:path h="788924" w="6883653">
                  <a:moveTo>
                    <a:pt x="0" y="131445"/>
                  </a:moveTo>
                  <a:cubicBezTo>
                    <a:pt x="0" y="58928"/>
                    <a:pt x="58928" y="0"/>
                    <a:pt x="131445" y="0"/>
                  </a:cubicBezTo>
                  <a:lnTo>
                    <a:pt x="6752209" y="0"/>
                  </a:lnTo>
                  <a:cubicBezTo>
                    <a:pt x="6824852" y="0"/>
                    <a:pt x="6883653" y="58928"/>
                    <a:pt x="6883653" y="131445"/>
                  </a:cubicBezTo>
                  <a:lnTo>
                    <a:pt x="6883653" y="657479"/>
                  </a:lnTo>
                  <a:cubicBezTo>
                    <a:pt x="6883653" y="730123"/>
                    <a:pt x="6824726" y="788924"/>
                    <a:pt x="6752209" y="788924"/>
                  </a:cubicBezTo>
                  <a:lnTo>
                    <a:pt x="131445" y="788924"/>
                  </a:lnTo>
                  <a:cubicBezTo>
                    <a:pt x="58928" y="789051"/>
                    <a:pt x="0" y="730123"/>
                    <a:pt x="0" y="657479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24" id="124"/>
          <p:cNvGrpSpPr/>
          <p:nvPr/>
        </p:nvGrpSpPr>
        <p:grpSpPr>
          <a:xfrm rot="0">
            <a:off x="2155098" y="5964260"/>
            <a:ext cx="1029500" cy="178451"/>
            <a:chOff x="0" y="0"/>
            <a:chExt cx="1372667" cy="237934"/>
          </a:xfrm>
        </p:grpSpPr>
        <p:sp>
          <p:nvSpPr>
            <p:cNvPr name="Freeform 125" id="125"/>
            <p:cNvSpPr/>
            <p:nvPr/>
          </p:nvSpPr>
          <p:spPr>
            <a:xfrm flipH="false" flipV="false" rot="0">
              <a:off x="0" y="0"/>
              <a:ext cx="1372672" cy="237930"/>
            </a:xfrm>
            <a:custGeom>
              <a:avLst/>
              <a:gdLst/>
              <a:ahLst/>
              <a:cxnLst/>
              <a:rect r="r" b="b" t="t" l="l"/>
              <a:pathLst>
                <a:path h="237930" w="1372672">
                  <a:moveTo>
                    <a:pt x="0" y="0"/>
                  </a:moveTo>
                  <a:lnTo>
                    <a:pt x="1372672" y="0"/>
                  </a:lnTo>
                  <a:lnTo>
                    <a:pt x="1372672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2412" r="0" b="-62414"/>
              </a:stretch>
            </a:blipFill>
          </p:spPr>
        </p:sp>
        <p:sp>
          <p:nvSpPr>
            <p:cNvPr name="TextBox 126" id="126"/>
            <p:cNvSpPr txBox="true"/>
            <p:nvPr/>
          </p:nvSpPr>
          <p:spPr>
            <a:xfrm>
              <a:off x="0" y="-9525"/>
              <a:ext cx="1372667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Sprint 4</a:t>
              </a:r>
            </a:p>
          </p:txBody>
        </p:sp>
      </p:grpSp>
      <p:grpSp>
        <p:nvGrpSpPr>
          <p:cNvPr name="Group 127" id="127"/>
          <p:cNvGrpSpPr/>
          <p:nvPr/>
        </p:nvGrpSpPr>
        <p:grpSpPr>
          <a:xfrm rot="0">
            <a:off x="3431677" y="5964260"/>
            <a:ext cx="3184598" cy="178451"/>
            <a:chOff x="0" y="0"/>
            <a:chExt cx="4246131" cy="237934"/>
          </a:xfrm>
        </p:grpSpPr>
        <p:sp>
          <p:nvSpPr>
            <p:cNvPr name="Freeform 128" id="128"/>
            <p:cNvSpPr/>
            <p:nvPr/>
          </p:nvSpPr>
          <p:spPr>
            <a:xfrm flipH="false" flipV="false" rot="0">
              <a:off x="0" y="0"/>
              <a:ext cx="4246133" cy="237930"/>
            </a:xfrm>
            <a:custGeom>
              <a:avLst/>
              <a:gdLst/>
              <a:ahLst/>
              <a:cxnLst/>
              <a:rect r="r" b="b" t="t" l="l"/>
              <a:pathLst>
                <a:path h="237930" w="4246133">
                  <a:moveTo>
                    <a:pt x="0" y="0"/>
                  </a:moveTo>
                  <a:lnTo>
                    <a:pt x="4246133" y="0"/>
                  </a:lnTo>
                  <a:lnTo>
                    <a:pt x="4246133" y="237930"/>
                  </a:lnTo>
                  <a:lnTo>
                    <a:pt x="0" y="23793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7731" r="0" b="-297733"/>
              </a:stretch>
            </a:blipFill>
          </p:spPr>
        </p:sp>
        <p:sp>
          <p:nvSpPr>
            <p:cNvPr name="TextBox 129" id="129"/>
            <p:cNvSpPr txBox="true"/>
            <p:nvPr/>
          </p:nvSpPr>
          <p:spPr>
            <a:xfrm>
              <a:off x="0" y="-9525"/>
              <a:ext cx="4246131" cy="2474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33"/>
                </a:lnSpc>
              </a:pPr>
              <a:r>
                <a:rPr lang="en-US" sz="111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Visión artificial</a:t>
              </a:r>
            </a:p>
          </p:txBody>
        </p:sp>
      </p:grpSp>
      <p:grpSp>
        <p:nvGrpSpPr>
          <p:cNvPr name="Group 130" id="130"/>
          <p:cNvGrpSpPr/>
          <p:nvPr/>
        </p:nvGrpSpPr>
        <p:grpSpPr>
          <a:xfrm rot="0">
            <a:off x="8853735" y="2361000"/>
            <a:ext cx="3019882" cy="329441"/>
            <a:chOff x="0" y="0"/>
            <a:chExt cx="4026510" cy="439255"/>
          </a:xfrm>
        </p:grpSpPr>
        <p:sp>
          <p:nvSpPr>
            <p:cNvPr name="Freeform 131" id="131"/>
            <p:cNvSpPr/>
            <p:nvPr/>
          </p:nvSpPr>
          <p:spPr>
            <a:xfrm flipH="false" flipV="false" rot="0">
              <a:off x="0" y="0"/>
              <a:ext cx="4026506" cy="439255"/>
            </a:xfrm>
            <a:custGeom>
              <a:avLst/>
              <a:gdLst/>
              <a:ahLst/>
              <a:cxnLst/>
              <a:rect r="r" b="b" t="t" l="l"/>
              <a:pathLst>
                <a:path h="439255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8613" r="0" b="-128612"/>
              </a:stretch>
            </a:blipFill>
          </p:spPr>
        </p:sp>
        <p:sp>
          <p:nvSpPr>
            <p:cNvPr name="TextBox 132" id="132"/>
            <p:cNvSpPr txBox="true"/>
            <p:nvPr/>
          </p:nvSpPr>
          <p:spPr>
            <a:xfrm>
              <a:off x="0" y="0"/>
              <a:ext cx="4026510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Tablero Kanban</a:t>
              </a:r>
            </a:p>
          </p:txBody>
        </p:sp>
      </p:grpSp>
      <p:grpSp>
        <p:nvGrpSpPr>
          <p:cNvPr name="Group 133" id="133"/>
          <p:cNvGrpSpPr/>
          <p:nvPr/>
        </p:nvGrpSpPr>
        <p:grpSpPr>
          <a:xfrm rot="0">
            <a:off x="8723528" y="3068117"/>
            <a:ext cx="1193844" cy="4886335"/>
            <a:chOff x="0" y="0"/>
            <a:chExt cx="1591793" cy="6515113"/>
          </a:xfrm>
        </p:grpSpPr>
        <p:sp>
          <p:nvSpPr>
            <p:cNvPr name="Freeform 134" id="134"/>
            <p:cNvSpPr/>
            <p:nvPr/>
          </p:nvSpPr>
          <p:spPr>
            <a:xfrm flipH="false" flipV="false" rot="0">
              <a:off x="0" y="0"/>
              <a:ext cx="1591818" cy="6515100"/>
            </a:xfrm>
            <a:custGeom>
              <a:avLst/>
              <a:gdLst/>
              <a:ahLst/>
              <a:cxnLst/>
              <a:rect r="r" b="b" t="t" l="l"/>
              <a:pathLst>
                <a:path h="6515100" w="1591818">
                  <a:moveTo>
                    <a:pt x="0" y="92583"/>
                  </a:moveTo>
                  <a:cubicBezTo>
                    <a:pt x="0" y="41402"/>
                    <a:pt x="41402" y="0"/>
                    <a:pt x="92583" y="0"/>
                  </a:cubicBezTo>
                  <a:lnTo>
                    <a:pt x="1499235" y="0"/>
                  </a:lnTo>
                  <a:cubicBezTo>
                    <a:pt x="1550289" y="0"/>
                    <a:pt x="1591818" y="41402"/>
                    <a:pt x="1591818" y="92583"/>
                  </a:cubicBezTo>
                  <a:lnTo>
                    <a:pt x="1591818" y="6422517"/>
                  </a:lnTo>
                  <a:cubicBezTo>
                    <a:pt x="1591818" y="6473571"/>
                    <a:pt x="1550416" y="6515100"/>
                    <a:pt x="1499235" y="6515100"/>
                  </a:cubicBezTo>
                  <a:lnTo>
                    <a:pt x="92583" y="6515100"/>
                  </a:lnTo>
                  <a:cubicBezTo>
                    <a:pt x="41402" y="6515100"/>
                    <a:pt x="0" y="6473698"/>
                    <a:pt x="0" y="6422517"/>
                  </a:cubicBezTo>
                  <a:close/>
                </a:path>
              </a:pathLst>
            </a:custGeom>
            <a:solidFill>
              <a:srgbClr val="122A42"/>
            </a:solidFill>
            <a:ln w="1334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35" id="135"/>
          <p:cNvGrpSpPr/>
          <p:nvPr/>
        </p:nvGrpSpPr>
        <p:grpSpPr>
          <a:xfrm rot="0">
            <a:off x="8785108" y="3239510"/>
            <a:ext cx="1070686" cy="329441"/>
            <a:chOff x="0" y="0"/>
            <a:chExt cx="1427582" cy="439255"/>
          </a:xfrm>
        </p:grpSpPr>
        <p:sp>
          <p:nvSpPr>
            <p:cNvPr name="Freeform 136" id="136"/>
            <p:cNvSpPr/>
            <p:nvPr/>
          </p:nvSpPr>
          <p:spPr>
            <a:xfrm flipH="false" flipV="false" rot="0">
              <a:off x="0" y="0"/>
              <a:ext cx="1427579" cy="439255"/>
            </a:xfrm>
            <a:custGeom>
              <a:avLst/>
              <a:gdLst/>
              <a:ahLst/>
              <a:cxnLst/>
              <a:rect r="r" b="b" t="t" l="l"/>
              <a:pathLst>
                <a:path h="439255" w="1427579">
                  <a:moveTo>
                    <a:pt x="0" y="0"/>
                  </a:moveTo>
                  <a:lnTo>
                    <a:pt x="1427579" y="0"/>
                  </a:lnTo>
                  <a:lnTo>
                    <a:pt x="142757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326" r="0" b="-13326"/>
              </a:stretch>
            </a:blipFill>
          </p:spPr>
        </p:sp>
        <p:sp>
          <p:nvSpPr>
            <p:cNvPr name="TextBox 137" id="137"/>
            <p:cNvSpPr txBox="true"/>
            <p:nvPr/>
          </p:nvSpPr>
          <p:spPr>
            <a:xfrm>
              <a:off x="0" y="-9525"/>
              <a:ext cx="1427582" cy="448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16"/>
                </a:lnSpc>
              </a:pPr>
              <a:r>
                <a:rPr lang="en-US" sz="93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Recibido</a:t>
              </a:r>
            </a:p>
          </p:txBody>
        </p:sp>
      </p:grpSp>
      <p:grpSp>
        <p:nvGrpSpPr>
          <p:cNvPr name="Group 138" id="138"/>
          <p:cNvGrpSpPr/>
          <p:nvPr/>
        </p:nvGrpSpPr>
        <p:grpSpPr>
          <a:xfrm rot="0">
            <a:off x="8862698" y="3921081"/>
            <a:ext cx="915495" cy="503692"/>
            <a:chOff x="0" y="0"/>
            <a:chExt cx="1220660" cy="671589"/>
          </a:xfrm>
        </p:grpSpPr>
        <p:sp>
          <p:nvSpPr>
            <p:cNvPr name="Freeform 139" id="139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40" id="140"/>
          <p:cNvGrpSpPr/>
          <p:nvPr/>
        </p:nvGrpSpPr>
        <p:grpSpPr>
          <a:xfrm rot="0">
            <a:off x="8949823" y="4090568"/>
            <a:ext cx="741245" cy="109814"/>
            <a:chOff x="0" y="0"/>
            <a:chExt cx="988327" cy="146418"/>
          </a:xfrm>
        </p:grpSpPr>
        <p:sp>
          <p:nvSpPr>
            <p:cNvPr name="Freeform 141" id="141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42" id="142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OC</a:t>
              </a:r>
            </a:p>
          </p:txBody>
        </p:sp>
      </p:grpSp>
      <p:grpSp>
        <p:nvGrpSpPr>
          <p:cNvPr name="Group 143" id="143"/>
          <p:cNvGrpSpPr/>
          <p:nvPr/>
        </p:nvGrpSpPr>
        <p:grpSpPr>
          <a:xfrm rot="0">
            <a:off x="8862698" y="4703502"/>
            <a:ext cx="915495" cy="503692"/>
            <a:chOff x="0" y="0"/>
            <a:chExt cx="1220660" cy="671589"/>
          </a:xfrm>
        </p:grpSpPr>
        <p:sp>
          <p:nvSpPr>
            <p:cNvPr name="Freeform 144" id="14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45" id="145"/>
          <p:cNvGrpSpPr/>
          <p:nvPr/>
        </p:nvGrpSpPr>
        <p:grpSpPr>
          <a:xfrm rot="0">
            <a:off x="8949823" y="4872990"/>
            <a:ext cx="741245" cy="109814"/>
            <a:chOff x="0" y="0"/>
            <a:chExt cx="988327" cy="146418"/>
          </a:xfrm>
        </p:grpSpPr>
        <p:sp>
          <p:nvSpPr>
            <p:cNvPr name="Freeform 146" id="14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47" id="14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KG</a:t>
              </a:r>
            </a:p>
          </p:txBody>
        </p:sp>
      </p:grpSp>
      <p:grpSp>
        <p:nvGrpSpPr>
          <p:cNvPr name="Group 148" id="148"/>
          <p:cNvGrpSpPr/>
          <p:nvPr/>
        </p:nvGrpSpPr>
        <p:grpSpPr>
          <a:xfrm rot="0">
            <a:off x="10027558" y="3068117"/>
            <a:ext cx="1193844" cy="4886335"/>
            <a:chOff x="0" y="0"/>
            <a:chExt cx="1591793" cy="6515113"/>
          </a:xfrm>
        </p:grpSpPr>
        <p:sp>
          <p:nvSpPr>
            <p:cNvPr name="Freeform 149" id="149"/>
            <p:cNvSpPr/>
            <p:nvPr/>
          </p:nvSpPr>
          <p:spPr>
            <a:xfrm flipH="false" flipV="false" rot="0">
              <a:off x="0" y="0"/>
              <a:ext cx="1591818" cy="6515100"/>
            </a:xfrm>
            <a:custGeom>
              <a:avLst/>
              <a:gdLst/>
              <a:ahLst/>
              <a:cxnLst/>
              <a:rect r="r" b="b" t="t" l="l"/>
              <a:pathLst>
                <a:path h="6515100" w="1591818">
                  <a:moveTo>
                    <a:pt x="0" y="92583"/>
                  </a:moveTo>
                  <a:cubicBezTo>
                    <a:pt x="0" y="41402"/>
                    <a:pt x="41402" y="0"/>
                    <a:pt x="92583" y="0"/>
                  </a:cubicBezTo>
                  <a:lnTo>
                    <a:pt x="1499235" y="0"/>
                  </a:lnTo>
                  <a:cubicBezTo>
                    <a:pt x="1550289" y="0"/>
                    <a:pt x="1591818" y="41402"/>
                    <a:pt x="1591818" y="92583"/>
                  </a:cubicBezTo>
                  <a:lnTo>
                    <a:pt x="1591818" y="6422517"/>
                  </a:lnTo>
                  <a:cubicBezTo>
                    <a:pt x="1591818" y="6473571"/>
                    <a:pt x="1550416" y="6515100"/>
                    <a:pt x="1499235" y="6515100"/>
                  </a:cubicBezTo>
                  <a:lnTo>
                    <a:pt x="92583" y="6515100"/>
                  </a:lnTo>
                  <a:cubicBezTo>
                    <a:pt x="41402" y="6515100"/>
                    <a:pt x="0" y="6473698"/>
                    <a:pt x="0" y="6422517"/>
                  </a:cubicBezTo>
                  <a:close/>
                </a:path>
              </a:pathLst>
            </a:custGeom>
            <a:solidFill>
              <a:srgbClr val="122A42"/>
            </a:solidFill>
            <a:ln w="1334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50" id="150"/>
          <p:cNvGrpSpPr/>
          <p:nvPr/>
        </p:nvGrpSpPr>
        <p:grpSpPr>
          <a:xfrm rot="0">
            <a:off x="10089147" y="3239510"/>
            <a:ext cx="1070686" cy="329441"/>
            <a:chOff x="0" y="0"/>
            <a:chExt cx="1427582" cy="439255"/>
          </a:xfrm>
        </p:grpSpPr>
        <p:sp>
          <p:nvSpPr>
            <p:cNvPr name="Freeform 151" id="151"/>
            <p:cNvSpPr/>
            <p:nvPr/>
          </p:nvSpPr>
          <p:spPr>
            <a:xfrm flipH="false" flipV="false" rot="0">
              <a:off x="0" y="0"/>
              <a:ext cx="1427579" cy="439255"/>
            </a:xfrm>
            <a:custGeom>
              <a:avLst/>
              <a:gdLst/>
              <a:ahLst/>
              <a:cxnLst/>
              <a:rect r="r" b="b" t="t" l="l"/>
              <a:pathLst>
                <a:path h="439255" w="1427579">
                  <a:moveTo>
                    <a:pt x="0" y="0"/>
                  </a:moveTo>
                  <a:lnTo>
                    <a:pt x="1427579" y="0"/>
                  </a:lnTo>
                  <a:lnTo>
                    <a:pt x="142757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326" r="0" b="-13326"/>
              </a:stretch>
            </a:blipFill>
          </p:spPr>
        </p:sp>
        <p:sp>
          <p:nvSpPr>
            <p:cNvPr name="TextBox 152" id="152"/>
            <p:cNvSpPr txBox="true"/>
            <p:nvPr/>
          </p:nvSpPr>
          <p:spPr>
            <a:xfrm>
              <a:off x="0" y="-9525"/>
              <a:ext cx="1427582" cy="448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16"/>
                </a:lnSpc>
              </a:pPr>
              <a:r>
                <a:rPr lang="en-US" sz="93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Pesado</a:t>
              </a:r>
            </a:p>
          </p:txBody>
        </p:sp>
      </p:grpSp>
      <p:grpSp>
        <p:nvGrpSpPr>
          <p:cNvPr name="Group 153" id="153"/>
          <p:cNvGrpSpPr/>
          <p:nvPr/>
        </p:nvGrpSpPr>
        <p:grpSpPr>
          <a:xfrm rot="0">
            <a:off x="10166737" y="3921081"/>
            <a:ext cx="915495" cy="503692"/>
            <a:chOff x="0" y="0"/>
            <a:chExt cx="1220660" cy="671589"/>
          </a:xfrm>
        </p:grpSpPr>
        <p:sp>
          <p:nvSpPr>
            <p:cNvPr name="Freeform 154" id="15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55" id="155"/>
          <p:cNvGrpSpPr/>
          <p:nvPr/>
        </p:nvGrpSpPr>
        <p:grpSpPr>
          <a:xfrm rot="0">
            <a:off x="10253863" y="4090568"/>
            <a:ext cx="741245" cy="109814"/>
            <a:chOff x="0" y="0"/>
            <a:chExt cx="988327" cy="146418"/>
          </a:xfrm>
        </p:grpSpPr>
        <p:sp>
          <p:nvSpPr>
            <p:cNvPr name="Freeform 156" id="15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57" id="15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OC</a:t>
              </a:r>
            </a:p>
          </p:txBody>
        </p:sp>
      </p:grpSp>
      <p:grpSp>
        <p:nvGrpSpPr>
          <p:cNvPr name="Group 158" id="158"/>
          <p:cNvGrpSpPr/>
          <p:nvPr/>
        </p:nvGrpSpPr>
        <p:grpSpPr>
          <a:xfrm rot="0">
            <a:off x="10166737" y="4703502"/>
            <a:ext cx="915495" cy="503692"/>
            <a:chOff x="0" y="0"/>
            <a:chExt cx="1220660" cy="671589"/>
          </a:xfrm>
        </p:grpSpPr>
        <p:sp>
          <p:nvSpPr>
            <p:cNvPr name="Freeform 159" id="159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60" id="160"/>
          <p:cNvGrpSpPr/>
          <p:nvPr/>
        </p:nvGrpSpPr>
        <p:grpSpPr>
          <a:xfrm rot="0">
            <a:off x="10253863" y="4872990"/>
            <a:ext cx="741245" cy="109814"/>
            <a:chOff x="0" y="0"/>
            <a:chExt cx="988327" cy="146418"/>
          </a:xfrm>
        </p:grpSpPr>
        <p:sp>
          <p:nvSpPr>
            <p:cNvPr name="Freeform 161" id="161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62" id="162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KG</a:t>
              </a:r>
            </a:p>
          </p:txBody>
        </p:sp>
      </p:grpSp>
      <p:grpSp>
        <p:nvGrpSpPr>
          <p:cNvPr name="Group 163" id="163"/>
          <p:cNvGrpSpPr/>
          <p:nvPr/>
        </p:nvGrpSpPr>
        <p:grpSpPr>
          <a:xfrm rot="0">
            <a:off x="11331597" y="3068117"/>
            <a:ext cx="1193844" cy="4886335"/>
            <a:chOff x="0" y="0"/>
            <a:chExt cx="1591793" cy="6515113"/>
          </a:xfrm>
        </p:grpSpPr>
        <p:sp>
          <p:nvSpPr>
            <p:cNvPr name="Freeform 164" id="164"/>
            <p:cNvSpPr/>
            <p:nvPr/>
          </p:nvSpPr>
          <p:spPr>
            <a:xfrm flipH="false" flipV="false" rot="0">
              <a:off x="0" y="0"/>
              <a:ext cx="1591818" cy="6515100"/>
            </a:xfrm>
            <a:custGeom>
              <a:avLst/>
              <a:gdLst/>
              <a:ahLst/>
              <a:cxnLst/>
              <a:rect r="r" b="b" t="t" l="l"/>
              <a:pathLst>
                <a:path h="6515100" w="1591818">
                  <a:moveTo>
                    <a:pt x="0" y="92583"/>
                  </a:moveTo>
                  <a:cubicBezTo>
                    <a:pt x="0" y="41402"/>
                    <a:pt x="41402" y="0"/>
                    <a:pt x="92583" y="0"/>
                  </a:cubicBezTo>
                  <a:lnTo>
                    <a:pt x="1499235" y="0"/>
                  </a:lnTo>
                  <a:cubicBezTo>
                    <a:pt x="1550289" y="0"/>
                    <a:pt x="1591818" y="41402"/>
                    <a:pt x="1591818" y="92583"/>
                  </a:cubicBezTo>
                  <a:lnTo>
                    <a:pt x="1591818" y="6422517"/>
                  </a:lnTo>
                  <a:cubicBezTo>
                    <a:pt x="1591818" y="6473571"/>
                    <a:pt x="1550416" y="6515100"/>
                    <a:pt x="1499235" y="6515100"/>
                  </a:cubicBezTo>
                  <a:lnTo>
                    <a:pt x="92583" y="6515100"/>
                  </a:lnTo>
                  <a:cubicBezTo>
                    <a:pt x="41402" y="6515100"/>
                    <a:pt x="0" y="6473698"/>
                    <a:pt x="0" y="6422517"/>
                  </a:cubicBezTo>
                  <a:close/>
                </a:path>
              </a:pathLst>
            </a:custGeom>
            <a:solidFill>
              <a:srgbClr val="122A42"/>
            </a:solidFill>
            <a:ln w="1334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65" id="165"/>
          <p:cNvGrpSpPr/>
          <p:nvPr/>
        </p:nvGrpSpPr>
        <p:grpSpPr>
          <a:xfrm rot="0">
            <a:off x="11393176" y="3239510"/>
            <a:ext cx="1070686" cy="329441"/>
            <a:chOff x="0" y="0"/>
            <a:chExt cx="1427582" cy="439255"/>
          </a:xfrm>
        </p:grpSpPr>
        <p:sp>
          <p:nvSpPr>
            <p:cNvPr name="Freeform 166" id="166"/>
            <p:cNvSpPr/>
            <p:nvPr/>
          </p:nvSpPr>
          <p:spPr>
            <a:xfrm flipH="false" flipV="false" rot="0">
              <a:off x="0" y="0"/>
              <a:ext cx="1427579" cy="439255"/>
            </a:xfrm>
            <a:custGeom>
              <a:avLst/>
              <a:gdLst/>
              <a:ahLst/>
              <a:cxnLst/>
              <a:rect r="r" b="b" t="t" l="l"/>
              <a:pathLst>
                <a:path h="439255" w="1427579">
                  <a:moveTo>
                    <a:pt x="0" y="0"/>
                  </a:moveTo>
                  <a:lnTo>
                    <a:pt x="1427579" y="0"/>
                  </a:lnTo>
                  <a:lnTo>
                    <a:pt x="142757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326" r="0" b="-13326"/>
              </a:stretch>
            </a:blipFill>
          </p:spPr>
        </p:sp>
        <p:sp>
          <p:nvSpPr>
            <p:cNvPr name="TextBox 167" id="167"/>
            <p:cNvSpPr txBox="true"/>
            <p:nvPr/>
          </p:nvSpPr>
          <p:spPr>
            <a:xfrm>
              <a:off x="0" y="-9525"/>
              <a:ext cx="1427582" cy="448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16"/>
                </a:lnSpc>
              </a:pPr>
              <a:r>
                <a:rPr lang="en-US" sz="93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QR Validado</a:t>
              </a:r>
            </a:p>
          </p:txBody>
        </p:sp>
      </p:grpSp>
      <p:grpSp>
        <p:nvGrpSpPr>
          <p:cNvPr name="Group 168" id="168"/>
          <p:cNvGrpSpPr/>
          <p:nvPr/>
        </p:nvGrpSpPr>
        <p:grpSpPr>
          <a:xfrm rot="0">
            <a:off x="11470777" y="3921081"/>
            <a:ext cx="915495" cy="503692"/>
            <a:chOff x="0" y="0"/>
            <a:chExt cx="1220660" cy="671589"/>
          </a:xfrm>
        </p:grpSpPr>
        <p:sp>
          <p:nvSpPr>
            <p:cNvPr name="Freeform 169" id="169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70" id="170"/>
          <p:cNvGrpSpPr/>
          <p:nvPr/>
        </p:nvGrpSpPr>
        <p:grpSpPr>
          <a:xfrm rot="0">
            <a:off x="11557902" y="4090568"/>
            <a:ext cx="741245" cy="109814"/>
            <a:chOff x="0" y="0"/>
            <a:chExt cx="988327" cy="146418"/>
          </a:xfrm>
        </p:grpSpPr>
        <p:sp>
          <p:nvSpPr>
            <p:cNvPr name="Freeform 171" id="171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72" id="172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OC</a:t>
              </a:r>
            </a:p>
          </p:txBody>
        </p:sp>
      </p:grpSp>
      <p:grpSp>
        <p:nvGrpSpPr>
          <p:cNvPr name="Group 173" id="173"/>
          <p:cNvGrpSpPr/>
          <p:nvPr/>
        </p:nvGrpSpPr>
        <p:grpSpPr>
          <a:xfrm rot="0">
            <a:off x="11470777" y="4703502"/>
            <a:ext cx="915495" cy="503692"/>
            <a:chOff x="0" y="0"/>
            <a:chExt cx="1220660" cy="671589"/>
          </a:xfrm>
        </p:grpSpPr>
        <p:sp>
          <p:nvSpPr>
            <p:cNvPr name="Freeform 174" id="17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75" id="175"/>
          <p:cNvGrpSpPr/>
          <p:nvPr/>
        </p:nvGrpSpPr>
        <p:grpSpPr>
          <a:xfrm rot="0">
            <a:off x="11557902" y="4872990"/>
            <a:ext cx="741245" cy="109814"/>
            <a:chOff x="0" y="0"/>
            <a:chExt cx="988327" cy="146418"/>
          </a:xfrm>
        </p:grpSpPr>
        <p:sp>
          <p:nvSpPr>
            <p:cNvPr name="Freeform 176" id="17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77" id="17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KG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12635636" y="3068117"/>
            <a:ext cx="1193844" cy="4886335"/>
            <a:chOff x="0" y="0"/>
            <a:chExt cx="1591793" cy="6515113"/>
          </a:xfrm>
        </p:grpSpPr>
        <p:sp>
          <p:nvSpPr>
            <p:cNvPr name="Freeform 179" id="179"/>
            <p:cNvSpPr/>
            <p:nvPr/>
          </p:nvSpPr>
          <p:spPr>
            <a:xfrm flipH="false" flipV="false" rot="0">
              <a:off x="0" y="0"/>
              <a:ext cx="1591818" cy="6515100"/>
            </a:xfrm>
            <a:custGeom>
              <a:avLst/>
              <a:gdLst/>
              <a:ahLst/>
              <a:cxnLst/>
              <a:rect r="r" b="b" t="t" l="l"/>
              <a:pathLst>
                <a:path h="6515100" w="1591818">
                  <a:moveTo>
                    <a:pt x="0" y="92583"/>
                  </a:moveTo>
                  <a:cubicBezTo>
                    <a:pt x="0" y="41402"/>
                    <a:pt x="41402" y="0"/>
                    <a:pt x="92583" y="0"/>
                  </a:cubicBezTo>
                  <a:lnTo>
                    <a:pt x="1499235" y="0"/>
                  </a:lnTo>
                  <a:cubicBezTo>
                    <a:pt x="1550289" y="0"/>
                    <a:pt x="1591818" y="41402"/>
                    <a:pt x="1591818" y="92583"/>
                  </a:cubicBezTo>
                  <a:lnTo>
                    <a:pt x="1591818" y="6422517"/>
                  </a:lnTo>
                  <a:cubicBezTo>
                    <a:pt x="1591818" y="6473571"/>
                    <a:pt x="1550416" y="6515100"/>
                    <a:pt x="1499235" y="6515100"/>
                  </a:cubicBezTo>
                  <a:lnTo>
                    <a:pt x="92583" y="6515100"/>
                  </a:lnTo>
                  <a:cubicBezTo>
                    <a:pt x="41402" y="6515100"/>
                    <a:pt x="0" y="6473698"/>
                    <a:pt x="0" y="6422517"/>
                  </a:cubicBezTo>
                  <a:close/>
                </a:path>
              </a:pathLst>
            </a:custGeom>
            <a:solidFill>
              <a:srgbClr val="C0392B">
                <a:alpha val="5882"/>
              </a:srgbClr>
            </a:solidFill>
            <a:ln w="13345" cap="sq">
              <a:solidFill>
                <a:srgbClr val="C0392B"/>
              </a:solidFill>
              <a:prstDash val="solid"/>
              <a:miter/>
            </a:ln>
          </p:spPr>
        </p:sp>
      </p:grpSp>
      <p:grpSp>
        <p:nvGrpSpPr>
          <p:cNvPr name="Group 180" id="180"/>
          <p:cNvGrpSpPr/>
          <p:nvPr/>
        </p:nvGrpSpPr>
        <p:grpSpPr>
          <a:xfrm rot="0">
            <a:off x="12697216" y="3239510"/>
            <a:ext cx="1070686" cy="329441"/>
            <a:chOff x="0" y="0"/>
            <a:chExt cx="1427582" cy="439255"/>
          </a:xfrm>
        </p:grpSpPr>
        <p:sp>
          <p:nvSpPr>
            <p:cNvPr name="Freeform 181" id="181"/>
            <p:cNvSpPr/>
            <p:nvPr/>
          </p:nvSpPr>
          <p:spPr>
            <a:xfrm flipH="false" flipV="false" rot="0">
              <a:off x="0" y="0"/>
              <a:ext cx="1427579" cy="439255"/>
            </a:xfrm>
            <a:custGeom>
              <a:avLst/>
              <a:gdLst/>
              <a:ahLst/>
              <a:cxnLst/>
              <a:rect r="r" b="b" t="t" l="l"/>
              <a:pathLst>
                <a:path h="439255" w="1427579">
                  <a:moveTo>
                    <a:pt x="0" y="0"/>
                  </a:moveTo>
                  <a:lnTo>
                    <a:pt x="1427579" y="0"/>
                  </a:lnTo>
                  <a:lnTo>
                    <a:pt x="142757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326" r="0" b="-13326"/>
              </a:stretch>
            </a:blipFill>
          </p:spPr>
        </p:sp>
        <p:sp>
          <p:nvSpPr>
            <p:cNvPr name="TextBox 182" id="182"/>
            <p:cNvSpPr txBox="true"/>
            <p:nvPr/>
          </p:nvSpPr>
          <p:spPr>
            <a:xfrm>
              <a:off x="0" y="-9525"/>
              <a:ext cx="1427582" cy="448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16"/>
                </a:lnSpc>
              </a:pPr>
              <a:r>
                <a:rPr lang="en-US" sz="930" b="true">
                  <a:solidFill>
                    <a:srgbClr val="C0392B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Cuarentena</a:t>
              </a:r>
            </a:p>
          </p:txBody>
        </p:sp>
      </p:grpSp>
      <p:grpSp>
        <p:nvGrpSpPr>
          <p:cNvPr name="Group 183" id="183"/>
          <p:cNvGrpSpPr/>
          <p:nvPr/>
        </p:nvGrpSpPr>
        <p:grpSpPr>
          <a:xfrm rot="0">
            <a:off x="12774816" y="3921081"/>
            <a:ext cx="915495" cy="503692"/>
            <a:chOff x="0" y="0"/>
            <a:chExt cx="1220660" cy="671589"/>
          </a:xfrm>
        </p:grpSpPr>
        <p:sp>
          <p:nvSpPr>
            <p:cNvPr name="Freeform 184" id="18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85" id="185"/>
          <p:cNvGrpSpPr/>
          <p:nvPr/>
        </p:nvGrpSpPr>
        <p:grpSpPr>
          <a:xfrm rot="0">
            <a:off x="12861941" y="4090568"/>
            <a:ext cx="741245" cy="109814"/>
            <a:chOff x="0" y="0"/>
            <a:chExt cx="988327" cy="146418"/>
          </a:xfrm>
        </p:grpSpPr>
        <p:sp>
          <p:nvSpPr>
            <p:cNvPr name="Freeform 186" id="18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87" id="18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OC</a:t>
              </a:r>
            </a:p>
          </p:txBody>
        </p:sp>
      </p:grpSp>
      <p:grpSp>
        <p:nvGrpSpPr>
          <p:cNvPr name="Group 188" id="188"/>
          <p:cNvGrpSpPr/>
          <p:nvPr/>
        </p:nvGrpSpPr>
        <p:grpSpPr>
          <a:xfrm rot="0">
            <a:off x="12774816" y="4703502"/>
            <a:ext cx="915495" cy="503692"/>
            <a:chOff x="0" y="0"/>
            <a:chExt cx="1220660" cy="671589"/>
          </a:xfrm>
        </p:grpSpPr>
        <p:sp>
          <p:nvSpPr>
            <p:cNvPr name="Freeform 189" id="189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90" id="190"/>
          <p:cNvGrpSpPr/>
          <p:nvPr/>
        </p:nvGrpSpPr>
        <p:grpSpPr>
          <a:xfrm rot="0">
            <a:off x="12861941" y="4872990"/>
            <a:ext cx="741245" cy="109814"/>
            <a:chOff x="0" y="0"/>
            <a:chExt cx="988327" cy="146418"/>
          </a:xfrm>
        </p:grpSpPr>
        <p:sp>
          <p:nvSpPr>
            <p:cNvPr name="Freeform 191" id="191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92" id="192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KG</a:t>
              </a:r>
            </a:p>
          </p:txBody>
        </p:sp>
      </p:grpSp>
      <p:grpSp>
        <p:nvGrpSpPr>
          <p:cNvPr name="Group 193" id="193"/>
          <p:cNvGrpSpPr/>
          <p:nvPr/>
        </p:nvGrpSpPr>
        <p:grpSpPr>
          <a:xfrm rot="0">
            <a:off x="12774816" y="5485924"/>
            <a:ext cx="915495" cy="503692"/>
            <a:chOff x="0" y="0"/>
            <a:chExt cx="1220660" cy="671589"/>
          </a:xfrm>
        </p:grpSpPr>
        <p:sp>
          <p:nvSpPr>
            <p:cNvPr name="Freeform 194" id="19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95" id="195"/>
          <p:cNvGrpSpPr/>
          <p:nvPr/>
        </p:nvGrpSpPr>
        <p:grpSpPr>
          <a:xfrm rot="0">
            <a:off x="12861941" y="5655412"/>
            <a:ext cx="741245" cy="109814"/>
            <a:chOff x="0" y="0"/>
            <a:chExt cx="988327" cy="146418"/>
          </a:xfrm>
        </p:grpSpPr>
        <p:sp>
          <p:nvSpPr>
            <p:cNvPr name="Freeform 196" id="19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97" id="19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QR</a:t>
              </a:r>
            </a:p>
          </p:txBody>
        </p:sp>
      </p:grpSp>
      <p:grpSp>
        <p:nvGrpSpPr>
          <p:cNvPr name="Group 198" id="198"/>
          <p:cNvGrpSpPr/>
          <p:nvPr/>
        </p:nvGrpSpPr>
        <p:grpSpPr>
          <a:xfrm rot="0">
            <a:off x="13939676" y="3068117"/>
            <a:ext cx="1193844" cy="4886335"/>
            <a:chOff x="0" y="0"/>
            <a:chExt cx="1591793" cy="6515113"/>
          </a:xfrm>
        </p:grpSpPr>
        <p:sp>
          <p:nvSpPr>
            <p:cNvPr name="Freeform 199" id="199"/>
            <p:cNvSpPr/>
            <p:nvPr/>
          </p:nvSpPr>
          <p:spPr>
            <a:xfrm flipH="false" flipV="false" rot="0">
              <a:off x="0" y="0"/>
              <a:ext cx="1591818" cy="6515100"/>
            </a:xfrm>
            <a:custGeom>
              <a:avLst/>
              <a:gdLst/>
              <a:ahLst/>
              <a:cxnLst/>
              <a:rect r="r" b="b" t="t" l="l"/>
              <a:pathLst>
                <a:path h="6515100" w="1591818">
                  <a:moveTo>
                    <a:pt x="0" y="92583"/>
                  </a:moveTo>
                  <a:cubicBezTo>
                    <a:pt x="0" y="41402"/>
                    <a:pt x="41402" y="0"/>
                    <a:pt x="92583" y="0"/>
                  </a:cubicBezTo>
                  <a:lnTo>
                    <a:pt x="1499235" y="0"/>
                  </a:lnTo>
                  <a:cubicBezTo>
                    <a:pt x="1550289" y="0"/>
                    <a:pt x="1591818" y="41402"/>
                    <a:pt x="1591818" y="92583"/>
                  </a:cubicBezTo>
                  <a:lnTo>
                    <a:pt x="1591818" y="6422517"/>
                  </a:lnTo>
                  <a:cubicBezTo>
                    <a:pt x="1591818" y="6473571"/>
                    <a:pt x="1550416" y="6515100"/>
                    <a:pt x="1499235" y="6515100"/>
                  </a:cubicBezTo>
                  <a:lnTo>
                    <a:pt x="92583" y="6515100"/>
                  </a:lnTo>
                  <a:cubicBezTo>
                    <a:pt x="41402" y="6515100"/>
                    <a:pt x="0" y="6473698"/>
                    <a:pt x="0" y="6422517"/>
                  </a:cubicBezTo>
                  <a:close/>
                </a:path>
              </a:pathLst>
            </a:custGeom>
            <a:solidFill>
              <a:srgbClr val="122A42"/>
            </a:solidFill>
            <a:ln w="1334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200" id="200"/>
          <p:cNvGrpSpPr/>
          <p:nvPr/>
        </p:nvGrpSpPr>
        <p:grpSpPr>
          <a:xfrm rot="0">
            <a:off x="14001255" y="3239510"/>
            <a:ext cx="1070686" cy="329441"/>
            <a:chOff x="0" y="0"/>
            <a:chExt cx="1427582" cy="439255"/>
          </a:xfrm>
        </p:grpSpPr>
        <p:sp>
          <p:nvSpPr>
            <p:cNvPr name="Freeform 201" id="201"/>
            <p:cNvSpPr/>
            <p:nvPr/>
          </p:nvSpPr>
          <p:spPr>
            <a:xfrm flipH="false" flipV="false" rot="0">
              <a:off x="0" y="0"/>
              <a:ext cx="1427579" cy="439255"/>
            </a:xfrm>
            <a:custGeom>
              <a:avLst/>
              <a:gdLst/>
              <a:ahLst/>
              <a:cxnLst/>
              <a:rect r="r" b="b" t="t" l="l"/>
              <a:pathLst>
                <a:path h="439255" w="1427579">
                  <a:moveTo>
                    <a:pt x="0" y="0"/>
                  </a:moveTo>
                  <a:lnTo>
                    <a:pt x="1427579" y="0"/>
                  </a:lnTo>
                  <a:lnTo>
                    <a:pt x="142757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326" r="0" b="-13326"/>
              </a:stretch>
            </a:blipFill>
          </p:spPr>
        </p:sp>
        <p:sp>
          <p:nvSpPr>
            <p:cNvPr name="TextBox 202" id="202"/>
            <p:cNvSpPr txBox="true"/>
            <p:nvPr/>
          </p:nvSpPr>
          <p:spPr>
            <a:xfrm>
              <a:off x="0" y="-9525"/>
              <a:ext cx="1427582" cy="448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16"/>
                </a:lnSpc>
              </a:pPr>
              <a:r>
                <a:rPr lang="en-US" sz="93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Alistamiento</a:t>
              </a:r>
            </a:p>
          </p:txBody>
        </p:sp>
      </p:grpSp>
      <p:grpSp>
        <p:nvGrpSpPr>
          <p:cNvPr name="Group 203" id="203"/>
          <p:cNvGrpSpPr/>
          <p:nvPr/>
        </p:nvGrpSpPr>
        <p:grpSpPr>
          <a:xfrm rot="0">
            <a:off x="14078855" y="3921081"/>
            <a:ext cx="915495" cy="503692"/>
            <a:chOff x="0" y="0"/>
            <a:chExt cx="1220660" cy="671589"/>
          </a:xfrm>
        </p:grpSpPr>
        <p:sp>
          <p:nvSpPr>
            <p:cNvPr name="Freeform 204" id="20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05" id="205"/>
          <p:cNvGrpSpPr/>
          <p:nvPr/>
        </p:nvGrpSpPr>
        <p:grpSpPr>
          <a:xfrm rot="0">
            <a:off x="14165980" y="4090568"/>
            <a:ext cx="741245" cy="109814"/>
            <a:chOff x="0" y="0"/>
            <a:chExt cx="988327" cy="146418"/>
          </a:xfrm>
        </p:grpSpPr>
        <p:sp>
          <p:nvSpPr>
            <p:cNvPr name="Freeform 206" id="20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207" id="20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OC</a:t>
              </a:r>
            </a:p>
          </p:txBody>
        </p:sp>
      </p:grpSp>
      <p:grpSp>
        <p:nvGrpSpPr>
          <p:cNvPr name="Group 208" id="208"/>
          <p:cNvGrpSpPr/>
          <p:nvPr/>
        </p:nvGrpSpPr>
        <p:grpSpPr>
          <a:xfrm rot="0">
            <a:off x="14078855" y="4703502"/>
            <a:ext cx="915495" cy="503692"/>
            <a:chOff x="0" y="0"/>
            <a:chExt cx="1220660" cy="671589"/>
          </a:xfrm>
        </p:grpSpPr>
        <p:sp>
          <p:nvSpPr>
            <p:cNvPr name="Freeform 209" id="209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10" id="210"/>
          <p:cNvGrpSpPr/>
          <p:nvPr/>
        </p:nvGrpSpPr>
        <p:grpSpPr>
          <a:xfrm rot="0">
            <a:off x="14165980" y="4872990"/>
            <a:ext cx="741245" cy="109814"/>
            <a:chOff x="0" y="0"/>
            <a:chExt cx="988327" cy="146418"/>
          </a:xfrm>
        </p:grpSpPr>
        <p:sp>
          <p:nvSpPr>
            <p:cNvPr name="Freeform 211" id="211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212" id="212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KG</a:t>
              </a:r>
            </a:p>
          </p:txBody>
        </p:sp>
      </p:grpSp>
      <p:grpSp>
        <p:nvGrpSpPr>
          <p:cNvPr name="Group 213" id="213"/>
          <p:cNvGrpSpPr/>
          <p:nvPr/>
        </p:nvGrpSpPr>
        <p:grpSpPr>
          <a:xfrm rot="0">
            <a:off x="15243715" y="3068117"/>
            <a:ext cx="1193844" cy="4886335"/>
            <a:chOff x="0" y="0"/>
            <a:chExt cx="1591793" cy="6515113"/>
          </a:xfrm>
        </p:grpSpPr>
        <p:sp>
          <p:nvSpPr>
            <p:cNvPr name="Freeform 214" id="214"/>
            <p:cNvSpPr/>
            <p:nvPr/>
          </p:nvSpPr>
          <p:spPr>
            <a:xfrm flipH="false" flipV="false" rot="0">
              <a:off x="0" y="0"/>
              <a:ext cx="1591818" cy="6515100"/>
            </a:xfrm>
            <a:custGeom>
              <a:avLst/>
              <a:gdLst/>
              <a:ahLst/>
              <a:cxnLst/>
              <a:rect r="r" b="b" t="t" l="l"/>
              <a:pathLst>
                <a:path h="6515100" w="1591818">
                  <a:moveTo>
                    <a:pt x="0" y="92583"/>
                  </a:moveTo>
                  <a:cubicBezTo>
                    <a:pt x="0" y="41402"/>
                    <a:pt x="41402" y="0"/>
                    <a:pt x="92583" y="0"/>
                  </a:cubicBezTo>
                  <a:lnTo>
                    <a:pt x="1499235" y="0"/>
                  </a:lnTo>
                  <a:cubicBezTo>
                    <a:pt x="1550289" y="0"/>
                    <a:pt x="1591818" y="41402"/>
                    <a:pt x="1591818" y="92583"/>
                  </a:cubicBezTo>
                  <a:lnTo>
                    <a:pt x="1591818" y="6422517"/>
                  </a:lnTo>
                  <a:cubicBezTo>
                    <a:pt x="1591818" y="6473571"/>
                    <a:pt x="1550416" y="6515100"/>
                    <a:pt x="1499235" y="6515100"/>
                  </a:cubicBezTo>
                  <a:lnTo>
                    <a:pt x="92583" y="6515100"/>
                  </a:lnTo>
                  <a:cubicBezTo>
                    <a:pt x="41402" y="6515100"/>
                    <a:pt x="0" y="6473698"/>
                    <a:pt x="0" y="6422517"/>
                  </a:cubicBezTo>
                  <a:close/>
                </a:path>
              </a:pathLst>
            </a:custGeom>
            <a:solidFill>
              <a:srgbClr val="122A42"/>
            </a:solidFill>
            <a:ln w="1334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215" id="215"/>
          <p:cNvGrpSpPr/>
          <p:nvPr/>
        </p:nvGrpSpPr>
        <p:grpSpPr>
          <a:xfrm rot="0">
            <a:off x="15305294" y="3239510"/>
            <a:ext cx="1070686" cy="329441"/>
            <a:chOff x="0" y="0"/>
            <a:chExt cx="1427582" cy="439255"/>
          </a:xfrm>
        </p:grpSpPr>
        <p:sp>
          <p:nvSpPr>
            <p:cNvPr name="Freeform 216" id="216"/>
            <p:cNvSpPr/>
            <p:nvPr/>
          </p:nvSpPr>
          <p:spPr>
            <a:xfrm flipH="false" flipV="false" rot="0">
              <a:off x="0" y="0"/>
              <a:ext cx="1427579" cy="439255"/>
            </a:xfrm>
            <a:custGeom>
              <a:avLst/>
              <a:gdLst/>
              <a:ahLst/>
              <a:cxnLst/>
              <a:rect r="r" b="b" t="t" l="l"/>
              <a:pathLst>
                <a:path h="439255" w="1427579">
                  <a:moveTo>
                    <a:pt x="0" y="0"/>
                  </a:moveTo>
                  <a:lnTo>
                    <a:pt x="1427579" y="0"/>
                  </a:lnTo>
                  <a:lnTo>
                    <a:pt x="142757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326" r="0" b="-13326"/>
              </a:stretch>
            </a:blipFill>
          </p:spPr>
        </p:sp>
        <p:sp>
          <p:nvSpPr>
            <p:cNvPr name="TextBox 217" id="217"/>
            <p:cNvSpPr txBox="true"/>
            <p:nvPr/>
          </p:nvSpPr>
          <p:spPr>
            <a:xfrm>
              <a:off x="0" y="-9525"/>
              <a:ext cx="1427582" cy="448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16"/>
                </a:lnSpc>
              </a:pPr>
              <a:r>
                <a:rPr lang="en-US" sz="93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Despachado</a:t>
              </a:r>
            </a:p>
          </p:txBody>
        </p:sp>
      </p:grpSp>
      <p:grpSp>
        <p:nvGrpSpPr>
          <p:cNvPr name="Group 218" id="218"/>
          <p:cNvGrpSpPr/>
          <p:nvPr/>
        </p:nvGrpSpPr>
        <p:grpSpPr>
          <a:xfrm rot="0">
            <a:off x="15382894" y="3921081"/>
            <a:ext cx="915495" cy="503692"/>
            <a:chOff x="0" y="0"/>
            <a:chExt cx="1220660" cy="671589"/>
          </a:xfrm>
        </p:grpSpPr>
        <p:sp>
          <p:nvSpPr>
            <p:cNvPr name="Freeform 219" id="219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20" id="220"/>
          <p:cNvGrpSpPr/>
          <p:nvPr/>
        </p:nvGrpSpPr>
        <p:grpSpPr>
          <a:xfrm rot="0">
            <a:off x="15470019" y="4090568"/>
            <a:ext cx="741245" cy="109814"/>
            <a:chOff x="0" y="0"/>
            <a:chExt cx="988327" cy="146418"/>
          </a:xfrm>
        </p:grpSpPr>
        <p:sp>
          <p:nvSpPr>
            <p:cNvPr name="Freeform 221" id="221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222" id="222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OC</a:t>
              </a:r>
            </a:p>
          </p:txBody>
        </p:sp>
      </p:grpSp>
      <p:grpSp>
        <p:nvGrpSpPr>
          <p:cNvPr name="Group 223" id="223"/>
          <p:cNvGrpSpPr/>
          <p:nvPr/>
        </p:nvGrpSpPr>
        <p:grpSpPr>
          <a:xfrm rot="0">
            <a:off x="15382894" y="4703502"/>
            <a:ext cx="915495" cy="503692"/>
            <a:chOff x="0" y="0"/>
            <a:chExt cx="1220660" cy="671589"/>
          </a:xfrm>
        </p:grpSpPr>
        <p:sp>
          <p:nvSpPr>
            <p:cNvPr name="Freeform 224" id="22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25" id="225"/>
          <p:cNvGrpSpPr/>
          <p:nvPr/>
        </p:nvGrpSpPr>
        <p:grpSpPr>
          <a:xfrm rot="0">
            <a:off x="15470019" y="4872990"/>
            <a:ext cx="741245" cy="109814"/>
            <a:chOff x="0" y="0"/>
            <a:chExt cx="988327" cy="146418"/>
          </a:xfrm>
        </p:grpSpPr>
        <p:sp>
          <p:nvSpPr>
            <p:cNvPr name="Freeform 226" id="22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227" id="22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KG</a:t>
              </a:r>
            </a:p>
          </p:txBody>
        </p:sp>
      </p:grpSp>
      <p:grpSp>
        <p:nvGrpSpPr>
          <p:cNvPr name="Group 228" id="228"/>
          <p:cNvGrpSpPr/>
          <p:nvPr/>
        </p:nvGrpSpPr>
        <p:grpSpPr>
          <a:xfrm rot="0">
            <a:off x="16547754" y="3068117"/>
            <a:ext cx="1193844" cy="4886335"/>
            <a:chOff x="0" y="0"/>
            <a:chExt cx="1591793" cy="6515113"/>
          </a:xfrm>
        </p:grpSpPr>
        <p:sp>
          <p:nvSpPr>
            <p:cNvPr name="Freeform 229" id="229"/>
            <p:cNvSpPr/>
            <p:nvPr/>
          </p:nvSpPr>
          <p:spPr>
            <a:xfrm flipH="false" flipV="false" rot="0">
              <a:off x="0" y="0"/>
              <a:ext cx="1591818" cy="6515100"/>
            </a:xfrm>
            <a:custGeom>
              <a:avLst/>
              <a:gdLst/>
              <a:ahLst/>
              <a:cxnLst/>
              <a:rect r="r" b="b" t="t" l="l"/>
              <a:pathLst>
                <a:path h="6515100" w="1591818">
                  <a:moveTo>
                    <a:pt x="0" y="92583"/>
                  </a:moveTo>
                  <a:cubicBezTo>
                    <a:pt x="0" y="41402"/>
                    <a:pt x="41402" y="0"/>
                    <a:pt x="92583" y="0"/>
                  </a:cubicBezTo>
                  <a:lnTo>
                    <a:pt x="1499235" y="0"/>
                  </a:lnTo>
                  <a:cubicBezTo>
                    <a:pt x="1550289" y="0"/>
                    <a:pt x="1591818" y="41402"/>
                    <a:pt x="1591818" y="92583"/>
                  </a:cubicBezTo>
                  <a:lnTo>
                    <a:pt x="1591818" y="6422517"/>
                  </a:lnTo>
                  <a:cubicBezTo>
                    <a:pt x="1591818" y="6473571"/>
                    <a:pt x="1550416" y="6515100"/>
                    <a:pt x="1499235" y="6515100"/>
                  </a:cubicBezTo>
                  <a:lnTo>
                    <a:pt x="92583" y="6515100"/>
                  </a:lnTo>
                  <a:cubicBezTo>
                    <a:pt x="41402" y="6515100"/>
                    <a:pt x="0" y="6473698"/>
                    <a:pt x="0" y="6422517"/>
                  </a:cubicBezTo>
                  <a:close/>
                </a:path>
              </a:pathLst>
            </a:custGeom>
            <a:solidFill>
              <a:srgbClr val="122A42"/>
            </a:solidFill>
            <a:ln w="1334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230" id="230"/>
          <p:cNvGrpSpPr/>
          <p:nvPr/>
        </p:nvGrpSpPr>
        <p:grpSpPr>
          <a:xfrm rot="0">
            <a:off x="16609333" y="3239510"/>
            <a:ext cx="1070686" cy="329441"/>
            <a:chOff x="0" y="0"/>
            <a:chExt cx="1427582" cy="439255"/>
          </a:xfrm>
        </p:grpSpPr>
        <p:sp>
          <p:nvSpPr>
            <p:cNvPr name="Freeform 231" id="231"/>
            <p:cNvSpPr/>
            <p:nvPr/>
          </p:nvSpPr>
          <p:spPr>
            <a:xfrm flipH="false" flipV="false" rot="0">
              <a:off x="0" y="0"/>
              <a:ext cx="1427579" cy="439255"/>
            </a:xfrm>
            <a:custGeom>
              <a:avLst/>
              <a:gdLst/>
              <a:ahLst/>
              <a:cxnLst/>
              <a:rect r="r" b="b" t="t" l="l"/>
              <a:pathLst>
                <a:path h="439255" w="1427579">
                  <a:moveTo>
                    <a:pt x="0" y="0"/>
                  </a:moveTo>
                  <a:lnTo>
                    <a:pt x="1427579" y="0"/>
                  </a:lnTo>
                  <a:lnTo>
                    <a:pt x="142757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326" r="0" b="-13326"/>
              </a:stretch>
            </a:blipFill>
          </p:spPr>
        </p:sp>
        <p:sp>
          <p:nvSpPr>
            <p:cNvPr name="TextBox 232" id="232"/>
            <p:cNvSpPr txBox="true"/>
            <p:nvPr/>
          </p:nvSpPr>
          <p:spPr>
            <a:xfrm>
              <a:off x="0" y="-9525"/>
              <a:ext cx="1427582" cy="4487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16"/>
                </a:lnSpc>
              </a:pPr>
              <a:r>
                <a:rPr lang="en-US" sz="93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Cerrado</a:t>
              </a:r>
            </a:p>
          </p:txBody>
        </p:sp>
      </p:grpSp>
      <p:grpSp>
        <p:nvGrpSpPr>
          <p:cNvPr name="Group 233" id="233"/>
          <p:cNvGrpSpPr/>
          <p:nvPr/>
        </p:nvGrpSpPr>
        <p:grpSpPr>
          <a:xfrm rot="0">
            <a:off x="16686933" y="3921081"/>
            <a:ext cx="915495" cy="503692"/>
            <a:chOff x="0" y="0"/>
            <a:chExt cx="1220660" cy="671589"/>
          </a:xfrm>
        </p:grpSpPr>
        <p:sp>
          <p:nvSpPr>
            <p:cNvPr name="Freeform 234" id="234"/>
            <p:cNvSpPr/>
            <p:nvPr/>
          </p:nvSpPr>
          <p:spPr>
            <a:xfrm flipH="false" flipV="false" rot="0">
              <a:off x="0" y="0"/>
              <a:ext cx="1220724" cy="671703"/>
            </a:xfrm>
            <a:custGeom>
              <a:avLst/>
              <a:gdLst/>
              <a:ahLst/>
              <a:cxnLst/>
              <a:rect r="r" b="b" t="t" l="l"/>
              <a:pathLst>
                <a:path h="671703" w="1220724">
                  <a:moveTo>
                    <a:pt x="0" y="74676"/>
                  </a:moveTo>
                  <a:cubicBezTo>
                    <a:pt x="0" y="33401"/>
                    <a:pt x="33401" y="0"/>
                    <a:pt x="74676" y="0"/>
                  </a:cubicBezTo>
                  <a:lnTo>
                    <a:pt x="1146048" y="0"/>
                  </a:lnTo>
                  <a:cubicBezTo>
                    <a:pt x="1187323" y="0"/>
                    <a:pt x="1220724" y="33401"/>
                    <a:pt x="1220724" y="74676"/>
                  </a:cubicBezTo>
                  <a:lnTo>
                    <a:pt x="1220724" y="597027"/>
                  </a:lnTo>
                  <a:cubicBezTo>
                    <a:pt x="1220724" y="638302"/>
                    <a:pt x="1187323" y="671703"/>
                    <a:pt x="1146048" y="671703"/>
                  </a:cubicBezTo>
                  <a:lnTo>
                    <a:pt x="74676" y="671703"/>
                  </a:lnTo>
                  <a:cubicBezTo>
                    <a:pt x="33401" y="671576"/>
                    <a:pt x="0" y="638175"/>
                    <a:pt x="0" y="597027"/>
                  </a:cubicBezTo>
                  <a:close/>
                </a:path>
              </a:pathLst>
            </a:custGeom>
            <a:solidFill>
              <a:srgbClr val="FFFFFF">
                <a:alpha val="1176"/>
              </a:srgbClr>
            </a:solidFill>
            <a:ln w="953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35" id="235"/>
          <p:cNvGrpSpPr/>
          <p:nvPr/>
        </p:nvGrpSpPr>
        <p:grpSpPr>
          <a:xfrm rot="0">
            <a:off x="16774058" y="4090568"/>
            <a:ext cx="741245" cy="109814"/>
            <a:chOff x="0" y="0"/>
            <a:chExt cx="988327" cy="146418"/>
          </a:xfrm>
        </p:grpSpPr>
        <p:sp>
          <p:nvSpPr>
            <p:cNvPr name="Freeform 236" id="236"/>
            <p:cNvSpPr/>
            <p:nvPr/>
          </p:nvSpPr>
          <p:spPr>
            <a:xfrm flipH="false" flipV="false" rot="0">
              <a:off x="0" y="0"/>
              <a:ext cx="988324" cy="146418"/>
            </a:xfrm>
            <a:custGeom>
              <a:avLst/>
              <a:gdLst/>
              <a:ahLst/>
              <a:cxnLst/>
              <a:rect r="r" b="b" t="t" l="l"/>
              <a:pathLst>
                <a:path h="146418" w="988324">
                  <a:moveTo>
                    <a:pt x="0" y="0"/>
                  </a:moveTo>
                  <a:lnTo>
                    <a:pt x="988324" y="0"/>
                  </a:lnTo>
                  <a:lnTo>
                    <a:pt x="988324" y="146418"/>
                  </a:lnTo>
                  <a:lnTo>
                    <a:pt x="0" y="1464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237" id="237"/>
            <p:cNvSpPr txBox="true"/>
            <p:nvPr/>
          </p:nvSpPr>
          <p:spPr>
            <a:xfrm>
              <a:off x="0" y="-9525"/>
              <a:ext cx="988327" cy="1559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36"/>
                </a:lnSpc>
              </a:pPr>
              <a:r>
                <a:rPr lang="en-US" sz="78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OC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27AE60">
                <a:alpha val="84314"/>
              </a:srgbClr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P3 | Mecatrónico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11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Ruta de implementación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Progreso gradual para reducir riesgo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500407" y="4547740"/>
            <a:ext cx="15049824" cy="321050"/>
            <a:chOff x="0" y="0"/>
            <a:chExt cx="20066432" cy="428066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20066381" cy="428117"/>
            </a:xfrm>
            <a:custGeom>
              <a:avLst/>
              <a:gdLst/>
              <a:ahLst/>
              <a:cxnLst/>
              <a:rect r="r" b="b" t="t" l="l"/>
              <a:pathLst>
                <a:path h="428117" w="20066381">
                  <a:moveTo>
                    <a:pt x="0" y="97282"/>
                  </a:moveTo>
                  <a:cubicBezTo>
                    <a:pt x="0" y="43561"/>
                    <a:pt x="43561" y="0"/>
                    <a:pt x="97282" y="0"/>
                  </a:cubicBezTo>
                  <a:lnTo>
                    <a:pt x="19969099" y="0"/>
                  </a:lnTo>
                  <a:cubicBezTo>
                    <a:pt x="20022820" y="0"/>
                    <a:pt x="20066381" y="43561"/>
                    <a:pt x="20066381" y="97282"/>
                  </a:cubicBezTo>
                  <a:lnTo>
                    <a:pt x="20066381" y="330835"/>
                  </a:lnTo>
                  <a:cubicBezTo>
                    <a:pt x="20066381" y="384556"/>
                    <a:pt x="20022820" y="428117"/>
                    <a:pt x="19969099" y="428117"/>
                  </a:cubicBezTo>
                  <a:lnTo>
                    <a:pt x="97282" y="428117"/>
                  </a:lnTo>
                  <a:cubicBezTo>
                    <a:pt x="43561" y="428117"/>
                    <a:pt x="0" y="384556"/>
                    <a:pt x="0" y="330835"/>
                  </a:cubicBezTo>
                  <a:close/>
                </a:path>
              </a:pathLst>
            </a:custGeom>
            <a:solidFill>
              <a:srgbClr val="203549"/>
            </a:solidFill>
          </p:spPr>
        </p:sp>
      </p:grpSp>
      <p:grpSp>
        <p:nvGrpSpPr>
          <p:cNvPr name="Group 73" id="73"/>
          <p:cNvGrpSpPr/>
          <p:nvPr/>
        </p:nvGrpSpPr>
        <p:grpSpPr>
          <a:xfrm rot="0">
            <a:off x="1500407" y="4547740"/>
            <a:ext cx="8461000" cy="321050"/>
            <a:chOff x="0" y="0"/>
            <a:chExt cx="11281334" cy="428066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11281283" cy="428117"/>
            </a:xfrm>
            <a:custGeom>
              <a:avLst/>
              <a:gdLst/>
              <a:ahLst/>
              <a:cxnLst/>
              <a:rect r="r" b="b" t="t" l="l"/>
              <a:pathLst>
                <a:path h="428117" w="11281283">
                  <a:moveTo>
                    <a:pt x="0" y="97282"/>
                  </a:moveTo>
                  <a:cubicBezTo>
                    <a:pt x="0" y="43561"/>
                    <a:pt x="43561" y="0"/>
                    <a:pt x="97282" y="0"/>
                  </a:cubicBezTo>
                  <a:lnTo>
                    <a:pt x="11184001" y="0"/>
                  </a:lnTo>
                  <a:cubicBezTo>
                    <a:pt x="11237722" y="0"/>
                    <a:pt x="11281283" y="43561"/>
                    <a:pt x="11281283" y="97282"/>
                  </a:cubicBezTo>
                  <a:lnTo>
                    <a:pt x="11281283" y="330835"/>
                  </a:lnTo>
                  <a:cubicBezTo>
                    <a:pt x="11281283" y="384556"/>
                    <a:pt x="11237722" y="428117"/>
                    <a:pt x="11184001" y="428117"/>
                  </a:cubicBezTo>
                  <a:lnTo>
                    <a:pt x="97282" y="428117"/>
                  </a:lnTo>
                  <a:cubicBezTo>
                    <a:pt x="43561" y="428117"/>
                    <a:pt x="0" y="384556"/>
                    <a:pt x="0" y="330835"/>
                  </a:cubicBezTo>
                  <a:close/>
                </a:path>
              </a:pathLst>
            </a:custGeom>
            <a:solidFill>
              <a:srgbClr val="27AE60"/>
            </a:solidFill>
          </p:spPr>
        </p:sp>
      </p:grpSp>
      <p:grpSp>
        <p:nvGrpSpPr>
          <p:cNvPr name="Group 75" id="75"/>
          <p:cNvGrpSpPr/>
          <p:nvPr/>
        </p:nvGrpSpPr>
        <p:grpSpPr>
          <a:xfrm rot="0">
            <a:off x="1222058" y="4241940"/>
            <a:ext cx="1015013" cy="1015013"/>
            <a:chOff x="0" y="0"/>
            <a:chExt cx="1353350" cy="135335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1353312" cy="1353312"/>
            </a:xfrm>
            <a:custGeom>
              <a:avLst/>
              <a:gdLst/>
              <a:ahLst/>
              <a:cxnLst/>
              <a:rect r="r" b="b" t="t" l="l"/>
              <a:pathLst>
                <a:path h="1353312" w="1353312">
                  <a:moveTo>
                    <a:pt x="0" y="676656"/>
                  </a:moveTo>
                  <a:cubicBezTo>
                    <a:pt x="0" y="302895"/>
                    <a:pt x="302895" y="0"/>
                    <a:pt x="676656" y="0"/>
                  </a:cubicBezTo>
                  <a:cubicBezTo>
                    <a:pt x="1050417" y="0"/>
                    <a:pt x="1353312" y="302895"/>
                    <a:pt x="1353312" y="676656"/>
                  </a:cubicBezTo>
                  <a:cubicBezTo>
                    <a:pt x="1353312" y="1050417"/>
                    <a:pt x="1050417" y="1353312"/>
                    <a:pt x="676656" y="1353312"/>
                  </a:cubicBezTo>
                  <a:cubicBezTo>
                    <a:pt x="302895" y="1353312"/>
                    <a:pt x="0" y="1050417"/>
                    <a:pt x="0" y="676656"/>
                  </a:cubicBezTo>
                  <a:close/>
                </a:path>
              </a:pathLst>
            </a:custGeom>
            <a:solidFill>
              <a:srgbClr val="27AE60"/>
            </a:solidFill>
            <a:ln w="26691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77" id="77"/>
          <p:cNvGrpSpPr/>
          <p:nvPr/>
        </p:nvGrpSpPr>
        <p:grpSpPr>
          <a:xfrm rot="0">
            <a:off x="1523667" y="4543549"/>
            <a:ext cx="384353" cy="247079"/>
            <a:chOff x="0" y="0"/>
            <a:chExt cx="512470" cy="329438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512464" cy="329441"/>
            </a:xfrm>
            <a:custGeom>
              <a:avLst/>
              <a:gdLst/>
              <a:ahLst/>
              <a:cxnLst/>
              <a:rect r="r" b="b" t="t" l="l"/>
              <a:pathLst>
                <a:path h="329441" w="512464">
                  <a:moveTo>
                    <a:pt x="0" y="0"/>
                  </a:moveTo>
                  <a:lnTo>
                    <a:pt x="512464" y="0"/>
                  </a:lnTo>
                  <a:lnTo>
                    <a:pt x="512464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32479" t="0" r="-32480" b="1"/>
              </a:stretch>
            </a:blipFill>
          </p:spPr>
        </p:sp>
        <p:sp>
          <p:nvSpPr>
            <p:cNvPr name="TextBox 79" id="79"/>
            <p:cNvSpPr txBox="true"/>
            <p:nvPr/>
          </p:nvSpPr>
          <p:spPr>
            <a:xfrm>
              <a:off x="0" y="0"/>
              <a:ext cx="512470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1"/>
                </a:lnSpc>
              </a:pPr>
              <a:r>
                <a:rPr lang="en-US" sz="165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</a:t>
              </a: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988324" y="3500314"/>
            <a:ext cx="1509941" cy="247079"/>
            <a:chOff x="0" y="0"/>
            <a:chExt cx="2013255" cy="329438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2013253" cy="329441"/>
            </a:xfrm>
            <a:custGeom>
              <a:avLst/>
              <a:gdLst/>
              <a:ahLst/>
              <a:cxnLst/>
              <a:rect r="r" b="b" t="t" l="l"/>
              <a:pathLst>
                <a:path h="329441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9075" r="0" b="-69074"/>
              </a:stretch>
            </a:blipFill>
          </p:spPr>
        </p:sp>
        <p:sp>
          <p:nvSpPr>
            <p:cNvPr name="TextBox 82" id="82"/>
            <p:cNvSpPr txBox="true"/>
            <p:nvPr/>
          </p:nvSpPr>
          <p:spPr>
            <a:xfrm>
              <a:off x="0" y="0"/>
              <a:ext cx="2013255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Fase 0</a:t>
              </a:r>
            </a:p>
          </p:txBody>
        </p:sp>
      </p:grpSp>
      <p:grpSp>
        <p:nvGrpSpPr>
          <p:cNvPr name="Group 83" id="83"/>
          <p:cNvGrpSpPr/>
          <p:nvPr/>
        </p:nvGrpSpPr>
        <p:grpSpPr>
          <a:xfrm rot="0">
            <a:off x="645157" y="5559323"/>
            <a:ext cx="2127647" cy="521618"/>
            <a:chOff x="0" y="0"/>
            <a:chExt cx="2836862" cy="695490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2836856" cy="695487"/>
            </a:xfrm>
            <a:custGeom>
              <a:avLst/>
              <a:gdLst/>
              <a:ahLst/>
              <a:cxnLst/>
              <a:rect r="r" b="b" t="t" l="l"/>
              <a:pathLst>
                <a:path h="695487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95487"/>
                  </a:lnTo>
                  <a:lnTo>
                    <a:pt x="0" y="6954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478" r="0" b="-29478"/>
              </a:stretch>
            </a:blipFill>
          </p:spPr>
        </p:sp>
        <p:sp>
          <p:nvSpPr>
            <p:cNvPr name="TextBox 85" id="85"/>
            <p:cNvSpPr txBox="true"/>
            <p:nvPr/>
          </p:nvSpPr>
          <p:spPr>
            <a:xfrm>
              <a:off x="0" y="0"/>
              <a:ext cx="2836862" cy="695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Diagnóstico</a:t>
              </a: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4447842" y="4241940"/>
            <a:ext cx="1015013" cy="1015013"/>
            <a:chOff x="0" y="0"/>
            <a:chExt cx="1353350" cy="1353350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1353312" cy="1353312"/>
            </a:xfrm>
            <a:custGeom>
              <a:avLst/>
              <a:gdLst/>
              <a:ahLst/>
              <a:cxnLst/>
              <a:rect r="r" b="b" t="t" l="l"/>
              <a:pathLst>
                <a:path h="1353312" w="1353312">
                  <a:moveTo>
                    <a:pt x="0" y="676656"/>
                  </a:moveTo>
                  <a:cubicBezTo>
                    <a:pt x="0" y="302895"/>
                    <a:pt x="302895" y="0"/>
                    <a:pt x="676656" y="0"/>
                  </a:cubicBezTo>
                  <a:cubicBezTo>
                    <a:pt x="1050417" y="0"/>
                    <a:pt x="1353312" y="302895"/>
                    <a:pt x="1353312" y="676656"/>
                  </a:cubicBezTo>
                  <a:cubicBezTo>
                    <a:pt x="1353312" y="1050417"/>
                    <a:pt x="1050417" y="1353312"/>
                    <a:pt x="676656" y="1353312"/>
                  </a:cubicBezTo>
                  <a:cubicBezTo>
                    <a:pt x="302895" y="1353312"/>
                    <a:pt x="0" y="1050417"/>
                    <a:pt x="0" y="676656"/>
                  </a:cubicBezTo>
                  <a:close/>
                </a:path>
              </a:pathLst>
            </a:custGeom>
            <a:solidFill>
              <a:srgbClr val="27AE60"/>
            </a:solidFill>
            <a:ln w="26691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88" id="88"/>
          <p:cNvGrpSpPr/>
          <p:nvPr/>
        </p:nvGrpSpPr>
        <p:grpSpPr>
          <a:xfrm rot="0">
            <a:off x="4749451" y="4543549"/>
            <a:ext cx="384353" cy="247079"/>
            <a:chOff x="0" y="0"/>
            <a:chExt cx="512470" cy="329438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512464" cy="329441"/>
            </a:xfrm>
            <a:custGeom>
              <a:avLst/>
              <a:gdLst/>
              <a:ahLst/>
              <a:cxnLst/>
              <a:rect r="r" b="b" t="t" l="l"/>
              <a:pathLst>
                <a:path h="329441" w="512464">
                  <a:moveTo>
                    <a:pt x="0" y="0"/>
                  </a:moveTo>
                  <a:lnTo>
                    <a:pt x="512464" y="0"/>
                  </a:lnTo>
                  <a:lnTo>
                    <a:pt x="512464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32479" t="0" r="-32480" b="1"/>
              </a:stretch>
            </a:blipFill>
          </p:spPr>
        </p:sp>
        <p:sp>
          <p:nvSpPr>
            <p:cNvPr name="TextBox 90" id="90"/>
            <p:cNvSpPr txBox="true"/>
            <p:nvPr/>
          </p:nvSpPr>
          <p:spPr>
            <a:xfrm>
              <a:off x="0" y="0"/>
              <a:ext cx="512470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1"/>
                </a:lnSpc>
              </a:pPr>
              <a:r>
                <a:rPr lang="en-US" sz="165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</a:t>
              </a:r>
            </a:p>
          </p:txBody>
        </p:sp>
      </p:grpSp>
      <p:grpSp>
        <p:nvGrpSpPr>
          <p:cNvPr name="Group 91" id="91"/>
          <p:cNvGrpSpPr/>
          <p:nvPr/>
        </p:nvGrpSpPr>
        <p:grpSpPr>
          <a:xfrm rot="0">
            <a:off x="4214108" y="3500314"/>
            <a:ext cx="1509941" cy="247079"/>
            <a:chOff x="0" y="0"/>
            <a:chExt cx="2013255" cy="329438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2013253" cy="329441"/>
            </a:xfrm>
            <a:custGeom>
              <a:avLst/>
              <a:gdLst/>
              <a:ahLst/>
              <a:cxnLst/>
              <a:rect r="r" b="b" t="t" l="l"/>
              <a:pathLst>
                <a:path h="329441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9075" r="0" b="-69074"/>
              </a:stretch>
            </a:blipFill>
          </p:spPr>
        </p:sp>
        <p:sp>
          <p:nvSpPr>
            <p:cNvPr name="TextBox 93" id="93"/>
            <p:cNvSpPr txBox="true"/>
            <p:nvPr/>
          </p:nvSpPr>
          <p:spPr>
            <a:xfrm>
              <a:off x="0" y="0"/>
              <a:ext cx="2013255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Fase 1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3870931" y="5559323"/>
            <a:ext cx="2127647" cy="521618"/>
            <a:chOff x="0" y="0"/>
            <a:chExt cx="2836862" cy="695490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2836856" cy="695487"/>
            </a:xfrm>
            <a:custGeom>
              <a:avLst/>
              <a:gdLst/>
              <a:ahLst/>
              <a:cxnLst/>
              <a:rect r="r" b="b" t="t" l="l"/>
              <a:pathLst>
                <a:path h="695487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95487"/>
                  </a:lnTo>
                  <a:lnTo>
                    <a:pt x="0" y="6954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478" r="0" b="-29478"/>
              </a:stretch>
            </a:blipFill>
          </p:spPr>
        </p:sp>
        <p:sp>
          <p:nvSpPr>
            <p:cNvPr name="TextBox 96" id="96"/>
            <p:cNvSpPr txBox="true"/>
            <p:nvPr/>
          </p:nvSpPr>
          <p:spPr>
            <a:xfrm>
              <a:off x="0" y="0"/>
              <a:ext cx="2836862" cy="695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Pesaje y QR</a:t>
              </a:r>
            </a:p>
          </p:txBody>
        </p:sp>
      </p:grpSp>
      <p:grpSp>
        <p:nvGrpSpPr>
          <p:cNvPr name="Group 97" id="97"/>
          <p:cNvGrpSpPr/>
          <p:nvPr/>
        </p:nvGrpSpPr>
        <p:grpSpPr>
          <a:xfrm rot="0">
            <a:off x="7673616" y="4241940"/>
            <a:ext cx="1015013" cy="1015013"/>
            <a:chOff x="0" y="0"/>
            <a:chExt cx="1353350" cy="1353350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1353312" cy="1353312"/>
            </a:xfrm>
            <a:custGeom>
              <a:avLst/>
              <a:gdLst/>
              <a:ahLst/>
              <a:cxnLst/>
              <a:rect r="r" b="b" t="t" l="l"/>
              <a:pathLst>
                <a:path h="1353312" w="1353312">
                  <a:moveTo>
                    <a:pt x="0" y="676656"/>
                  </a:moveTo>
                  <a:cubicBezTo>
                    <a:pt x="0" y="302895"/>
                    <a:pt x="302895" y="0"/>
                    <a:pt x="676656" y="0"/>
                  </a:cubicBezTo>
                  <a:cubicBezTo>
                    <a:pt x="1050417" y="0"/>
                    <a:pt x="1353312" y="302895"/>
                    <a:pt x="1353312" y="676656"/>
                  </a:cubicBezTo>
                  <a:cubicBezTo>
                    <a:pt x="1353312" y="1050417"/>
                    <a:pt x="1050417" y="1353312"/>
                    <a:pt x="676656" y="1353312"/>
                  </a:cubicBezTo>
                  <a:cubicBezTo>
                    <a:pt x="302895" y="1353312"/>
                    <a:pt x="0" y="1050417"/>
                    <a:pt x="0" y="676656"/>
                  </a:cubicBezTo>
                  <a:close/>
                </a:path>
              </a:pathLst>
            </a:custGeom>
            <a:solidFill>
              <a:srgbClr val="27AE60"/>
            </a:solidFill>
            <a:ln w="26691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99" id="99"/>
          <p:cNvGrpSpPr/>
          <p:nvPr/>
        </p:nvGrpSpPr>
        <p:grpSpPr>
          <a:xfrm rot="0">
            <a:off x="7975225" y="4543549"/>
            <a:ext cx="384353" cy="247079"/>
            <a:chOff x="0" y="0"/>
            <a:chExt cx="512470" cy="329438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512464" cy="329441"/>
            </a:xfrm>
            <a:custGeom>
              <a:avLst/>
              <a:gdLst/>
              <a:ahLst/>
              <a:cxnLst/>
              <a:rect r="r" b="b" t="t" l="l"/>
              <a:pathLst>
                <a:path h="329441" w="512464">
                  <a:moveTo>
                    <a:pt x="0" y="0"/>
                  </a:moveTo>
                  <a:lnTo>
                    <a:pt x="512464" y="0"/>
                  </a:lnTo>
                  <a:lnTo>
                    <a:pt x="512464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32479" t="0" r="-32480" b="1"/>
              </a:stretch>
            </a:blipFill>
          </p:spPr>
        </p:sp>
        <p:sp>
          <p:nvSpPr>
            <p:cNvPr name="TextBox 101" id="101"/>
            <p:cNvSpPr txBox="true"/>
            <p:nvPr/>
          </p:nvSpPr>
          <p:spPr>
            <a:xfrm>
              <a:off x="0" y="0"/>
              <a:ext cx="512470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1"/>
                </a:lnSpc>
              </a:pPr>
              <a:r>
                <a:rPr lang="en-US" sz="165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</a:t>
              </a:r>
            </a:p>
          </p:txBody>
        </p:sp>
      </p:grpSp>
      <p:grpSp>
        <p:nvGrpSpPr>
          <p:cNvPr name="Group 102" id="102"/>
          <p:cNvGrpSpPr/>
          <p:nvPr/>
        </p:nvGrpSpPr>
        <p:grpSpPr>
          <a:xfrm rot="0">
            <a:off x="7439882" y="3500314"/>
            <a:ext cx="1509941" cy="247079"/>
            <a:chOff x="0" y="0"/>
            <a:chExt cx="2013255" cy="329438"/>
          </a:xfrm>
        </p:grpSpPr>
        <p:sp>
          <p:nvSpPr>
            <p:cNvPr name="Freeform 103" id="103"/>
            <p:cNvSpPr/>
            <p:nvPr/>
          </p:nvSpPr>
          <p:spPr>
            <a:xfrm flipH="false" flipV="false" rot="0">
              <a:off x="0" y="0"/>
              <a:ext cx="2013253" cy="329441"/>
            </a:xfrm>
            <a:custGeom>
              <a:avLst/>
              <a:gdLst/>
              <a:ahLst/>
              <a:cxnLst/>
              <a:rect r="r" b="b" t="t" l="l"/>
              <a:pathLst>
                <a:path h="329441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9075" r="0" b="-69074"/>
              </a:stretch>
            </a:blipFill>
          </p:spPr>
        </p:sp>
        <p:sp>
          <p:nvSpPr>
            <p:cNvPr name="TextBox 104" id="104"/>
            <p:cNvSpPr txBox="true"/>
            <p:nvPr/>
          </p:nvSpPr>
          <p:spPr>
            <a:xfrm>
              <a:off x="0" y="0"/>
              <a:ext cx="2013255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Fase 2</a:t>
              </a:r>
            </a:p>
          </p:txBody>
        </p:sp>
      </p:grpSp>
      <p:grpSp>
        <p:nvGrpSpPr>
          <p:cNvPr name="Group 105" id="105"/>
          <p:cNvGrpSpPr/>
          <p:nvPr/>
        </p:nvGrpSpPr>
        <p:grpSpPr>
          <a:xfrm rot="0">
            <a:off x="7096716" y="5559323"/>
            <a:ext cx="2127647" cy="521618"/>
            <a:chOff x="0" y="0"/>
            <a:chExt cx="2836862" cy="695490"/>
          </a:xfrm>
        </p:grpSpPr>
        <p:sp>
          <p:nvSpPr>
            <p:cNvPr name="Freeform 106" id="106"/>
            <p:cNvSpPr/>
            <p:nvPr/>
          </p:nvSpPr>
          <p:spPr>
            <a:xfrm flipH="false" flipV="false" rot="0">
              <a:off x="0" y="0"/>
              <a:ext cx="2836856" cy="695487"/>
            </a:xfrm>
            <a:custGeom>
              <a:avLst/>
              <a:gdLst/>
              <a:ahLst/>
              <a:cxnLst/>
              <a:rect r="r" b="b" t="t" l="l"/>
              <a:pathLst>
                <a:path h="695487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95487"/>
                  </a:lnTo>
                  <a:lnTo>
                    <a:pt x="0" y="6954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478" r="0" b="-29478"/>
              </a:stretch>
            </a:blipFill>
          </p:spPr>
        </p:sp>
        <p:sp>
          <p:nvSpPr>
            <p:cNvPr name="TextBox 107" id="107"/>
            <p:cNvSpPr txBox="true"/>
            <p:nvPr/>
          </p:nvSpPr>
          <p:spPr>
            <a:xfrm>
              <a:off x="0" y="0"/>
              <a:ext cx="2836862" cy="695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Ubicación y</a:t>
              </a:r>
            </a:p>
            <a:p>
              <a:pPr algn="ctr">
                <a:lnSpc>
                  <a:spcPts val="1657"/>
                </a:lnSpc>
              </a:pPr>
              <a:r>
                <a:rPr lang="en-US" sz="138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Cuarentena</a:t>
              </a:r>
            </a:p>
          </p:txBody>
        </p:sp>
      </p:grpSp>
      <p:grpSp>
        <p:nvGrpSpPr>
          <p:cNvPr name="Group 108" id="108"/>
          <p:cNvGrpSpPr/>
          <p:nvPr/>
        </p:nvGrpSpPr>
        <p:grpSpPr>
          <a:xfrm rot="0">
            <a:off x="10899400" y="4241940"/>
            <a:ext cx="1015013" cy="1015013"/>
            <a:chOff x="0" y="0"/>
            <a:chExt cx="1353350" cy="1353350"/>
          </a:xfrm>
        </p:grpSpPr>
        <p:sp>
          <p:nvSpPr>
            <p:cNvPr name="Freeform 109" id="109"/>
            <p:cNvSpPr/>
            <p:nvPr/>
          </p:nvSpPr>
          <p:spPr>
            <a:xfrm flipH="false" flipV="false" rot="0">
              <a:off x="0" y="0"/>
              <a:ext cx="1353312" cy="1353312"/>
            </a:xfrm>
            <a:custGeom>
              <a:avLst/>
              <a:gdLst/>
              <a:ahLst/>
              <a:cxnLst/>
              <a:rect r="r" b="b" t="t" l="l"/>
              <a:pathLst>
                <a:path h="1353312" w="1353312">
                  <a:moveTo>
                    <a:pt x="0" y="676656"/>
                  </a:moveTo>
                  <a:cubicBezTo>
                    <a:pt x="0" y="302895"/>
                    <a:pt x="302895" y="0"/>
                    <a:pt x="676656" y="0"/>
                  </a:cubicBezTo>
                  <a:cubicBezTo>
                    <a:pt x="1050417" y="0"/>
                    <a:pt x="1353312" y="302895"/>
                    <a:pt x="1353312" y="676656"/>
                  </a:cubicBezTo>
                  <a:cubicBezTo>
                    <a:pt x="1353312" y="1050417"/>
                    <a:pt x="1050417" y="1353312"/>
                    <a:pt x="676656" y="1353312"/>
                  </a:cubicBezTo>
                  <a:cubicBezTo>
                    <a:pt x="302895" y="1353312"/>
                    <a:pt x="0" y="1050417"/>
                    <a:pt x="0" y="676656"/>
                  </a:cubicBezTo>
                  <a:close/>
                </a:path>
              </a:pathLst>
            </a:custGeom>
            <a:solidFill>
              <a:srgbClr val="122A42"/>
            </a:solidFill>
            <a:ln w="26691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10" id="110"/>
          <p:cNvGrpSpPr/>
          <p:nvPr/>
        </p:nvGrpSpPr>
        <p:grpSpPr>
          <a:xfrm rot="0">
            <a:off x="11201009" y="4543549"/>
            <a:ext cx="384353" cy="247079"/>
            <a:chOff x="0" y="0"/>
            <a:chExt cx="512470" cy="329438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512464" cy="329441"/>
            </a:xfrm>
            <a:custGeom>
              <a:avLst/>
              <a:gdLst/>
              <a:ahLst/>
              <a:cxnLst/>
              <a:rect r="r" b="b" t="t" l="l"/>
              <a:pathLst>
                <a:path h="329441" w="512464">
                  <a:moveTo>
                    <a:pt x="0" y="0"/>
                  </a:moveTo>
                  <a:lnTo>
                    <a:pt x="512464" y="0"/>
                  </a:lnTo>
                  <a:lnTo>
                    <a:pt x="512464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32479" t="0" r="-32480" b="1"/>
              </a:stretch>
            </a:blipFill>
          </p:spPr>
        </p:sp>
        <p:sp>
          <p:nvSpPr>
            <p:cNvPr name="TextBox 112" id="112"/>
            <p:cNvSpPr txBox="true"/>
            <p:nvPr/>
          </p:nvSpPr>
          <p:spPr>
            <a:xfrm>
              <a:off x="0" y="0"/>
              <a:ext cx="512470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1"/>
                </a:lnSpc>
              </a:pPr>
              <a:r>
                <a:rPr lang="en-US" sz="16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3</a:t>
              </a:r>
            </a:p>
          </p:txBody>
        </p:sp>
      </p:grpSp>
      <p:grpSp>
        <p:nvGrpSpPr>
          <p:cNvPr name="Group 113" id="113"/>
          <p:cNvGrpSpPr/>
          <p:nvPr/>
        </p:nvGrpSpPr>
        <p:grpSpPr>
          <a:xfrm rot="0">
            <a:off x="10665666" y="3500314"/>
            <a:ext cx="1509941" cy="247079"/>
            <a:chOff x="0" y="0"/>
            <a:chExt cx="2013255" cy="329438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2013253" cy="329441"/>
            </a:xfrm>
            <a:custGeom>
              <a:avLst/>
              <a:gdLst/>
              <a:ahLst/>
              <a:cxnLst/>
              <a:rect r="r" b="b" t="t" l="l"/>
              <a:pathLst>
                <a:path h="329441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9075" r="0" b="-69074"/>
              </a:stretch>
            </a:blipFill>
          </p:spPr>
        </p:sp>
        <p:sp>
          <p:nvSpPr>
            <p:cNvPr name="TextBox 115" id="115"/>
            <p:cNvSpPr txBox="true"/>
            <p:nvPr/>
          </p:nvSpPr>
          <p:spPr>
            <a:xfrm>
              <a:off x="0" y="0"/>
              <a:ext cx="2013255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Fase 3</a:t>
              </a:r>
            </a:p>
          </p:txBody>
        </p:sp>
      </p:grpSp>
      <p:grpSp>
        <p:nvGrpSpPr>
          <p:cNvPr name="Group 116" id="116"/>
          <p:cNvGrpSpPr/>
          <p:nvPr/>
        </p:nvGrpSpPr>
        <p:grpSpPr>
          <a:xfrm rot="0">
            <a:off x="10322500" y="5559323"/>
            <a:ext cx="2127647" cy="521618"/>
            <a:chOff x="0" y="0"/>
            <a:chExt cx="2836862" cy="695490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0" y="0"/>
              <a:ext cx="2836856" cy="695487"/>
            </a:xfrm>
            <a:custGeom>
              <a:avLst/>
              <a:gdLst/>
              <a:ahLst/>
              <a:cxnLst/>
              <a:rect r="r" b="b" t="t" l="l"/>
              <a:pathLst>
                <a:path h="695487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95487"/>
                  </a:lnTo>
                  <a:lnTo>
                    <a:pt x="0" y="6954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478" r="0" b="-29478"/>
              </a:stretch>
            </a:blipFill>
          </p:spPr>
        </p:sp>
        <p:sp>
          <p:nvSpPr>
            <p:cNvPr name="TextBox 118" id="118"/>
            <p:cNvSpPr txBox="true"/>
            <p:nvPr/>
          </p:nvSpPr>
          <p:spPr>
            <a:xfrm>
              <a:off x="0" y="0"/>
              <a:ext cx="2836862" cy="695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Visión Artificial</a:t>
              </a:r>
            </a:p>
          </p:txBody>
        </p:sp>
      </p:grpSp>
      <p:grpSp>
        <p:nvGrpSpPr>
          <p:cNvPr name="Group 119" id="119"/>
          <p:cNvGrpSpPr/>
          <p:nvPr/>
        </p:nvGrpSpPr>
        <p:grpSpPr>
          <a:xfrm rot="0">
            <a:off x="14125184" y="4241940"/>
            <a:ext cx="1015013" cy="1015013"/>
            <a:chOff x="0" y="0"/>
            <a:chExt cx="1353350" cy="1353350"/>
          </a:xfrm>
        </p:grpSpPr>
        <p:sp>
          <p:nvSpPr>
            <p:cNvPr name="Freeform 120" id="120"/>
            <p:cNvSpPr/>
            <p:nvPr/>
          </p:nvSpPr>
          <p:spPr>
            <a:xfrm flipH="false" flipV="false" rot="0">
              <a:off x="0" y="0"/>
              <a:ext cx="1353312" cy="1353312"/>
            </a:xfrm>
            <a:custGeom>
              <a:avLst/>
              <a:gdLst/>
              <a:ahLst/>
              <a:cxnLst/>
              <a:rect r="r" b="b" t="t" l="l"/>
              <a:pathLst>
                <a:path h="1353312" w="1353312">
                  <a:moveTo>
                    <a:pt x="0" y="676656"/>
                  </a:moveTo>
                  <a:cubicBezTo>
                    <a:pt x="0" y="302895"/>
                    <a:pt x="302895" y="0"/>
                    <a:pt x="676656" y="0"/>
                  </a:cubicBezTo>
                  <a:cubicBezTo>
                    <a:pt x="1050417" y="0"/>
                    <a:pt x="1353312" y="302895"/>
                    <a:pt x="1353312" y="676656"/>
                  </a:cubicBezTo>
                  <a:cubicBezTo>
                    <a:pt x="1353312" y="1050417"/>
                    <a:pt x="1050417" y="1353312"/>
                    <a:pt x="676656" y="1353312"/>
                  </a:cubicBezTo>
                  <a:cubicBezTo>
                    <a:pt x="302895" y="1353312"/>
                    <a:pt x="0" y="1050417"/>
                    <a:pt x="0" y="676656"/>
                  </a:cubicBezTo>
                  <a:close/>
                </a:path>
              </a:pathLst>
            </a:custGeom>
            <a:solidFill>
              <a:srgbClr val="122A42"/>
            </a:solidFill>
            <a:ln w="26691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21" id="121"/>
          <p:cNvGrpSpPr/>
          <p:nvPr/>
        </p:nvGrpSpPr>
        <p:grpSpPr>
          <a:xfrm rot="0">
            <a:off x="14426784" y="4543549"/>
            <a:ext cx="384353" cy="247079"/>
            <a:chOff x="0" y="0"/>
            <a:chExt cx="512470" cy="329438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512464" cy="329441"/>
            </a:xfrm>
            <a:custGeom>
              <a:avLst/>
              <a:gdLst/>
              <a:ahLst/>
              <a:cxnLst/>
              <a:rect r="r" b="b" t="t" l="l"/>
              <a:pathLst>
                <a:path h="329441" w="512464">
                  <a:moveTo>
                    <a:pt x="0" y="0"/>
                  </a:moveTo>
                  <a:lnTo>
                    <a:pt x="512464" y="0"/>
                  </a:lnTo>
                  <a:lnTo>
                    <a:pt x="512464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32479" t="0" r="-32480" b="1"/>
              </a:stretch>
            </a:blipFill>
          </p:spPr>
        </p:sp>
        <p:sp>
          <p:nvSpPr>
            <p:cNvPr name="TextBox 123" id="123"/>
            <p:cNvSpPr txBox="true"/>
            <p:nvPr/>
          </p:nvSpPr>
          <p:spPr>
            <a:xfrm>
              <a:off x="0" y="0"/>
              <a:ext cx="512470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981"/>
                </a:lnSpc>
              </a:pPr>
              <a:r>
                <a:rPr lang="en-US" sz="16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4</a:t>
              </a:r>
            </a:p>
          </p:txBody>
        </p:sp>
      </p:grpSp>
      <p:grpSp>
        <p:nvGrpSpPr>
          <p:cNvPr name="Group 124" id="124"/>
          <p:cNvGrpSpPr/>
          <p:nvPr/>
        </p:nvGrpSpPr>
        <p:grpSpPr>
          <a:xfrm rot="0">
            <a:off x="13891441" y="3500314"/>
            <a:ext cx="1509941" cy="247079"/>
            <a:chOff x="0" y="0"/>
            <a:chExt cx="2013255" cy="329438"/>
          </a:xfrm>
        </p:grpSpPr>
        <p:sp>
          <p:nvSpPr>
            <p:cNvPr name="Freeform 125" id="125"/>
            <p:cNvSpPr/>
            <p:nvPr/>
          </p:nvSpPr>
          <p:spPr>
            <a:xfrm flipH="false" flipV="false" rot="0">
              <a:off x="0" y="0"/>
              <a:ext cx="2013253" cy="329441"/>
            </a:xfrm>
            <a:custGeom>
              <a:avLst/>
              <a:gdLst/>
              <a:ahLst/>
              <a:cxnLst/>
              <a:rect r="r" b="b" t="t" l="l"/>
              <a:pathLst>
                <a:path h="329441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9075" r="0" b="-69074"/>
              </a:stretch>
            </a:blipFill>
          </p:spPr>
        </p:sp>
        <p:sp>
          <p:nvSpPr>
            <p:cNvPr name="TextBox 126" id="126"/>
            <p:cNvSpPr txBox="true"/>
            <p:nvPr/>
          </p:nvSpPr>
          <p:spPr>
            <a:xfrm>
              <a:off x="0" y="0"/>
              <a:ext cx="2013255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Fase 4</a:t>
              </a:r>
            </a:p>
          </p:txBody>
        </p:sp>
      </p:grpSp>
      <p:grpSp>
        <p:nvGrpSpPr>
          <p:cNvPr name="Group 127" id="127"/>
          <p:cNvGrpSpPr/>
          <p:nvPr/>
        </p:nvGrpSpPr>
        <p:grpSpPr>
          <a:xfrm rot="0">
            <a:off x="13548274" y="5559323"/>
            <a:ext cx="2127647" cy="521618"/>
            <a:chOff x="0" y="0"/>
            <a:chExt cx="2836862" cy="695490"/>
          </a:xfrm>
        </p:grpSpPr>
        <p:sp>
          <p:nvSpPr>
            <p:cNvPr name="Freeform 128" id="128"/>
            <p:cNvSpPr/>
            <p:nvPr/>
          </p:nvSpPr>
          <p:spPr>
            <a:xfrm flipH="false" flipV="false" rot="0">
              <a:off x="0" y="0"/>
              <a:ext cx="2836856" cy="695487"/>
            </a:xfrm>
            <a:custGeom>
              <a:avLst/>
              <a:gdLst/>
              <a:ahLst/>
              <a:cxnLst/>
              <a:rect r="r" b="b" t="t" l="l"/>
              <a:pathLst>
                <a:path h="695487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95487"/>
                  </a:lnTo>
                  <a:lnTo>
                    <a:pt x="0" y="6954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478" r="0" b="-29478"/>
              </a:stretch>
            </a:blipFill>
          </p:spPr>
        </p:sp>
        <p:sp>
          <p:nvSpPr>
            <p:cNvPr name="TextBox 129" id="129"/>
            <p:cNvSpPr txBox="true"/>
            <p:nvPr/>
          </p:nvSpPr>
          <p:spPr>
            <a:xfrm>
              <a:off x="0" y="0"/>
              <a:ext cx="2836862" cy="695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Analítica</a:t>
              </a:r>
            </a:p>
            <a:p>
              <a:pPr algn="ctr">
                <a:lnSpc>
                  <a:spcPts val="1657"/>
                </a:lnSpc>
              </a:pPr>
              <a:r>
                <a:rPr lang="en-US" sz="138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Predictiva</a:t>
              </a:r>
            </a:p>
          </p:txBody>
        </p:sp>
      </p:grpSp>
      <p:grpSp>
        <p:nvGrpSpPr>
          <p:cNvPr name="Group 130" id="130"/>
          <p:cNvGrpSpPr/>
          <p:nvPr/>
        </p:nvGrpSpPr>
        <p:grpSpPr>
          <a:xfrm rot="0">
            <a:off x="6414573" y="7608799"/>
            <a:ext cx="5482304" cy="595589"/>
            <a:chOff x="0" y="0"/>
            <a:chExt cx="7309739" cy="794118"/>
          </a:xfrm>
        </p:grpSpPr>
        <p:sp>
          <p:nvSpPr>
            <p:cNvPr name="Freeform 131" id="131"/>
            <p:cNvSpPr/>
            <p:nvPr/>
          </p:nvSpPr>
          <p:spPr>
            <a:xfrm flipH="false" flipV="false" rot="0">
              <a:off x="0" y="0"/>
              <a:ext cx="7309738" cy="794131"/>
            </a:xfrm>
            <a:custGeom>
              <a:avLst/>
              <a:gdLst/>
              <a:ahLst/>
              <a:cxnLst/>
              <a:rect r="r" b="b" t="t" l="l"/>
              <a:pathLst>
                <a:path h="794131" w="7309738">
                  <a:moveTo>
                    <a:pt x="0" y="151257"/>
                  </a:moveTo>
                  <a:cubicBezTo>
                    <a:pt x="0" y="67691"/>
                    <a:pt x="67691" y="0"/>
                    <a:pt x="151257" y="0"/>
                  </a:cubicBezTo>
                  <a:lnTo>
                    <a:pt x="7158482" y="0"/>
                  </a:lnTo>
                  <a:cubicBezTo>
                    <a:pt x="7242048" y="0"/>
                    <a:pt x="7309738" y="67691"/>
                    <a:pt x="7309738" y="151257"/>
                  </a:cubicBezTo>
                  <a:lnTo>
                    <a:pt x="7309738" y="642874"/>
                  </a:lnTo>
                  <a:cubicBezTo>
                    <a:pt x="7309738" y="726440"/>
                    <a:pt x="7242048" y="794131"/>
                    <a:pt x="7158482" y="794131"/>
                  </a:cubicBezTo>
                  <a:lnTo>
                    <a:pt x="151257" y="794131"/>
                  </a:lnTo>
                  <a:cubicBezTo>
                    <a:pt x="67691" y="794131"/>
                    <a:pt x="0" y="726440"/>
                    <a:pt x="0" y="642874"/>
                  </a:cubicBezTo>
                  <a:close/>
                </a:path>
              </a:pathLst>
            </a:custGeom>
            <a:solidFill>
              <a:srgbClr val="27AE60"/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32" id="132"/>
          <p:cNvGrpSpPr/>
          <p:nvPr/>
        </p:nvGrpSpPr>
        <p:grpSpPr>
          <a:xfrm rot="0">
            <a:off x="6533921" y="7741872"/>
            <a:ext cx="5243608" cy="384353"/>
            <a:chOff x="0" y="0"/>
            <a:chExt cx="6991477" cy="512470"/>
          </a:xfrm>
        </p:grpSpPr>
        <p:sp>
          <p:nvSpPr>
            <p:cNvPr name="Freeform 133" id="133"/>
            <p:cNvSpPr/>
            <p:nvPr/>
          </p:nvSpPr>
          <p:spPr>
            <a:xfrm flipH="false" flipV="false" rot="0">
              <a:off x="0" y="0"/>
              <a:ext cx="6991478" cy="512464"/>
            </a:xfrm>
            <a:custGeom>
              <a:avLst/>
              <a:gdLst/>
              <a:ahLst/>
              <a:cxnLst/>
              <a:rect r="r" b="b" t="t" l="l"/>
              <a:pathLst>
                <a:path h="512464" w="6991478">
                  <a:moveTo>
                    <a:pt x="0" y="0"/>
                  </a:moveTo>
                  <a:lnTo>
                    <a:pt x="6991478" y="0"/>
                  </a:lnTo>
                  <a:lnTo>
                    <a:pt x="6991478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5830" r="0" b="-215832"/>
              </a:stretch>
            </a:blipFill>
          </p:spPr>
        </p:sp>
        <p:sp>
          <p:nvSpPr>
            <p:cNvPr name="TextBox 134" id="134"/>
            <p:cNvSpPr txBox="true"/>
            <p:nvPr/>
          </p:nvSpPr>
          <p:spPr>
            <a:xfrm>
              <a:off x="0" y="0"/>
              <a:ext cx="6991477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91"/>
                </a:lnSpc>
              </a:pPr>
              <a:r>
                <a:rPr lang="en-US" sz="157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Piloto recomendado: recepción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FFFFFF">
                <a:alpha val="84314"/>
              </a:srgbClr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TODOS | Cierre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12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Conclusiones y próximos pasos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Cierre de los tres presentadores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292600" y="3077070"/>
            <a:ext cx="4621330" cy="2974124"/>
            <a:chOff x="0" y="0"/>
            <a:chExt cx="6161773" cy="3965499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6161786" cy="3965448"/>
            </a:xfrm>
            <a:custGeom>
              <a:avLst/>
              <a:gdLst/>
              <a:ahLst/>
              <a:cxnLst/>
              <a:rect r="r" b="b" t="t" l="l"/>
              <a:pathLst>
                <a:path h="3965448" w="6161786">
                  <a:moveTo>
                    <a:pt x="0" y="258191"/>
                  </a:moveTo>
                  <a:cubicBezTo>
                    <a:pt x="0" y="115570"/>
                    <a:pt x="115570" y="0"/>
                    <a:pt x="258191" y="0"/>
                  </a:cubicBezTo>
                  <a:lnTo>
                    <a:pt x="5903595" y="0"/>
                  </a:lnTo>
                  <a:cubicBezTo>
                    <a:pt x="6046216" y="0"/>
                    <a:pt x="6161786" y="115570"/>
                    <a:pt x="6161786" y="258191"/>
                  </a:cubicBezTo>
                  <a:lnTo>
                    <a:pt x="6161786" y="3707257"/>
                  </a:lnTo>
                  <a:cubicBezTo>
                    <a:pt x="6161786" y="3849878"/>
                    <a:pt x="6046216" y="3965448"/>
                    <a:pt x="5903595" y="3965448"/>
                  </a:cubicBezTo>
                  <a:lnTo>
                    <a:pt x="258191" y="3965448"/>
                  </a:lnTo>
                  <a:cubicBezTo>
                    <a:pt x="115570" y="3965448"/>
                    <a:pt x="0" y="3849878"/>
                    <a:pt x="0" y="3707257"/>
                  </a:cubicBezTo>
                  <a:close/>
                </a:path>
              </a:pathLst>
            </a:custGeom>
            <a:solidFill>
              <a:srgbClr val="F4C542">
                <a:alpha val="77255"/>
              </a:srgbClr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3051524" y="2557367"/>
            <a:ext cx="1089746" cy="1089746"/>
            <a:chOff x="0" y="0"/>
            <a:chExt cx="1452994" cy="1452994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1452880" cy="1452880"/>
            </a:xfrm>
            <a:custGeom>
              <a:avLst/>
              <a:gdLst/>
              <a:ahLst/>
              <a:cxnLst/>
              <a:rect r="r" b="b" t="t" l="l"/>
              <a:pathLst>
                <a:path h="1452880" w="1452880">
                  <a:moveTo>
                    <a:pt x="0" y="726440"/>
                  </a:moveTo>
                  <a:cubicBezTo>
                    <a:pt x="0" y="325247"/>
                    <a:pt x="325247" y="0"/>
                    <a:pt x="726440" y="0"/>
                  </a:cubicBezTo>
                  <a:cubicBezTo>
                    <a:pt x="1127633" y="0"/>
                    <a:pt x="1452880" y="325247"/>
                    <a:pt x="1452880" y="726440"/>
                  </a:cubicBezTo>
                  <a:cubicBezTo>
                    <a:pt x="1452880" y="1127633"/>
                    <a:pt x="1127633" y="1452880"/>
                    <a:pt x="726440" y="1452880"/>
                  </a:cubicBezTo>
                  <a:cubicBezTo>
                    <a:pt x="325247" y="1452880"/>
                    <a:pt x="0" y="1127760"/>
                    <a:pt x="0" y="726440"/>
                  </a:cubicBezTo>
                  <a:close/>
                </a:path>
              </a:pathLst>
            </a:custGeom>
            <a:solidFill>
              <a:srgbClr val="F4C542"/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75" id="75" descr="preencoded.png"/>
          <p:cNvSpPr/>
          <p:nvPr/>
        </p:nvSpPr>
        <p:spPr>
          <a:xfrm flipH="false" flipV="false" rot="0">
            <a:off x="3266961" y="2786529"/>
            <a:ext cx="658882" cy="658882"/>
          </a:xfrm>
          <a:custGeom>
            <a:avLst/>
            <a:gdLst/>
            <a:ahLst/>
            <a:cxnLst/>
            <a:rect r="r" b="b" t="t" l="l"/>
            <a:pathLst>
              <a:path h="658882" w="658882">
                <a:moveTo>
                  <a:pt x="0" y="0"/>
                </a:moveTo>
                <a:lnTo>
                  <a:pt x="658882" y="0"/>
                </a:lnTo>
                <a:lnTo>
                  <a:pt x="658882" y="658883"/>
                </a:lnTo>
                <a:lnTo>
                  <a:pt x="0" y="6588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6" id="76"/>
          <p:cNvGrpSpPr/>
          <p:nvPr/>
        </p:nvGrpSpPr>
        <p:grpSpPr>
          <a:xfrm rot="0">
            <a:off x="1757020" y="4145471"/>
            <a:ext cx="3733667" cy="1029500"/>
            <a:chOff x="0" y="0"/>
            <a:chExt cx="4978222" cy="1372667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978225" cy="1372672"/>
            </a:xfrm>
            <a:custGeom>
              <a:avLst/>
              <a:gdLst/>
              <a:ahLst/>
              <a:cxnLst/>
              <a:rect r="r" b="b" t="t" l="l"/>
              <a:pathLst>
                <a:path h="1372672" w="4978225">
                  <a:moveTo>
                    <a:pt x="0" y="0"/>
                  </a:moveTo>
                  <a:lnTo>
                    <a:pt x="4978225" y="0"/>
                  </a:lnTo>
                  <a:lnTo>
                    <a:pt x="4978225" y="1372672"/>
                  </a:lnTo>
                  <a:lnTo>
                    <a:pt x="0" y="13726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665" r="0" b="-20665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9525"/>
              <a:ext cx="4978222" cy="13821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El control físico trazable</a:t>
              </a:r>
            </a:p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protege el margen</a:t>
              </a: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6851923" y="3077070"/>
            <a:ext cx="4621330" cy="2974124"/>
            <a:chOff x="0" y="0"/>
            <a:chExt cx="6161773" cy="3965499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6161786" cy="3965448"/>
            </a:xfrm>
            <a:custGeom>
              <a:avLst/>
              <a:gdLst/>
              <a:ahLst/>
              <a:cxnLst/>
              <a:rect r="r" b="b" t="t" l="l"/>
              <a:pathLst>
                <a:path h="3965448" w="6161786">
                  <a:moveTo>
                    <a:pt x="0" y="258191"/>
                  </a:moveTo>
                  <a:cubicBezTo>
                    <a:pt x="0" y="115570"/>
                    <a:pt x="115570" y="0"/>
                    <a:pt x="258191" y="0"/>
                  </a:cubicBezTo>
                  <a:lnTo>
                    <a:pt x="5903595" y="0"/>
                  </a:lnTo>
                  <a:cubicBezTo>
                    <a:pt x="6046216" y="0"/>
                    <a:pt x="6161786" y="115570"/>
                    <a:pt x="6161786" y="258191"/>
                  </a:cubicBezTo>
                  <a:lnTo>
                    <a:pt x="6161786" y="3707257"/>
                  </a:lnTo>
                  <a:cubicBezTo>
                    <a:pt x="6161786" y="3849878"/>
                    <a:pt x="6046216" y="3965448"/>
                    <a:pt x="5903595" y="3965448"/>
                  </a:cubicBezTo>
                  <a:lnTo>
                    <a:pt x="258191" y="3965448"/>
                  </a:lnTo>
                  <a:cubicBezTo>
                    <a:pt x="115570" y="3965448"/>
                    <a:pt x="0" y="3849878"/>
                    <a:pt x="0" y="3707257"/>
                  </a:cubicBezTo>
                  <a:close/>
                </a:path>
              </a:pathLst>
            </a:custGeom>
            <a:solidFill>
              <a:srgbClr val="1E90FF">
                <a:alpha val="77255"/>
              </a:srgbClr>
            </a:solid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1" id="81"/>
          <p:cNvGrpSpPr/>
          <p:nvPr/>
        </p:nvGrpSpPr>
        <p:grpSpPr>
          <a:xfrm rot="0">
            <a:off x="8610848" y="2557367"/>
            <a:ext cx="1089746" cy="1089746"/>
            <a:chOff x="0" y="0"/>
            <a:chExt cx="1452994" cy="1452994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1452880" cy="1452880"/>
            </a:xfrm>
            <a:custGeom>
              <a:avLst/>
              <a:gdLst/>
              <a:ahLst/>
              <a:cxnLst/>
              <a:rect r="r" b="b" t="t" l="l"/>
              <a:pathLst>
                <a:path h="1452880" w="1452880">
                  <a:moveTo>
                    <a:pt x="0" y="726440"/>
                  </a:moveTo>
                  <a:cubicBezTo>
                    <a:pt x="0" y="325247"/>
                    <a:pt x="325247" y="0"/>
                    <a:pt x="726440" y="0"/>
                  </a:cubicBezTo>
                  <a:cubicBezTo>
                    <a:pt x="1127633" y="0"/>
                    <a:pt x="1452880" y="325247"/>
                    <a:pt x="1452880" y="726440"/>
                  </a:cubicBezTo>
                  <a:cubicBezTo>
                    <a:pt x="1452880" y="1127633"/>
                    <a:pt x="1127633" y="1452880"/>
                    <a:pt x="726440" y="1452880"/>
                  </a:cubicBezTo>
                  <a:cubicBezTo>
                    <a:pt x="325247" y="1452880"/>
                    <a:pt x="0" y="1127760"/>
                    <a:pt x="0" y="726440"/>
                  </a:cubicBezTo>
                  <a:close/>
                </a:path>
              </a:pathLst>
            </a:custGeom>
            <a:solidFill>
              <a:srgbClr val="1E90FF"/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sp>
        <p:nvSpPr>
          <p:cNvPr name="Freeform 83" id="83" descr="preencoded.png"/>
          <p:cNvSpPr/>
          <p:nvPr/>
        </p:nvSpPr>
        <p:spPr>
          <a:xfrm flipH="false" flipV="false" rot="0">
            <a:off x="8826284" y="2786529"/>
            <a:ext cx="658882" cy="658882"/>
          </a:xfrm>
          <a:custGeom>
            <a:avLst/>
            <a:gdLst/>
            <a:ahLst/>
            <a:cxnLst/>
            <a:rect r="r" b="b" t="t" l="l"/>
            <a:pathLst>
              <a:path h="658882" w="658882">
                <a:moveTo>
                  <a:pt x="0" y="0"/>
                </a:moveTo>
                <a:lnTo>
                  <a:pt x="658882" y="0"/>
                </a:lnTo>
                <a:lnTo>
                  <a:pt x="658882" y="658883"/>
                </a:lnTo>
                <a:lnTo>
                  <a:pt x="0" y="6588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4" id="84"/>
          <p:cNvGrpSpPr/>
          <p:nvPr/>
        </p:nvGrpSpPr>
        <p:grpSpPr>
          <a:xfrm rot="0">
            <a:off x="7316343" y="4145471"/>
            <a:ext cx="3733667" cy="1029500"/>
            <a:chOff x="0" y="0"/>
            <a:chExt cx="4978222" cy="1372667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4978225" cy="1372672"/>
            </a:xfrm>
            <a:custGeom>
              <a:avLst/>
              <a:gdLst/>
              <a:ahLst/>
              <a:cxnLst/>
              <a:rect r="r" b="b" t="t" l="l"/>
              <a:pathLst>
                <a:path h="1372672" w="4978225">
                  <a:moveTo>
                    <a:pt x="0" y="0"/>
                  </a:moveTo>
                  <a:lnTo>
                    <a:pt x="4978225" y="0"/>
                  </a:lnTo>
                  <a:lnTo>
                    <a:pt x="4978225" y="1372672"/>
                  </a:lnTo>
                  <a:lnTo>
                    <a:pt x="0" y="13726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665" r="0" b="-20665"/>
              </a:stretch>
            </a:blipFill>
          </p:spPr>
        </p:sp>
        <p:sp>
          <p:nvSpPr>
            <p:cNvPr name="TextBox 86" id="86"/>
            <p:cNvSpPr txBox="true"/>
            <p:nvPr/>
          </p:nvSpPr>
          <p:spPr>
            <a:xfrm>
              <a:off x="0" y="-9525"/>
              <a:ext cx="4978222" cy="13821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La IA apoya decisiones,</a:t>
              </a:r>
            </a:p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 las reemplaza</a:t>
              </a:r>
            </a:p>
          </p:txBody>
        </p:sp>
      </p:grpSp>
      <p:grpSp>
        <p:nvGrpSpPr>
          <p:cNvPr name="Group 87" id="87"/>
          <p:cNvGrpSpPr/>
          <p:nvPr/>
        </p:nvGrpSpPr>
        <p:grpSpPr>
          <a:xfrm rot="0">
            <a:off x="12411246" y="3077070"/>
            <a:ext cx="4621330" cy="2974124"/>
            <a:chOff x="0" y="0"/>
            <a:chExt cx="6161773" cy="3965499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6161786" cy="3965448"/>
            </a:xfrm>
            <a:custGeom>
              <a:avLst/>
              <a:gdLst/>
              <a:ahLst/>
              <a:cxnLst/>
              <a:rect r="r" b="b" t="t" l="l"/>
              <a:pathLst>
                <a:path h="3965448" w="6161786">
                  <a:moveTo>
                    <a:pt x="0" y="258191"/>
                  </a:moveTo>
                  <a:cubicBezTo>
                    <a:pt x="0" y="115570"/>
                    <a:pt x="115570" y="0"/>
                    <a:pt x="258191" y="0"/>
                  </a:cubicBezTo>
                  <a:lnTo>
                    <a:pt x="5903595" y="0"/>
                  </a:lnTo>
                  <a:cubicBezTo>
                    <a:pt x="6046216" y="0"/>
                    <a:pt x="6161786" y="115570"/>
                    <a:pt x="6161786" y="258191"/>
                  </a:cubicBezTo>
                  <a:lnTo>
                    <a:pt x="6161786" y="3707257"/>
                  </a:lnTo>
                  <a:cubicBezTo>
                    <a:pt x="6161786" y="3849878"/>
                    <a:pt x="6046216" y="3965448"/>
                    <a:pt x="5903595" y="3965448"/>
                  </a:cubicBezTo>
                  <a:lnTo>
                    <a:pt x="258191" y="3965448"/>
                  </a:lnTo>
                  <a:cubicBezTo>
                    <a:pt x="115570" y="3965448"/>
                    <a:pt x="0" y="3849878"/>
                    <a:pt x="0" y="3707257"/>
                  </a:cubicBezTo>
                  <a:close/>
                </a:path>
              </a:pathLst>
            </a:custGeom>
            <a:solidFill>
              <a:srgbClr val="27AE60">
                <a:alpha val="77255"/>
              </a:srgbClr>
            </a:solidFill>
            <a:ln w="22878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89" id="89"/>
          <p:cNvGrpSpPr/>
          <p:nvPr/>
        </p:nvGrpSpPr>
        <p:grpSpPr>
          <a:xfrm rot="0">
            <a:off x="14170171" y="2557367"/>
            <a:ext cx="1089746" cy="1089746"/>
            <a:chOff x="0" y="0"/>
            <a:chExt cx="1452994" cy="1452994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1452880" cy="1452880"/>
            </a:xfrm>
            <a:custGeom>
              <a:avLst/>
              <a:gdLst/>
              <a:ahLst/>
              <a:cxnLst/>
              <a:rect r="r" b="b" t="t" l="l"/>
              <a:pathLst>
                <a:path h="1452880" w="1452880">
                  <a:moveTo>
                    <a:pt x="0" y="726440"/>
                  </a:moveTo>
                  <a:cubicBezTo>
                    <a:pt x="0" y="325247"/>
                    <a:pt x="325247" y="0"/>
                    <a:pt x="726440" y="0"/>
                  </a:cubicBezTo>
                  <a:cubicBezTo>
                    <a:pt x="1127633" y="0"/>
                    <a:pt x="1452880" y="325247"/>
                    <a:pt x="1452880" y="726440"/>
                  </a:cubicBezTo>
                  <a:cubicBezTo>
                    <a:pt x="1452880" y="1127633"/>
                    <a:pt x="1127633" y="1452880"/>
                    <a:pt x="726440" y="1452880"/>
                  </a:cubicBezTo>
                  <a:cubicBezTo>
                    <a:pt x="325247" y="1452880"/>
                    <a:pt x="0" y="1127760"/>
                    <a:pt x="0" y="726440"/>
                  </a:cubicBezTo>
                  <a:close/>
                </a:path>
              </a:pathLst>
            </a:custGeom>
            <a:solidFill>
              <a:srgbClr val="27AE60"/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sp>
        <p:nvSpPr>
          <p:cNvPr name="Freeform 91" id="91" descr="preencoded.png"/>
          <p:cNvSpPr/>
          <p:nvPr/>
        </p:nvSpPr>
        <p:spPr>
          <a:xfrm flipH="false" flipV="false" rot="0">
            <a:off x="14385607" y="2786529"/>
            <a:ext cx="658882" cy="658882"/>
          </a:xfrm>
          <a:custGeom>
            <a:avLst/>
            <a:gdLst/>
            <a:ahLst/>
            <a:cxnLst/>
            <a:rect r="r" b="b" t="t" l="l"/>
            <a:pathLst>
              <a:path h="658882" w="658882">
                <a:moveTo>
                  <a:pt x="0" y="0"/>
                </a:moveTo>
                <a:lnTo>
                  <a:pt x="658883" y="0"/>
                </a:lnTo>
                <a:lnTo>
                  <a:pt x="658883" y="658883"/>
                </a:lnTo>
                <a:lnTo>
                  <a:pt x="0" y="6588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2" id="92"/>
          <p:cNvGrpSpPr/>
          <p:nvPr/>
        </p:nvGrpSpPr>
        <p:grpSpPr>
          <a:xfrm rot="0">
            <a:off x="12875666" y="4145471"/>
            <a:ext cx="3733667" cy="1029500"/>
            <a:chOff x="0" y="0"/>
            <a:chExt cx="4978222" cy="1372667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4978225" cy="1372672"/>
            </a:xfrm>
            <a:custGeom>
              <a:avLst/>
              <a:gdLst/>
              <a:ahLst/>
              <a:cxnLst/>
              <a:rect r="r" b="b" t="t" l="l"/>
              <a:pathLst>
                <a:path h="1372672" w="4978225">
                  <a:moveTo>
                    <a:pt x="0" y="0"/>
                  </a:moveTo>
                  <a:lnTo>
                    <a:pt x="4978225" y="0"/>
                  </a:lnTo>
                  <a:lnTo>
                    <a:pt x="4978225" y="1372672"/>
                  </a:lnTo>
                  <a:lnTo>
                    <a:pt x="0" y="13726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665" r="0" b="-20665"/>
              </a:stretch>
            </a:blipFill>
          </p:spPr>
        </p:sp>
        <p:sp>
          <p:nvSpPr>
            <p:cNvPr name="TextBox 94" id="94"/>
            <p:cNvSpPr txBox="true"/>
            <p:nvPr/>
          </p:nvSpPr>
          <p:spPr>
            <a:xfrm>
              <a:off x="0" y="-9525"/>
              <a:ext cx="4978222" cy="13821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La implementación gradual</a:t>
              </a:r>
            </a:p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reduce el riesgo</a:t>
              </a:r>
            </a:p>
          </p:txBody>
        </p:sp>
      </p:grpSp>
      <p:grpSp>
        <p:nvGrpSpPr>
          <p:cNvPr name="Group 95" id="95"/>
          <p:cNvGrpSpPr/>
          <p:nvPr/>
        </p:nvGrpSpPr>
        <p:grpSpPr>
          <a:xfrm rot="0">
            <a:off x="2116207" y="7483354"/>
            <a:ext cx="14092771" cy="873938"/>
            <a:chOff x="0" y="0"/>
            <a:chExt cx="18790361" cy="1165250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18790413" cy="1165225"/>
            </a:xfrm>
            <a:custGeom>
              <a:avLst/>
              <a:gdLst/>
              <a:ahLst/>
              <a:cxnLst/>
              <a:rect r="r" b="b" t="t" l="l"/>
              <a:pathLst>
                <a:path h="1165225" w="18790413">
                  <a:moveTo>
                    <a:pt x="0" y="225552"/>
                  </a:moveTo>
                  <a:cubicBezTo>
                    <a:pt x="0" y="100965"/>
                    <a:pt x="100965" y="0"/>
                    <a:pt x="225552" y="0"/>
                  </a:cubicBezTo>
                  <a:lnTo>
                    <a:pt x="18564861" y="0"/>
                  </a:lnTo>
                  <a:cubicBezTo>
                    <a:pt x="18689448" y="0"/>
                    <a:pt x="18790413" y="100965"/>
                    <a:pt x="18790413" y="225552"/>
                  </a:cubicBezTo>
                  <a:lnTo>
                    <a:pt x="18790413" y="939673"/>
                  </a:lnTo>
                  <a:cubicBezTo>
                    <a:pt x="18790413" y="1064260"/>
                    <a:pt x="18689448" y="1165225"/>
                    <a:pt x="18564861" y="1165225"/>
                  </a:cubicBezTo>
                  <a:lnTo>
                    <a:pt x="225552" y="1165225"/>
                  </a:lnTo>
                  <a:cubicBezTo>
                    <a:pt x="100965" y="1165225"/>
                    <a:pt x="0" y="1064260"/>
                    <a:pt x="0" y="939673"/>
                  </a:cubicBezTo>
                  <a:close/>
                </a:path>
              </a:pathLst>
            </a:custGeom>
            <a:solidFill>
              <a:srgbClr val="1E90FF">
                <a:alpha val="90196"/>
              </a:srgbClr>
            </a:solid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97" id="97"/>
          <p:cNvGrpSpPr/>
          <p:nvPr/>
        </p:nvGrpSpPr>
        <p:grpSpPr>
          <a:xfrm rot="0">
            <a:off x="2539441" y="7769323"/>
            <a:ext cx="13314921" cy="274539"/>
            <a:chOff x="0" y="0"/>
            <a:chExt cx="17753228" cy="366052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17753230" cy="366046"/>
            </a:xfrm>
            <a:custGeom>
              <a:avLst/>
              <a:gdLst/>
              <a:ahLst/>
              <a:cxnLst/>
              <a:rect r="r" b="b" t="t" l="l"/>
              <a:pathLst>
                <a:path h="366046" w="17753230">
                  <a:moveTo>
                    <a:pt x="0" y="0"/>
                  </a:moveTo>
                  <a:lnTo>
                    <a:pt x="17753230" y="0"/>
                  </a:lnTo>
                  <a:lnTo>
                    <a:pt x="17753230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95023" r="0" b="-895025"/>
              </a:stretch>
            </a:blipFill>
          </p:spPr>
        </p:sp>
        <p:sp>
          <p:nvSpPr>
            <p:cNvPr name="TextBox 99" id="99"/>
            <p:cNvSpPr txBox="true"/>
            <p:nvPr/>
          </p:nvSpPr>
          <p:spPr>
            <a:xfrm>
              <a:off x="0" y="0"/>
              <a:ext cx="17753228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31"/>
                </a:lnSpc>
              </a:pPr>
              <a:r>
                <a:rPr lang="en-US" sz="202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Próximo paso: Piloto en estación de recepción — 2026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F4C542">
                <a:alpha val="84314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P1 | Empresario / Dueño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¿Qué nos estaba costando no saber?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F4C54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La problemática real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086698" y="2939806"/>
            <a:ext cx="3248654" cy="4415428"/>
            <a:chOff x="0" y="0"/>
            <a:chExt cx="4331538" cy="5887237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331462" cy="5887212"/>
            </a:xfrm>
            <a:custGeom>
              <a:avLst/>
              <a:gdLst/>
              <a:ahLst/>
              <a:cxnLst/>
              <a:rect r="r" b="b" t="t" l="l"/>
              <a:pathLst>
                <a:path h="5887212" w="4331462">
                  <a:moveTo>
                    <a:pt x="0" y="221107"/>
                  </a:moveTo>
                  <a:cubicBezTo>
                    <a:pt x="0" y="99060"/>
                    <a:pt x="99060" y="0"/>
                    <a:pt x="221107" y="0"/>
                  </a:cubicBezTo>
                  <a:lnTo>
                    <a:pt x="4110355" y="0"/>
                  </a:lnTo>
                  <a:cubicBezTo>
                    <a:pt x="4232529" y="0"/>
                    <a:pt x="4331462" y="99060"/>
                    <a:pt x="4331462" y="221107"/>
                  </a:cubicBezTo>
                  <a:lnTo>
                    <a:pt x="4331462" y="5666105"/>
                  </a:lnTo>
                  <a:cubicBezTo>
                    <a:pt x="4331462" y="5788279"/>
                    <a:pt x="4232402" y="5887212"/>
                    <a:pt x="4110355" y="5887212"/>
                  </a:cubicBezTo>
                  <a:lnTo>
                    <a:pt x="221107" y="5887212"/>
                  </a:lnTo>
                  <a:cubicBezTo>
                    <a:pt x="99060" y="5887212"/>
                    <a:pt x="0" y="5788279"/>
                    <a:pt x="0" y="5666105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73" id="73" descr="preencoded.png"/>
          <p:cNvSpPr/>
          <p:nvPr/>
        </p:nvSpPr>
        <p:spPr>
          <a:xfrm flipH="false" flipV="false" rot="0">
            <a:off x="2251186" y="3527765"/>
            <a:ext cx="851059" cy="851059"/>
          </a:xfrm>
          <a:custGeom>
            <a:avLst/>
            <a:gdLst/>
            <a:ahLst/>
            <a:cxnLst/>
            <a:rect r="r" b="b" t="t" l="l"/>
            <a:pathLst>
              <a:path h="851059" w="851059">
                <a:moveTo>
                  <a:pt x="0" y="0"/>
                </a:moveTo>
                <a:lnTo>
                  <a:pt x="851059" y="0"/>
                </a:lnTo>
                <a:lnTo>
                  <a:pt x="851059" y="851058"/>
                </a:lnTo>
                <a:lnTo>
                  <a:pt x="0" y="8510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4" id="74"/>
          <p:cNvGrpSpPr/>
          <p:nvPr/>
        </p:nvGrpSpPr>
        <p:grpSpPr>
          <a:xfrm rot="0">
            <a:off x="1413853" y="4708265"/>
            <a:ext cx="2608078" cy="480431"/>
            <a:chOff x="0" y="0"/>
            <a:chExt cx="3477438" cy="640575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3477437" cy="640580"/>
            </a:xfrm>
            <a:custGeom>
              <a:avLst/>
              <a:gdLst/>
              <a:ahLst/>
              <a:cxnLst/>
              <a:rect r="r" b="b" t="t" l="l"/>
              <a:pathLst>
                <a:path h="640580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5776" r="0" b="-55775"/>
              </a:stretch>
            </a:blipFill>
          </p:spPr>
        </p:sp>
        <p:sp>
          <p:nvSpPr>
            <p:cNvPr name="TextBox 76" id="76"/>
            <p:cNvSpPr txBox="true"/>
            <p:nvPr/>
          </p:nvSpPr>
          <p:spPr>
            <a:xfrm>
              <a:off x="0" y="-9525"/>
              <a:ext cx="3477438" cy="650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1"/>
                </a:lnSpc>
              </a:pPr>
              <a:r>
                <a:rPr lang="en-US" sz="19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Faltantes no detectados</a:t>
              </a: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1706308" y="5385073"/>
            <a:ext cx="2009442" cy="19069"/>
            <a:chOff x="0" y="0"/>
            <a:chExt cx="2679256" cy="25425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679192" cy="25400"/>
            </a:xfrm>
            <a:custGeom>
              <a:avLst/>
              <a:gdLst/>
              <a:ahLst/>
              <a:cxnLst/>
              <a:rect r="r" b="b" t="t" l="l"/>
              <a:pathLst>
                <a:path h="25400" w="2679192">
                  <a:moveTo>
                    <a:pt x="0" y="0"/>
                  </a:moveTo>
                  <a:lnTo>
                    <a:pt x="2679192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05280" r="-2" b="-2005380"/>
              </a:stretch>
            </a:blip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79" id="79"/>
          <p:cNvGrpSpPr/>
          <p:nvPr/>
        </p:nvGrpSpPr>
        <p:grpSpPr>
          <a:xfrm rot="0">
            <a:off x="1441304" y="5765225"/>
            <a:ext cx="2539441" cy="603980"/>
            <a:chOff x="0" y="0"/>
            <a:chExt cx="3385922" cy="805307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3385925" cy="805301"/>
            </a:xfrm>
            <a:custGeom>
              <a:avLst/>
              <a:gdLst/>
              <a:ahLst/>
              <a:cxnLst/>
              <a:rect r="r" b="b" t="t" l="l"/>
              <a:pathLst>
                <a:path h="805301" w="3385925">
                  <a:moveTo>
                    <a:pt x="0" y="0"/>
                  </a:moveTo>
                  <a:lnTo>
                    <a:pt x="3385925" y="0"/>
                  </a:lnTo>
                  <a:lnTo>
                    <a:pt x="3385925" y="805301"/>
                  </a:lnTo>
                  <a:lnTo>
                    <a:pt x="0" y="80530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25" r="0" b="-31926"/>
              </a:stretch>
            </a:blipFill>
          </p:spPr>
        </p:sp>
        <p:sp>
          <p:nvSpPr>
            <p:cNvPr name="TextBox 81" id="81"/>
            <p:cNvSpPr txBox="true"/>
            <p:nvPr/>
          </p:nvSpPr>
          <p:spPr>
            <a:xfrm>
              <a:off x="0" y="0"/>
              <a:ext cx="3385922" cy="80530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Conteo tardío, pérdida oculta</a:t>
              </a: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5410619" y="2939806"/>
            <a:ext cx="3248654" cy="4415428"/>
            <a:chOff x="0" y="0"/>
            <a:chExt cx="4331538" cy="5887237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4331462" cy="5887212"/>
            </a:xfrm>
            <a:custGeom>
              <a:avLst/>
              <a:gdLst/>
              <a:ahLst/>
              <a:cxnLst/>
              <a:rect r="r" b="b" t="t" l="l"/>
              <a:pathLst>
                <a:path h="5887212" w="4331462">
                  <a:moveTo>
                    <a:pt x="0" y="221107"/>
                  </a:moveTo>
                  <a:cubicBezTo>
                    <a:pt x="0" y="99060"/>
                    <a:pt x="99060" y="0"/>
                    <a:pt x="221107" y="0"/>
                  </a:cubicBezTo>
                  <a:lnTo>
                    <a:pt x="4110355" y="0"/>
                  </a:lnTo>
                  <a:cubicBezTo>
                    <a:pt x="4232529" y="0"/>
                    <a:pt x="4331462" y="99060"/>
                    <a:pt x="4331462" y="221107"/>
                  </a:cubicBezTo>
                  <a:lnTo>
                    <a:pt x="4331462" y="5666105"/>
                  </a:lnTo>
                  <a:cubicBezTo>
                    <a:pt x="4331462" y="5788279"/>
                    <a:pt x="4232402" y="5887212"/>
                    <a:pt x="4110355" y="5887212"/>
                  </a:cubicBezTo>
                  <a:lnTo>
                    <a:pt x="221107" y="5887212"/>
                  </a:lnTo>
                  <a:cubicBezTo>
                    <a:pt x="99060" y="5887212"/>
                    <a:pt x="0" y="5788279"/>
                    <a:pt x="0" y="5666105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84" id="84" descr="preencoded.png"/>
          <p:cNvSpPr/>
          <p:nvPr/>
        </p:nvSpPr>
        <p:spPr>
          <a:xfrm flipH="false" flipV="false" rot="0">
            <a:off x="6575098" y="3527765"/>
            <a:ext cx="851059" cy="851059"/>
          </a:xfrm>
          <a:custGeom>
            <a:avLst/>
            <a:gdLst/>
            <a:ahLst/>
            <a:cxnLst/>
            <a:rect r="r" b="b" t="t" l="l"/>
            <a:pathLst>
              <a:path h="851059" w="851059">
                <a:moveTo>
                  <a:pt x="0" y="0"/>
                </a:moveTo>
                <a:lnTo>
                  <a:pt x="851059" y="0"/>
                </a:lnTo>
                <a:lnTo>
                  <a:pt x="851059" y="851058"/>
                </a:lnTo>
                <a:lnTo>
                  <a:pt x="0" y="8510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5" id="85"/>
          <p:cNvGrpSpPr/>
          <p:nvPr/>
        </p:nvGrpSpPr>
        <p:grpSpPr>
          <a:xfrm rot="0">
            <a:off x="5737774" y="4708265"/>
            <a:ext cx="2608078" cy="480431"/>
            <a:chOff x="0" y="0"/>
            <a:chExt cx="3477438" cy="640575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3477437" cy="640580"/>
            </a:xfrm>
            <a:custGeom>
              <a:avLst/>
              <a:gdLst/>
              <a:ahLst/>
              <a:cxnLst/>
              <a:rect r="r" b="b" t="t" l="l"/>
              <a:pathLst>
                <a:path h="640580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5776" r="0" b="-55775"/>
              </a:stretch>
            </a:blipFill>
          </p:spPr>
        </p:sp>
        <p:sp>
          <p:nvSpPr>
            <p:cNvPr name="TextBox 87" id="87"/>
            <p:cNvSpPr txBox="true"/>
            <p:nvPr/>
          </p:nvSpPr>
          <p:spPr>
            <a:xfrm>
              <a:off x="0" y="-9525"/>
              <a:ext cx="3477438" cy="650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1"/>
                </a:lnSpc>
              </a:pPr>
              <a:r>
                <a:rPr lang="en-US" sz="19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Glosas contractuales</a:t>
              </a:r>
            </a:p>
          </p:txBody>
        </p:sp>
      </p:grpSp>
      <p:grpSp>
        <p:nvGrpSpPr>
          <p:cNvPr name="Group 88" id="88"/>
          <p:cNvGrpSpPr/>
          <p:nvPr/>
        </p:nvGrpSpPr>
        <p:grpSpPr>
          <a:xfrm rot="0">
            <a:off x="6030230" y="5385073"/>
            <a:ext cx="2009442" cy="19069"/>
            <a:chOff x="0" y="0"/>
            <a:chExt cx="2679256" cy="25425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2679192" cy="25400"/>
            </a:xfrm>
            <a:custGeom>
              <a:avLst/>
              <a:gdLst/>
              <a:ahLst/>
              <a:cxnLst/>
              <a:rect r="r" b="b" t="t" l="l"/>
              <a:pathLst>
                <a:path h="25400" w="2679192">
                  <a:moveTo>
                    <a:pt x="0" y="0"/>
                  </a:moveTo>
                  <a:lnTo>
                    <a:pt x="2679192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05280" r="-2" b="-2005380"/>
              </a:stretch>
            </a:blip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90" id="90"/>
          <p:cNvGrpSpPr/>
          <p:nvPr/>
        </p:nvGrpSpPr>
        <p:grpSpPr>
          <a:xfrm rot="0">
            <a:off x="5765225" y="5765225"/>
            <a:ext cx="2539441" cy="603980"/>
            <a:chOff x="0" y="0"/>
            <a:chExt cx="3385922" cy="805307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3385925" cy="805301"/>
            </a:xfrm>
            <a:custGeom>
              <a:avLst/>
              <a:gdLst/>
              <a:ahLst/>
              <a:cxnLst/>
              <a:rect r="r" b="b" t="t" l="l"/>
              <a:pathLst>
                <a:path h="805301" w="3385925">
                  <a:moveTo>
                    <a:pt x="0" y="0"/>
                  </a:moveTo>
                  <a:lnTo>
                    <a:pt x="3385925" y="0"/>
                  </a:lnTo>
                  <a:lnTo>
                    <a:pt x="3385925" y="805301"/>
                  </a:lnTo>
                  <a:lnTo>
                    <a:pt x="0" y="80530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25" r="0" b="-31926"/>
              </a:stretch>
            </a:blipFill>
          </p:spPr>
        </p:sp>
        <p:sp>
          <p:nvSpPr>
            <p:cNvPr name="TextBox 92" id="92"/>
            <p:cNvSpPr txBox="true"/>
            <p:nvPr/>
          </p:nvSpPr>
          <p:spPr>
            <a:xfrm>
              <a:off x="0" y="0"/>
              <a:ext cx="3385922" cy="80530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Soporte débil ante clientes</a:t>
              </a:r>
            </a:p>
          </p:txBody>
        </p:sp>
      </p:grpSp>
      <p:grpSp>
        <p:nvGrpSpPr>
          <p:cNvPr name="Group 93" id="93"/>
          <p:cNvGrpSpPr/>
          <p:nvPr/>
        </p:nvGrpSpPr>
        <p:grpSpPr>
          <a:xfrm rot="0">
            <a:off x="9734531" y="2939806"/>
            <a:ext cx="3248654" cy="4415428"/>
            <a:chOff x="0" y="0"/>
            <a:chExt cx="4331538" cy="5887237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4331462" cy="5887212"/>
            </a:xfrm>
            <a:custGeom>
              <a:avLst/>
              <a:gdLst/>
              <a:ahLst/>
              <a:cxnLst/>
              <a:rect r="r" b="b" t="t" l="l"/>
              <a:pathLst>
                <a:path h="5887212" w="4331462">
                  <a:moveTo>
                    <a:pt x="0" y="221107"/>
                  </a:moveTo>
                  <a:cubicBezTo>
                    <a:pt x="0" y="99060"/>
                    <a:pt x="99060" y="0"/>
                    <a:pt x="221107" y="0"/>
                  </a:cubicBezTo>
                  <a:lnTo>
                    <a:pt x="4110355" y="0"/>
                  </a:lnTo>
                  <a:cubicBezTo>
                    <a:pt x="4232529" y="0"/>
                    <a:pt x="4331462" y="99060"/>
                    <a:pt x="4331462" y="221107"/>
                  </a:cubicBezTo>
                  <a:lnTo>
                    <a:pt x="4331462" y="5666105"/>
                  </a:lnTo>
                  <a:cubicBezTo>
                    <a:pt x="4331462" y="5788279"/>
                    <a:pt x="4232402" y="5887212"/>
                    <a:pt x="4110355" y="5887212"/>
                  </a:cubicBezTo>
                  <a:lnTo>
                    <a:pt x="221107" y="5887212"/>
                  </a:lnTo>
                  <a:cubicBezTo>
                    <a:pt x="99060" y="5887212"/>
                    <a:pt x="0" y="5788279"/>
                    <a:pt x="0" y="5666105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95" id="95" descr="preencoded.png"/>
          <p:cNvSpPr/>
          <p:nvPr/>
        </p:nvSpPr>
        <p:spPr>
          <a:xfrm flipH="false" flipV="false" rot="0">
            <a:off x="10899019" y="3527765"/>
            <a:ext cx="851059" cy="851059"/>
          </a:xfrm>
          <a:custGeom>
            <a:avLst/>
            <a:gdLst/>
            <a:ahLst/>
            <a:cxnLst/>
            <a:rect r="r" b="b" t="t" l="l"/>
            <a:pathLst>
              <a:path h="851059" w="851059">
                <a:moveTo>
                  <a:pt x="0" y="0"/>
                </a:moveTo>
                <a:lnTo>
                  <a:pt x="851059" y="0"/>
                </a:lnTo>
                <a:lnTo>
                  <a:pt x="851059" y="851058"/>
                </a:lnTo>
                <a:lnTo>
                  <a:pt x="0" y="8510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6" id="96"/>
          <p:cNvGrpSpPr/>
          <p:nvPr/>
        </p:nvGrpSpPr>
        <p:grpSpPr>
          <a:xfrm rot="0">
            <a:off x="10061686" y="4708265"/>
            <a:ext cx="2608078" cy="480431"/>
            <a:chOff x="0" y="0"/>
            <a:chExt cx="3477438" cy="640575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3477437" cy="640580"/>
            </a:xfrm>
            <a:custGeom>
              <a:avLst/>
              <a:gdLst/>
              <a:ahLst/>
              <a:cxnLst/>
              <a:rect r="r" b="b" t="t" l="l"/>
              <a:pathLst>
                <a:path h="640580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5776" r="0" b="-55775"/>
              </a:stretch>
            </a:blipFill>
          </p:spPr>
        </p:sp>
        <p:sp>
          <p:nvSpPr>
            <p:cNvPr name="TextBox 98" id="98"/>
            <p:cNvSpPr txBox="true"/>
            <p:nvPr/>
          </p:nvSpPr>
          <p:spPr>
            <a:xfrm>
              <a:off x="0" y="-9525"/>
              <a:ext cx="3477438" cy="650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1"/>
                </a:lnSpc>
              </a:pPr>
              <a:r>
                <a:rPr lang="en-US" sz="19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Reprocesos en bodega</a:t>
              </a:r>
            </a:p>
          </p:txBody>
        </p:sp>
      </p:grpSp>
      <p:grpSp>
        <p:nvGrpSpPr>
          <p:cNvPr name="Group 99" id="99"/>
          <p:cNvGrpSpPr/>
          <p:nvPr/>
        </p:nvGrpSpPr>
        <p:grpSpPr>
          <a:xfrm rot="0">
            <a:off x="10354142" y="5385073"/>
            <a:ext cx="2009442" cy="19069"/>
            <a:chOff x="0" y="0"/>
            <a:chExt cx="2679256" cy="25425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2679192" cy="25400"/>
            </a:xfrm>
            <a:custGeom>
              <a:avLst/>
              <a:gdLst/>
              <a:ahLst/>
              <a:cxnLst/>
              <a:rect r="r" b="b" t="t" l="l"/>
              <a:pathLst>
                <a:path h="25400" w="2679192">
                  <a:moveTo>
                    <a:pt x="0" y="0"/>
                  </a:moveTo>
                  <a:lnTo>
                    <a:pt x="2679192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05280" r="-2" b="-2005380"/>
              </a:stretch>
            </a:blip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101" id="101"/>
          <p:cNvGrpSpPr/>
          <p:nvPr/>
        </p:nvGrpSpPr>
        <p:grpSpPr>
          <a:xfrm rot="0">
            <a:off x="10089147" y="5765225"/>
            <a:ext cx="2539441" cy="603980"/>
            <a:chOff x="0" y="0"/>
            <a:chExt cx="3385922" cy="805307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3385925" cy="805301"/>
            </a:xfrm>
            <a:custGeom>
              <a:avLst/>
              <a:gdLst/>
              <a:ahLst/>
              <a:cxnLst/>
              <a:rect r="r" b="b" t="t" l="l"/>
              <a:pathLst>
                <a:path h="805301" w="3385925">
                  <a:moveTo>
                    <a:pt x="0" y="0"/>
                  </a:moveTo>
                  <a:lnTo>
                    <a:pt x="3385925" y="0"/>
                  </a:lnTo>
                  <a:lnTo>
                    <a:pt x="3385925" y="805301"/>
                  </a:lnTo>
                  <a:lnTo>
                    <a:pt x="0" y="80530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25" r="0" b="-31926"/>
              </a:stretch>
            </a:blipFill>
          </p:spPr>
        </p:sp>
        <p:sp>
          <p:nvSpPr>
            <p:cNvPr name="TextBox 103" id="103"/>
            <p:cNvSpPr txBox="true"/>
            <p:nvPr/>
          </p:nvSpPr>
          <p:spPr>
            <a:xfrm>
              <a:off x="0" y="0"/>
              <a:ext cx="3385922" cy="80530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Tiempo operativo duplicado</a:t>
              </a: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14058452" y="2939806"/>
            <a:ext cx="3248654" cy="4415428"/>
            <a:chOff x="0" y="0"/>
            <a:chExt cx="4331538" cy="5887237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4331462" cy="5887212"/>
            </a:xfrm>
            <a:custGeom>
              <a:avLst/>
              <a:gdLst/>
              <a:ahLst/>
              <a:cxnLst/>
              <a:rect r="r" b="b" t="t" l="l"/>
              <a:pathLst>
                <a:path h="5887212" w="4331462">
                  <a:moveTo>
                    <a:pt x="0" y="221107"/>
                  </a:moveTo>
                  <a:cubicBezTo>
                    <a:pt x="0" y="99060"/>
                    <a:pt x="99060" y="0"/>
                    <a:pt x="221107" y="0"/>
                  </a:cubicBezTo>
                  <a:lnTo>
                    <a:pt x="4110355" y="0"/>
                  </a:lnTo>
                  <a:cubicBezTo>
                    <a:pt x="4232529" y="0"/>
                    <a:pt x="4331462" y="99060"/>
                    <a:pt x="4331462" y="221107"/>
                  </a:cubicBezTo>
                  <a:lnTo>
                    <a:pt x="4331462" y="5666105"/>
                  </a:lnTo>
                  <a:cubicBezTo>
                    <a:pt x="4331462" y="5788279"/>
                    <a:pt x="4232402" y="5887212"/>
                    <a:pt x="4110355" y="5887212"/>
                  </a:cubicBezTo>
                  <a:lnTo>
                    <a:pt x="221107" y="5887212"/>
                  </a:lnTo>
                  <a:cubicBezTo>
                    <a:pt x="99060" y="5887212"/>
                    <a:pt x="0" y="5788279"/>
                    <a:pt x="0" y="5666105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106" id="106" descr="preencoded.png"/>
          <p:cNvSpPr/>
          <p:nvPr/>
        </p:nvSpPr>
        <p:spPr>
          <a:xfrm flipH="false" flipV="false" rot="0">
            <a:off x="15222941" y="3527765"/>
            <a:ext cx="851059" cy="851059"/>
          </a:xfrm>
          <a:custGeom>
            <a:avLst/>
            <a:gdLst/>
            <a:ahLst/>
            <a:cxnLst/>
            <a:rect r="r" b="b" t="t" l="l"/>
            <a:pathLst>
              <a:path h="851059" w="851059">
                <a:moveTo>
                  <a:pt x="0" y="0"/>
                </a:moveTo>
                <a:lnTo>
                  <a:pt x="851058" y="0"/>
                </a:lnTo>
                <a:lnTo>
                  <a:pt x="851058" y="851058"/>
                </a:lnTo>
                <a:lnTo>
                  <a:pt x="0" y="8510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7" id="107"/>
          <p:cNvGrpSpPr/>
          <p:nvPr/>
        </p:nvGrpSpPr>
        <p:grpSpPr>
          <a:xfrm rot="0">
            <a:off x="14385607" y="4708265"/>
            <a:ext cx="2608078" cy="480431"/>
            <a:chOff x="0" y="0"/>
            <a:chExt cx="3477438" cy="640575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3477437" cy="640580"/>
            </a:xfrm>
            <a:custGeom>
              <a:avLst/>
              <a:gdLst/>
              <a:ahLst/>
              <a:cxnLst/>
              <a:rect r="r" b="b" t="t" l="l"/>
              <a:pathLst>
                <a:path h="640580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5776" r="0" b="-55775"/>
              </a:stretch>
            </a:blipFill>
          </p:spPr>
        </p:sp>
        <p:sp>
          <p:nvSpPr>
            <p:cNvPr name="TextBox 109" id="109"/>
            <p:cNvSpPr txBox="true"/>
            <p:nvPr/>
          </p:nvSpPr>
          <p:spPr>
            <a:xfrm>
              <a:off x="0" y="-9525"/>
              <a:ext cx="3477438" cy="650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1"/>
                </a:lnSpc>
              </a:pPr>
              <a:r>
                <a:rPr lang="en-US" sz="19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Flujo de caja afectado</a:t>
              </a: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14678063" y="5385073"/>
            <a:ext cx="2009442" cy="19069"/>
            <a:chOff x="0" y="0"/>
            <a:chExt cx="2679256" cy="25425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2679192" cy="25400"/>
            </a:xfrm>
            <a:custGeom>
              <a:avLst/>
              <a:gdLst/>
              <a:ahLst/>
              <a:cxnLst/>
              <a:rect r="r" b="b" t="t" l="l"/>
              <a:pathLst>
                <a:path h="25400" w="2679192">
                  <a:moveTo>
                    <a:pt x="0" y="0"/>
                  </a:moveTo>
                  <a:lnTo>
                    <a:pt x="2679192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05280" r="-2" b="-2005380"/>
              </a:stretch>
            </a:blip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112" id="112"/>
          <p:cNvGrpSpPr/>
          <p:nvPr/>
        </p:nvGrpSpPr>
        <p:grpSpPr>
          <a:xfrm rot="0">
            <a:off x="14413059" y="5765225"/>
            <a:ext cx="2539441" cy="603980"/>
            <a:chOff x="0" y="0"/>
            <a:chExt cx="3385922" cy="805307"/>
          </a:xfrm>
        </p:grpSpPr>
        <p:sp>
          <p:nvSpPr>
            <p:cNvPr name="Freeform 113" id="113"/>
            <p:cNvSpPr/>
            <p:nvPr/>
          </p:nvSpPr>
          <p:spPr>
            <a:xfrm flipH="false" flipV="false" rot="0">
              <a:off x="0" y="0"/>
              <a:ext cx="3385925" cy="805301"/>
            </a:xfrm>
            <a:custGeom>
              <a:avLst/>
              <a:gdLst/>
              <a:ahLst/>
              <a:cxnLst/>
              <a:rect r="r" b="b" t="t" l="l"/>
              <a:pathLst>
                <a:path h="805301" w="3385925">
                  <a:moveTo>
                    <a:pt x="0" y="0"/>
                  </a:moveTo>
                  <a:lnTo>
                    <a:pt x="3385925" y="0"/>
                  </a:lnTo>
                  <a:lnTo>
                    <a:pt x="3385925" y="805301"/>
                  </a:lnTo>
                  <a:lnTo>
                    <a:pt x="0" y="80530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925" r="0" b="-31926"/>
              </a:stretch>
            </a:blipFill>
          </p:spPr>
        </p:sp>
        <p:sp>
          <p:nvSpPr>
            <p:cNvPr name="TextBox 114" id="114"/>
            <p:cNvSpPr txBox="true"/>
            <p:nvPr/>
          </p:nvSpPr>
          <p:spPr>
            <a:xfrm>
              <a:off x="0" y="0"/>
              <a:ext cx="3385922" cy="80530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Pagos retenidos por novedad</a:t>
              </a:r>
            </a:p>
          </p:txBody>
        </p:sp>
      </p:grpSp>
      <p:grpSp>
        <p:nvGrpSpPr>
          <p:cNvPr name="Group 115" id="115"/>
          <p:cNvGrpSpPr/>
          <p:nvPr/>
        </p:nvGrpSpPr>
        <p:grpSpPr>
          <a:xfrm rot="0">
            <a:off x="6030230" y="7924514"/>
            <a:ext cx="6196089" cy="595589"/>
            <a:chOff x="0" y="0"/>
            <a:chExt cx="8261452" cy="794118"/>
          </a:xfrm>
        </p:grpSpPr>
        <p:sp>
          <p:nvSpPr>
            <p:cNvPr name="Freeform 116" id="116"/>
            <p:cNvSpPr/>
            <p:nvPr/>
          </p:nvSpPr>
          <p:spPr>
            <a:xfrm flipH="false" flipV="false" rot="0">
              <a:off x="0" y="0"/>
              <a:ext cx="8261476" cy="794131"/>
            </a:xfrm>
            <a:custGeom>
              <a:avLst/>
              <a:gdLst/>
              <a:ahLst/>
              <a:cxnLst/>
              <a:rect r="r" b="b" t="t" l="l"/>
              <a:pathLst>
                <a:path h="794131" w="8261476">
                  <a:moveTo>
                    <a:pt x="0" y="151257"/>
                  </a:moveTo>
                  <a:cubicBezTo>
                    <a:pt x="0" y="67691"/>
                    <a:pt x="67691" y="0"/>
                    <a:pt x="151257" y="0"/>
                  </a:cubicBezTo>
                  <a:lnTo>
                    <a:pt x="8110220" y="0"/>
                  </a:lnTo>
                  <a:cubicBezTo>
                    <a:pt x="8193786" y="0"/>
                    <a:pt x="8261476" y="67691"/>
                    <a:pt x="8261476" y="151257"/>
                  </a:cubicBezTo>
                  <a:lnTo>
                    <a:pt x="8261476" y="642874"/>
                  </a:lnTo>
                  <a:cubicBezTo>
                    <a:pt x="8261476" y="726440"/>
                    <a:pt x="8193786" y="794131"/>
                    <a:pt x="8110220" y="794131"/>
                  </a:cubicBezTo>
                  <a:lnTo>
                    <a:pt x="151257" y="794131"/>
                  </a:lnTo>
                  <a:cubicBezTo>
                    <a:pt x="67691" y="794131"/>
                    <a:pt x="0" y="726440"/>
                    <a:pt x="0" y="642874"/>
                  </a:cubicBezTo>
                  <a:close/>
                </a:path>
              </a:pathLst>
            </a:custGeom>
            <a:solidFill>
              <a:srgbClr val="F4C542"/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117" id="117"/>
          <p:cNvGrpSpPr/>
          <p:nvPr/>
        </p:nvGrpSpPr>
        <p:grpSpPr>
          <a:xfrm rot="0">
            <a:off x="6149569" y="8057588"/>
            <a:ext cx="5957402" cy="384353"/>
            <a:chOff x="0" y="0"/>
            <a:chExt cx="7943202" cy="512470"/>
          </a:xfrm>
        </p:grpSpPr>
        <p:sp>
          <p:nvSpPr>
            <p:cNvPr name="Freeform 118" id="118"/>
            <p:cNvSpPr/>
            <p:nvPr/>
          </p:nvSpPr>
          <p:spPr>
            <a:xfrm flipH="false" flipV="false" rot="0">
              <a:off x="0" y="0"/>
              <a:ext cx="7943197" cy="512464"/>
            </a:xfrm>
            <a:custGeom>
              <a:avLst/>
              <a:gdLst/>
              <a:ahLst/>
              <a:cxnLst/>
              <a:rect r="r" b="b" t="t" l="l"/>
              <a:pathLst>
                <a:path h="512464" w="7943197">
                  <a:moveTo>
                    <a:pt x="0" y="0"/>
                  </a:moveTo>
                  <a:lnTo>
                    <a:pt x="7943197" y="0"/>
                  </a:lnTo>
                  <a:lnTo>
                    <a:pt x="7943197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2017" r="0" b="-252018"/>
              </a:stretch>
            </a:blipFill>
          </p:spPr>
        </p:sp>
        <p:sp>
          <p:nvSpPr>
            <p:cNvPr name="TextBox 119" id="119"/>
            <p:cNvSpPr txBox="true"/>
            <p:nvPr/>
          </p:nvSpPr>
          <p:spPr>
            <a:xfrm>
              <a:off x="0" y="0"/>
              <a:ext cx="7943202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91"/>
                </a:lnSpc>
              </a:pPr>
              <a:r>
                <a:rPr lang="en-US" sz="1576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Impacto: margen + confianza + caja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F4C542">
                <a:alpha val="84314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P1 | Empresario / Dueño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03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El riesgo contractual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C0392B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 una caja mal identificada a margen perdido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978789" y="3490779"/>
            <a:ext cx="2970314" cy="1693726"/>
            <a:chOff x="0" y="0"/>
            <a:chExt cx="3960419" cy="2258301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3960368" cy="2258314"/>
            </a:xfrm>
            <a:custGeom>
              <a:avLst/>
              <a:gdLst/>
              <a:ahLst/>
              <a:cxnLst/>
              <a:rect r="r" b="b" t="t" l="l"/>
              <a:pathLst>
                <a:path h="2258314" w="3960368">
                  <a:moveTo>
                    <a:pt x="0" y="0"/>
                  </a:moveTo>
                  <a:lnTo>
                    <a:pt x="2831211" y="0"/>
                  </a:lnTo>
                  <a:lnTo>
                    <a:pt x="3960368" y="1129157"/>
                  </a:lnTo>
                  <a:lnTo>
                    <a:pt x="2831211" y="2258314"/>
                  </a:lnTo>
                  <a:lnTo>
                    <a:pt x="0" y="2258314"/>
                  </a:lnTo>
                  <a:lnTo>
                    <a:pt x="1129157" y="1129157"/>
                  </a:lnTo>
                  <a:close/>
                </a:path>
              </a:pathLst>
            </a:custGeom>
            <a:solidFill>
              <a:srgbClr val="C0392B">
                <a:alpha val="95686"/>
              </a:srgbClr>
            </a:solidFill>
            <a:ln w="19065" cap="sq">
              <a:solidFill>
                <a:srgbClr val="C0392B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166774" y="3967020"/>
            <a:ext cx="2608078" cy="617706"/>
            <a:chOff x="0" y="0"/>
            <a:chExt cx="3477438" cy="823608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3477437" cy="823603"/>
            </a:xfrm>
            <a:custGeom>
              <a:avLst/>
              <a:gdLst/>
              <a:ahLst/>
              <a:cxnLst/>
              <a:rect r="r" b="b" t="t" l="l"/>
              <a:pathLst>
                <a:path h="823603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2269" r="0" b="-32270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347743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Caja mal</a:t>
              </a:r>
            </a:p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identificada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4149662" y="3490779"/>
            <a:ext cx="2970314" cy="1693726"/>
            <a:chOff x="0" y="0"/>
            <a:chExt cx="3960419" cy="2258301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3960368" cy="2258314"/>
            </a:xfrm>
            <a:custGeom>
              <a:avLst/>
              <a:gdLst/>
              <a:ahLst/>
              <a:cxnLst/>
              <a:rect r="r" b="b" t="t" l="l"/>
              <a:pathLst>
                <a:path h="2258314" w="3960368">
                  <a:moveTo>
                    <a:pt x="0" y="0"/>
                  </a:moveTo>
                  <a:lnTo>
                    <a:pt x="2831211" y="0"/>
                  </a:lnTo>
                  <a:lnTo>
                    <a:pt x="3960368" y="1129157"/>
                  </a:lnTo>
                  <a:lnTo>
                    <a:pt x="2831211" y="2258314"/>
                  </a:lnTo>
                  <a:lnTo>
                    <a:pt x="0" y="2258314"/>
                  </a:lnTo>
                  <a:lnTo>
                    <a:pt x="1129157" y="1129157"/>
                  </a:lnTo>
                  <a:close/>
                </a:path>
              </a:pathLst>
            </a:custGeom>
            <a:solidFill>
              <a:srgbClr val="D24B2E">
                <a:alpha val="95686"/>
              </a:srgbClr>
            </a:solidFill>
            <a:ln w="19065" cap="sq">
              <a:solidFill>
                <a:srgbClr val="D24B2E"/>
              </a:solidFill>
              <a:prstDash val="solid"/>
              <a:miter/>
            </a:ln>
          </p:spPr>
        </p:sp>
      </p:grpSp>
      <p:grpSp>
        <p:nvGrpSpPr>
          <p:cNvPr name="Group 78" id="78"/>
          <p:cNvGrpSpPr/>
          <p:nvPr/>
        </p:nvGrpSpPr>
        <p:grpSpPr>
          <a:xfrm rot="0">
            <a:off x="4337647" y="3967020"/>
            <a:ext cx="2608078" cy="617706"/>
            <a:chOff x="0" y="0"/>
            <a:chExt cx="3477438" cy="823608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3477437" cy="823603"/>
            </a:xfrm>
            <a:custGeom>
              <a:avLst/>
              <a:gdLst/>
              <a:ahLst/>
              <a:cxnLst/>
              <a:rect r="r" b="b" t="t" l="l"/>
              <a:pathLst>
                <a:path h="823603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2269" r="0" b="-32270"/>
              </a:stretch>
            </a:blipFill>
          </p:spPr>
        </p:sp>
        <p:sp>
          <p:nvSpPr>
            <p:cNvPr name="TextBox 80" id="80"/>
            <p:cNvSpPr txBox="true"/>
            <p:nvPr/>
          </p:nvSpPr>
          <p:spPr>
            <a:xfrm>
              <a:off x="0" y="0"/>
              <a:ext cx="347743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Faltante</a:t>
              </a:r>
            </a:p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tardío</a:t>
              </a: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7320534" y="3490779"/>
            <a:ext cx="2970314" cy="1693726"/>
            <a:chOff x="0" y="0"/>
            <a:chExt cx="3960419" cy="2258301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3960368" cy="2258314"/>
            </a:xfrm>
            <a:custGeom>
              <a:avLst/>
              <a:gdLst/>
              <a:ahLst/>
              <a:cxnLst/>
              <a:rect r="r" b="b" t="t" l="l"/>
              <a:pathLst>
                <a:path h="2258314" w="3960368">
                  <a:moveTo>
                    <a:pt x="0" y="0"/>
                  </a:moveTo>
                  <a:lnTo>
                    <a:pt x="2831211" y="0"/>
                  </a:lnTo>
                  <a:lnTo>
                    <a:pt x="3960368" y="1129157"/>
                  </a:lnTo>
                  <a:lnTo>
                    <a:pt x="2831211" y="2258314"/>
                  </a:lnTo>
                  <a:lnTo>
                    <a:pt x="0" y="2258314"/>
                  </a:lnTo>
                  <a:lnTo>
                    <a:pt x="1129157" y="1129157"/>
                  </a:lnTo>
                  <a:close/>
                </a:path>
              </a:pathLst>
            </a:custGeom>
            <a:solidFill>
              <a:srgbClr val="E67E22">
                <a:alpha val="95686"/>
              </a:srgbClr>
            </a:solidFill>
            <a:ln w="19065" cap="sq">
              <a:solidFill>
                <a:srgbClr val="E67E22"/>
              </a:solidFill>
              <a:prstDash val="solid"/>
              <a:miter/>
            </a:ln>
          </p:spPr>
        </p:sp>
      </p:grpSp>
      <p:grpSp>
        <p:nvGrpSpPr>
          <p:cNvPr name="Group 83" id="83"/>
          <p:cNvGrpSpPr/>
          <p:nvPr/>
        </p:nvGrpSpPr>
        <p:grpSpPr>
          <a:xfrm rot="0">
            <a:off x="7508519" y="3967020"/>
            <a:ext cx="2608078" cy="617706"/>
            <a:chOff x="0" y="0"/>
            <a:chExt cx="3477438" cy="823608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3477437" cy="823603"/>
            </a:xfrm>
            <a:custGeom>
              <a:avLst/>
              <a:gdLst/>
              <a:ahLst/>
              <a:cxnLst/>
              <a:rect r="r" b="b" t="t" l="l"/>
              <a:pathLst>
                <a:path h="823603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2269" r="0" b="-32270"/>
              </a:stretch>
            </a:blipFill>
          </p:spPr>
        </p:sp>
        <p:sp>
          <p:nvSpPr>
            <p:cNvPr name="TextBox 85" id="85"/>
            <p:cNvSpPr txBox="true"/>
            <p:nvPr/>
          </p:nvSpPr>
          <p:spPr>
            <a:xfrm>
              <a:off x="0" y="0"/>
              <a:ext cx="347743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Glosa</a:t>
              </a: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10491416" y="3490779"/>
            <a:ext cx="2970314" cy="1693726"/>
            <a:chOff x="0" y="0"/>
            <a:chExt cx="3960419" cy="2258301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3960368" cy="2258314"/>
            </a:xfrm>
            <a:custGeom>
              <a:avLst/>
              <a:gdLst/>
              <a:ahLst/>
              <a:cxnLst/>
              <a:rect r="r" b="b" t="t" l="l"/>
              <a:pathLst>
                <a:path h="2258314" w="3960368">
                  <a:moveTo>
                    <a:pt x="0" y="0"/>
                  </a:moveTo>
                  <a:lnTo>
                    <a:pt x="2831211" y="0"/>
                  </a:lnTo>
                  <a:lnTo>
                    <a:pt x="3960368" y="1129157"/>
                  </a:lnTo>
                  <a:lnTo>
                    <a:pt x="2831211" y="2258314"/>
                  </a:lnTo>
                  <a:lnTo>
                    <a:pt x="0" y="2258314"/>
                  </a:lnTo>
                  <a:lnTo>
                    <a:pt x="1129157" y="1129157"/>
                  </a:lnTo>
                  <a:close/>
                </a:path>
              </a:pathLst>
            </a:custGeom>
            <a:solidFill>
              <a:srgbClr val="F39C12">
                <a:alpha val="92157"/>
              </a:srgbClr>
            </a:solidFill>
            <a:ln w="19065" cap="sq">
              <a:solidFill>
                <a:srgbClr val="F39C12"/>
              </a:solidFill>
              <a:prstDash val="solid"/>
              <a:miter/>
            </a:ln>
          </p:spPr>
        </p:sp>
      </p:grpSp>
      <p:grpSp>
        <p:nvGrpSpPr>
          <p:cNvPr name="Group 88" id="88"/>
          <p:cNvGrpSpPr/>
          <p:nvPr/>
        </p:nvGrpSpPr>
        <p:grpSpPr>
          <a:xfrm rot="0">
            <a:off x="10679392" y="3967020"/>
            <a:ext cx="2608078" cy="617706"/>
            <a:chOff x="0" y="0"/>
            <a:chExt cx="3477438" cy="823608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3477437" cy="823603"/>
            </a:xfrm>
            <a:custGeom>
              <a:avLst/>
              <a:gdLst/>
              <a:ahLst/>
              <a:cxnLst/>
              <a:rect r="r" b="b" t="t" l="l"/>
              <a:pathLst>
                <a:path h="823603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2269" r="0" b="-32270"/>
              </a:stretch>
            </a:blipFill>
          </p:spPr>
        </p:sp>
        <p:sp>
          <p:nvSpPr>
            <p:cNvPr name="TextBox 90" id="90"/>
            <p:cNvSpPr txBox="true"/>
            <p:nvPr/>
          </p:nvSpPr>
          <p:spPr>
            <a:xfrm>
              <a:off x="0" y="0"/>
              <a:ext cx="347743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Retraso</a:t>
              </a:r>
            </a:p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 pago</a:t>
              </a:r>
            </a:p>
          </p:txBody>
        </p:sp>
      </p:grpSp>
      <p:grpSp>
        <p:nvGrpSpPr>
          <p:cNvPr name="Group 91" id="91"/>
          <p:cNvGrpSpPr/>
          <p:nvPr/>
        </p:nvGrpSpPr>
        <p:grpSpPr>
          <a:xfrm rot="0">
            <a:off x="13662289" y="3490779"/>
            <a:ext cx="2970314" cy="1693726"/>
            <a:chOff x="0" y="0"/>
            <a:chExt cx="3960419" cy="2258301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3960368" cy="2258314"/>
            </a:xfrm>
            <a:custGeom>
              <a:avLst/>
              <a:gdLst/>
              <a:ahLst/>
              <a:cxnLst/>
              <a:rect r="r" b="b" t="t" l="l"/>
              <a:pathLst>
                <a:path h="2258314" w="3960368">
                  <a:moveTo>
                    <a:pt x="0" y="0"/>
                  </a:moveTo>
                  <a:lnTo>
                    <a:pt x="2831211" y="0"/>
                  </a:lnTo>
                  <a:lnTo>
                    <a:pt x="3960368" y="1129157"/>
                  </a:lnTo>
                  <a:lnTo>
                    <a:pt x="2831211" y="2258314"/>
                  </a:lnTo>
                  <a:lnTo>
                    <a:pt x="0" y="2258314"/>
                  </a:lnTo>
                  <a:lnTo>
                    <a:pt x="1129157" y="1129157"/>
                  </a:lnTo>
                  <a:close/>
                </a:path>
              </a:pathLst>
            </a:custGeom>
            <a:solidFill>
              <a:srgbClr val="F4C542">
                <a:alpha val="92157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93" id="93"/>
          <p:cNvGrpSpPr/>
          <p:nvPr/>
        </p:nvGrpSpPr>
        <p:grpSpPr>
          <a:xfrm rot="0">
            <a:off x="13850264" y="3967020"/>
            <a:ext cx="2608078" cy="617706"/>
            <a:chOff x="0" y="0"/>
            <a:chExt cx="3477438" cy="823608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3477437" cy="823603"/>
            </a:xfrm>
            <a:custGeom>
              <a:avLst/>
              <a:gdLst/>
              <a:ahLst/>
              <a:cxnLst/>
              <a:rect r="r" b="b" t="t" l="l"/>
              <a:pathLst>
                <a:path h="823603" w="3477437">
                  <a:moveTo>
                    <a:pt x="0" y="0"/>
                  </a:moveTo>
                  <a:lnTo>
                    <a:pt x="3477437" y="0"/>
                  </a:lnTo>
                  <a:lnTo>
                    <a:pt x="3477437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2269" r="0" b="-32270"/>
              </a:stretch>
            </a:blipFill>
          </p:spPr>
        </p:sp>
        <p:sp>
          <p:nvSpPr>
            <p:cNvPr name="TextBox 95" id="95"/>
            <p:cNvSpPr txBox="true"/>
            <p:nvPr/>
          </p:nvSpPr>
          <p:spPr>
            <a:xfrm>
              <a:off x="0" y="0"/>
              <a:ext cx="347743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Pérdida</a:t>
              </a:r>
            </a:p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 margen</a:t>
              </a:r>
            </a:p>
          </p:txBody>
        </p:sp>
      </p:grpSp>
      <p:grpSp>
        <p:nvGrpSpPr>
          <p:cNvPr name="Group 96" id="96"/>
          <p:cNvGrpSpPr/>
          <p:nvPr/>
        </p:nvGrpSpPr>
        <p:grpSpPr>
          <a:xfrm rot="0">
            <a:off x="2939806" y="6165590"/>
            <a:ext cx="12308300" cy="1011203"/>
            <a:chOff x="0" y="0"/>
            <a:chExt cx="16411067" cy="1348270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16411068" cy="1348232"/>
            </a:xfrm>
            <a:custGeom>
              <a:avLst/>
              <a:gdLst/>
              <a:ahLst/>
              <a:cxnLst/>
              <a:rect r="r" b="b" t="t" l="l"/>
              <a:pathLst>
                <a:path h="1348232" w="16411068">
                  <a:moveTo>
                    <a:pt x="0" y="224663"/>
                  </a:moveTo>
                  <a:cubicBezTo>
                    <a:pt x="0" y="100584"/>
                    <a:pt x="100584" y="0"/>
                    <a:pt x="224663" y="0"/>
                  </a:cubicBezTo>
                  <a:lnTo>
                    <a:pt x="16186404" y="0"/>
                  </a:lnTo>
                  <a:cubicBezTo>
                    <a:pt x="16310483" y="0"/>
                    <a:pt x="16411068" y="100584"/>
                    <a:pt x="16411068" y="224663"/>
                  </a:cubicBezTo>
                  <a:lnTo>
                    <a:pt x="16411068" y="1123569"/>
                  </a:lnTo>
                  <a:cubicBezTo>
                    <a:pt x="16411068" y="1247648"/>
                    <a:pt x="16310483" y="1348232"/>
                    <a:pt x="16186404" y="1348232"/>
                  </a:cubicBezTo>
                  <a:lnTo>
                    <a:pt x="224663" y="1348232"/>
                  </a:lnTo>
                  <a:cubicBezTo>
                    <a:pt x="100584" y="1348232"/>
                    <a:pt x="0" y="1247648"/>
                    <a:pt x="0" y="1123569"/>
                  </a:cubicBezTo>
                  <a:close/>
                </a:path>
              </a:pathLst>
            </a:custGeom>
            <a:solidFill>
              <a:srgbClr val="C0392B">
                <a:alpha val="7451"/>
              </a:srgbClr>
            </a:solidFill>
            <a:ln w="22878" cap="sq">
              <a:solidFill>
                <a:srgbClr val="C0392B"/>
              </a:solidFill>
              <a:prstDash val="solid"/>
              <a:miter/>
            </a:ln>
          </p:spPr>
        </p:sp>
      </p:grpSp>
      <p:sp>
        <p:nvSpPr>
          <p:cNvPr name="Freeform 98" id="98" descr="preencoded.png"/>
          <p:cNvSpPr/>
          <p:nvPr/>
        </p:nvSpPr>
        <p:spPr>
          <a:xfrm flipH="false" flipV="false" rot="0">
            <a:off x="3321863" y="6341745"/>
            <a:ext cx="439255" cy="439255"/>
          </a:xfrm>
          <a:custGeom>
            <a:avLst/>
            <a:gdLst/>
            <a:ahLst/>
            <a:cxnLst/>
            <a:rect r="r" b="b" t="t" l="l"/>
            <a:pathLst>
              <a:path h="439255" w="439255">
                <a:moveTo>
                  <a:pt x="0" y="0"/>
                </a:moveTo>
                <a:lnTo>
                  <a:pt x="439255" y="0"/>
                </a:lnTo>
                <a:lnTo>
                  <a:pt x="439255" y="439255"/>
                </a:lnTo>
                <a:lnTo>
                  <a:pt x="0" y="439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9" id="99"/>
          <p:cNvGrpSpPr/>
          <p:nvPr/>
        </p:nvGrpSpPr>
        <p:grpSpPr>
          <a:xfrm rot="0">
            <a:off x="4008206" y="6424108"/>
            <a:ext cx="7686961" cy="274539"/>
            <a:chOff x="0" y="0"/>
            <a:chExt cx="10249281" cy="366052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10249288" cy="366046"/>
            </a:xfrm>
            <a:custGeom>
              <a:avLst/>
              <a:gdLst/>
              <a:ahLst/>
              <a:cxnLst/>
              <a:rect r="r" b="b" t="t" l="l"/>
              <a:pathLst>
                <a:path h="366046" w="10249288">
                  <a:moveTo>
                    <a:pt x="0" y="0"/>
                  </a:moveTo>
                  <a:lnTo>
                    <a:pt x="10249288" y="0"/>
                  </a:lnTo>
                  <a:lnTo>
                    <a:pt x="10249288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95579" r="0" b="-495581"/>
              </a:stretch>
            </a:blipFill>
          </p:spPr>
        </p:sp>
        <p:sp>
          <p:nvSpPr>
            <p:cNvPr name="TextBox 101" id="101"/>
            <p:cNvSpPr txBox="true"/>
            <p:nvPr/>
          </p:nvSpPr>
          <p:spPr>
            <a:xfrm>
              <a:off x="0" y="0"/>
              <a:ext cx="10249281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Sin evidencia temprana, la discusión llega tarde.</a:t>
              </a:r>
            </a:p>
          </p:txBody>
        </p:sp>
      </p:grpSp>
      <p:grpSp>
        <p:nvGrpSpPr>
          <p:cNvPr name="Group 102" id="102"/>
          <p:cNvGrpSpPr/>
          <p:nvPr/>
        </p:nvGrpSpPr>
        <p:grpSpPr>
          <a:xfrm rot="0">
            <a:off x="10089147" y="6424108"/>
            <a:ext cx="4392549" cy="274539"/>
            <a:chOff x="0" y="0"/>
            <a:chExt cx="5856732" cy="366052"/>
          </a:xfrm>
        </p:grpSpPr>
        <p:sp>
          <p:nvSpPr>
            <p:cNvPr name="Freeform 103" id="103"/>
            <p:cNvSpPr/>
            <p:nvPr/>
          </p:nvSpPr>
          <p:spPr>
            <a:xfrm flipH="false" flipV="false" rot="0">
              <a:off x="0" y="0"/>
              <a:ext cx="5856736" cy="366046"/>
            </a:xfrm>
            <a:custGeom>
              <a:avLst/>
              <a:gdLst/>
              <a:ahLst/>
              <a:cxnLst/>
              <a:rect r="r" b="b" t="t" l="l"/>
              <a:pathLst>
                <a:path h="366046" w="5856736">
                  <a:moveTo>
                    <a:pt x="0" y="0"/>
                  </a:moveTo>
                  <a:lnTo>
                    <a:pt x="5856736" y="0"/>
                  </a:lnTo>
                  <a:lnTo>
                    <a:pt x="5856736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1759" r="0" b="-261761"/>
              </a:stretch>
            </a:blipFill>
          </p:spPr>
        </p:sp>
        <p:sp>
          <p:nvSpPr>
            <p:cNvPr name="TextBox 104" id="104"/>
            <p:cNvSpPr txBox="true"/>
            <p:nvPr/>
          </p:nvSpPr>
          <p:spPr>
            <a:xfrm>
              <a:off x="0" y="0"/>
              <a:ext cx="5856732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65"/>
                </a:lnSpc>
              </a:pPr>
              <a:r>
                <a:rPr lang="en-US" sz="147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 sistema reduce incertidumbre contractual.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F4C542">
                <a:alpha val="84314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P1 | Empresario / Dueño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04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La decisión estratégica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F4C54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Por qué apostamos a un sistema inteligente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429864" y="2775090"/>
            <a:ext cx="4621330" cy="4991948"/>
            <a:chOff x="0" y="0"/>
            <a:chExt cx="6161773" cy="665593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6161786" cy="6655943"/>
            </a:xfrm>
            <a:custGeom>
              <a:avLst/>
              <a:gdLst/>
              <a:ahLst/>
              <a:cxnLst/>
              <a:rect r="r" b="b" t="t" l="l"/>
              <a:pathLst>
                <a:path h="6655943" w="6161786">
                  <a:moveTo>
                    <a:pt x="0" y="220726"/>
                  </a:moveTo>
                  <a:cubicBezTo>
                    <a:pt x="0" y="98806"/>
                    <a:pt x="98806" y="0"/>
                    <a:pt x="220726" y="0"/>
                  </a:cubicBezTo>
                  <a:lnTo>
                    <a:pt x="5941060" y="0"/>
                  </a:lnTo>
                  <a:cubicBezTo>
                    <a:pt x="6062980" y="0"/>
                    <a:pt x="6161786" y="98806"/>
                    <a:pt x="6161786" y="220726"/>
                  </a:cubicBezTo>
                  <a:lnTo>
                    <a:pt x="6161786" y="6435217"/>
                  </a:lnTo>
                  <a:cubicBezTo>
                    <a:pt x="6161786" y="6557137"/>
                    <a:pt x="6062980" y="6655943"/>
                    <a:pt x="5941060" y="6655943"/>
                  </a:cubicBezTo>
                  <a:lnTo>
                    <a:pt x="220726" y="6655943"/>
                  </a:lnTo>
                  <a:cubicBezTo>
                    <a:pt x="98806" y="6655943"/>
                    <a:pt x="0" y="6557137"/>
                    <a:pt x="0" y="6435217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3161338" y="3353514"/>
            <a:ext cx="1144657" cy="1144657"/>
            <a:chOff x="0" y="0"/>
            <a:chExt cx="1526210" cy="152621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1526286" cy="1526286"/>
            </a:xfrm>
            <a:custGeom>
              <a:avLst/>
              <a:gdLst/>
              <a:ahLst/>
              <a:cxnLst/>
              <a:rect r="r" b="b" t="t" l="l"/>
              <a:pathLst>
                <a:path h="1526286" w="1526286">
                  <a:moveTo>
                    <a:pt x="0" y="763143"/>
                  </a:moveTo>
                  <a:cubicBezTo>
                    <a:pt x="0" y="341630"/>
                    <a:pt x="341630" y="0"/>
                    <a:pt x="763143" y="0"/>
                  </a:cubicBezTo>
                  <a:cubicBezTo>
                    <a:pt x="1184656" y="0"/>
                    <a:pt x="1526286" y="341630"/>
                    <a:pt x="1526286" y="763143"/>
                  </a:cubicBezTo>
                  <a:cubicBezTo>
                    <a:pt x="1526286" y="1184656"/>
                    <a:pt x="1184656" y="1526286"/>
                    <a:pt x="763143" y="1526286"/>
                  </a:cubicBezTo>
                  <a:cubicBezTo>
                    <a:pt x="341630" y="1526286"/>
                    <a:pt x="0" y="1184529"/>
                    <a:pt x="0" y="763143"/>
                  </a:cubicBezTo>
                  <a:close/>
                </a:path>
              </a:pathLst>
            </a:custGeom>
            <a:solidFill>
              <a:srgbClr val="F4C542">
                <a:alpha val="84314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75" id="75" descr="preencoded.png"/>
          <p:cNvSpPr/>
          <p:nvPr/>
        </p:nvSpPr>
        <p:spPr>
          <a:xfrm flipH="false" flipV="false" rot="0">
            <a:off x="3390500" y="3582676"/>
            <a:ext cx="686333" cy="686333"/>
          </a:xfrm>
          <a:custGeom>
            <a:avLst/>
            <a:gdLst/>
            <a:ahLst/>
            <a:cxnLst/>
            <a:rect r="r" b="b" t="t" l="l"/>
            <a:pathLst>
              <a:path h="686333" w="686333">
                <a:moveTo>
                  <a:pt x="0" y="0"/>
                </a:moveTo>
                <a:lnTo>
                  <a:pt x="686333" y="0"/>
                </a:lnTo>
                <a:lnTo>
                  <a:pt x="686333" y="686334"/>
                </a:lnTo>
                <a:lnTo>
                  <a:pt x="0" y="686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6" id="76"/>
          <p:cNvGrpSpPr/>
          <p:nvPr/>
        </p:nvGrpSpPr>
        <p:grpSpPr>
          <a:xfrm rot="0">
            <a:off x="1921745" y="4955343"/>
            <a:ext cx="3637578" cy="439255"/>
            <a:chOff x="0" y="0"/>
            <a:chExt cx="4850105" cy="585673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850109" cy="585674"/>
            </a:xfrm>
            <a:custGeom>
              <a:avLst/>
              <a:gdLst/>
              <a:ahLst/>
              <a:cxnLst/>
              <a:rect r="r" b="b" t="t" l="l"/>
              <a:pathLst>
                <a:path h="585674" w="4850109">
                  <a:moveTo>
                    <a:pt x="0" y="0"/>
                  </a:moveTo>
                  <a:lnTo>
                    <a:pt x="4850109" y="0"/>
                  </a:lnTo>
                  <a:lnTo>
                    <a:pt x="485010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1360" r="0" b="-111360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9525"/>
              <a:ext cx="4850105" cy="5951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Control físico</a:t>
              </a: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2196274" y="5806402"/>
            <a:ext cx="3088510" cy="301990"/>
            <a:chOff x="0" y="0"/>
            <a:chExt cx="4118013" cy="402654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4118017" cy="402651"/>
            </a:xfrm>
            <a:custGeom>
              <a:avLst/>
              <a:gdLst/>
              <a:ahLst/>
              <a:cxnLst/>
              <a:rect r="r" b="b" t="t" l="l"/>
              <a:pathLst>
                <a:path h="402651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9278" r="0" b="-149278"/>
              </a:stretch>
            </a:blipFill>
          </p:spPr>
        </p:sp>
        <p:sp>
          <p:nvSpPr>
            <p:cNvPr name="TextBox 81" id="81"/>
            <p:cNvSpPr txBox="true"/>
            <p:nvPr/>
          </p:nvSpPr>
          <p:spPr>
            <a:xfrm>
              <a:off x="0" y="0"/>
              <a:ext cx="4118013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91"/>
                </a:lnSpc>
              </a:pPr>
              <a:r>
                <a:rPr lang="en-US" sz="1576" b="true">
                  <a:solidFill>
                    <a:srgbClr val="F4C54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Pesaje validado</a:t>
              </a: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2196274" y="6424108"/>
            <a:ext cx="3088510" cy="301990"/>
            <a:chOff x="0" y="0"/>
            <a:chExt cx="4118013" cy="402654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4118017" cy="402651"/>
            </a:xfrm>
            <a:custGeom>
              <a:avLst/>
              <a:gdLst/>
              <a:ahLst/>
              <a:cxnLst/>
              <a:rect r="r" b="b" t="t" l="l"/>
              <a:pathLst>
                <a:path h="402651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9278" r="0" b="-149278"/>
              </a:stretch>
            </a:blipFill>
          </p:spPr>
        </p:sp>
        <p:sp>
          <p:nvSpPr>
            <p:cNvPr name="TextBox 84" id="84"/>
            <p:cNvSpPr txBox="true"/>
            <p:nvPr/>
          </p:nvSpPr>
          <p:spPr>
            <a:xfrm>
              <a:off x="0" y="-9525"/>
              <a:ext cx="4118013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Menos incertidumbre</a:t>
              </a: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6989188" y="2775090"/>
            <a:ext cx="4621330" cy="4991948"/>
            <a:chOff x="0" y="0"/>
            <a:chExt cx="6161773" cy="6655930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6161786" cy="6655943"/>
            </a:xfrm>
            <a:custGeom>
              <a:avLst/>
              <a:gdLst/>
              <a:ahLst/>
              <a:cxnLst/>
              <a:rect r="r" b="b" t="t" l="l"/>
              <a:pathLst>
                <a:path h="6655943" w="6161786">
                  <a:moveTo>
                    <a:pt x="0" y="220726"/>
                  </a:moveTo>
                  <a:cubicBezTo>
                    <a:pt x="0" y="98806"/>
                    <a:pt x="98806" y="0"/>
                    <a:pt x="220726" y="0"/>
                  </a:cubicBezTo>
                  <a:lnTo>
                    <a:pt x="5941060" y="0"/>
                  </a:lnTo>
                  <a:cubicBezTo>
                    <a:pt x="6062980" y="0"/>
                    <a:pt x="6161786" y="98806"/>
                    <a:pt x="6161786" y="220726"/>
                  </a:cubicBezTo>
                  <a:lnTo>
                    <a:pt x="6161786" y="6435217"/>
                  </a:lnTo>
                  <a:cubicBezTo>
                    <a:pt x="6161786" y="6557137"/>
                    <a:pt x="6062980" y="6655943"/>
                    <a:pt x="5941060" y="6655943"/>
                  </a:cubicBezTo>
                  <a:lnTo>
                    <a:pt x="220726" y="6655943"/>
                  </a:lnTo>
                  <a:cubicBezTo>
                    <a:pt x="98806" y="6655943"/>
                    <a:pt x="0" y="6557137"/>
                    <a:pt x="0" y="6435217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87" id="87"/>
          <p:cNvGrpSpPr/>
          <p:nvPr/>
        </p:nvGrpSpPr>
        <p:grpSpPr>
          <a:xfrm rot="0">
            <a:off x="8720661" y="3353514"/>
            <a:ext cx="1144657" cy="1144657"/>
            <a:chOff x="0" y="0"/>
            <a:chExt cx="1526210" cy="1526210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1526286" cy="1526286"/>
            </a:xfrm>
            <a:custGeom>
              <a:avLst/>
              <a:gdLst/>
              <a:ahLst/>
              <a:cxnLst/>
              <a:rect r="r" b="b" t="t" l="l"/>
              <a:pathLst>
                <a:path h="1526286" w="1526286">
                  <a:moveTo>
                    <a:pt x="0" y="763143"/>
                  </a:moveTo>
                  <a:cubicBezTo>
                    <a:pt x="0" y="341630"/>
                    <a:pt x="341630" y="0"/>
                    <a:pt x="763143" y="0"/>
                  </a:cubicBezTo>
                  <a:cubicBezTo>
                    <a:pt x="1184656" y="0"/>
                    <a:pt x="1526286" y="341630"/>
                    <a:pt x="1526286" y="763143"/>
                  </a:cubicBezTo>
                  <a:cubicBezTo>
                    <a:pt x="1526286" y="1184656"/>
                    <a:pt x="1184656" y="1526286"/>
                    <a:pt x="763143" y="1526286"/>
                  </a:cubicBezTo>
                  <a:cubicBezTo>
                    <a:pt x="341630" y="1526286"/>
                    <a:pt x="0" y="1184529"/>
                    <a:pt x="0" y="763143"/>
                  </a:cubicBezTo>
                  <a:close/>
                </a:path>
              </a:pathLst>
            </a:custGeom>
            <a:solidFill>
              <a:srgbClr val="F4C542">
                <a:alpha val="84314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89" id="89" descr="preencoded.png"/>
          <p:cNvSpPr/>
          <p:nvPr/>
        </p:nvSpPr>
        <p:spPr>
          <a:xfrm flipH="false" flipV="false" rot="0">
            <a:off x="8949823" y="3582676"/>
            <a:ext cx="686333" cy="686333"/>
          </a:xfrm>
          <a:custGeom>
            <a:avLst/>
            <a:gdLst/>
            <a:ahLst/>
            <a:cxnLst/>
            <a:rect r="r" b="b" t="t" l="l"/>
            <a:pathLst>
              <a:path h="686333" w="686333">
                <a:moveTo>
                  <a:pt x="0" y="0"/>
                </a:moveTo>
                <a:lnTo>
                  <a:pt x="686334" y="0"/>
                </a:lnTo>
                <a:lnTo>
                  <a:pt x="686334" y="686334"/>
                </a:lnTo>
                <a:lnTo>
                  <a:pt x="0" y="6863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0" id="90"/>
          <p:cNvGrpSpPr/>
          <p:nvPr/>
        </p:nvGrpSpPr>
        <p:grpSpPr>
          <a:xfrm rot="0">
            <a:off x="7481068" y="4955343"/>
            <a:ext cx="3637578" cy="439255"/>
            <a:chOff x="0" y="0"/>
            <a:chExt cx="4850105" cy="585673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4850109" cy="585674"/>
            </a:xfrm>
            <a:custGeom>
              <a:avLst/>
              <a:gdLst/>
              <a:ahLst/>
              <a:cxnLst/>
              <a:rect r="r" b="b" t="t" l="l"/>
              <a:pathLst>
                <a:path h="585674" w="4850109">
                  <a:moveTo>
                    <a:pt x="0" y="0"/>
                  </a:moveTo>
                  <a:lnTo>
                    <a:pt x="4850109" y="0"/>
                  </a:lnTo>
                  <a:lnTo>
                    <a:pt x="485010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1360" r="0" b="-111360"/>
              </a:stretch>
            </a:blipFill>
          </p:spPr>
        </p:sp>
        <p:sp>
          <p:nvSpPr>
            <p:cNvPr name="TextBox 92" id="92"/>
            <p:cNvSpPr txBox="true"/>
            <p:nvPr/>
          </p:nvSpPr>
          <p:spPr>
            <a:xfrm>
              <a:off x="0" y="-9525"/>
              <a:ext cx="4850105" cy="5951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Evidencia digital</a:t>
              </a:r>
            </a:p>
          </p:txBody>
        </p:sp>
      </p:grpSp>
      <p:grpSp>
        <p:nvGrpSpPr>
          <p:cNvPr name="Group 93" id="93"/>
          <p:cNvGrpSpPr/>
          <p:nvPr/>
        </p:nvGrpSpPr>
        <p:grpSpPr>
          <a:xfrm rot="0">
            <a:off x="7755598" y="5806402"/>
            <a:ext cx="3088510" cy="301990"/>
            <a:chOff x="0" y="0"/>
            <a:chExt cx="4118013" cy="402654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4118017" cy="402651"/>
            </a:xfrm>
            <a:custGeom>
              <a:avLst/>
              <a:gdLst/>
              <a:ahLst/>
              <a:cxnLst/>
              <a:rect r="r" b="b" t="t" l="l"/>
              <a:pathLst>
                <a:path h="402651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9278" r="0" b="-149278"/>
              </a:stretch>
            </a:blipFill>
          </p:spPr>
        </p:sp>
        <p:sp>
          <p:nvSpPr>
            <p:cNvPr name="TextBox 95" id="95"/>
            <p:cNvSpPr txBox="true"/>
            <p:nvPr/>
          </p:nvSpPr>
          <p:spPr>
            <a:xfrm>
              <a:off x="0" y="0"/>
              <a:ext cx="4118013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91"/>
                </a:lnSpc>
              </a:pPr>
              <a:r>
                <a:rPr lang="en-US" sz="1576" b="true">
                  <a:solidFill>
                    <a:srgbClr val="F4C54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QR, lote, imagen</a:t>
              </a:r>
            </a:p>
          </p:txBody>
        </p:sp>
      </p:grpSp>
      <p:grpSp>
        <p:nvGrpSpPr>
          <p:cNvPr name="Group 96" id="96"/>
          <p:cNvGrpSpPr/>
          <p:nvPr/>
        </p:nvGrpSpPr>
        <p:grpSpPr>
          <a:xfrm rot="0">
            <a:off x="7755598" y="6424108"/>
            <a:ext cx="3088510" cy="301990"/>
            <a:chOff x="0" y="0"/>
            <a:chExt cx="4118013" cy="402654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4118017" cy="402651"/>
            </a:xfrm>
            <a:custGeom>
              <a:avLst/>
              <a:gdLst/>
              <a:ahLst/>
              <a:cxnLst/>
              <a:rect r="r" b="b" t="t" l="l"/>
              <a:pathLst>
                <a:path h="402651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9278" r="0" b="-149278"/>
              </a:stretch>
            </a:blipFill>
          </p:spPr>
        </p:sp>
        <p:sp>
          <p:nvSpPr>
            <p:cNvPr name="TextBox 98" id="98"/>
            <p:cNvSpPr txBox="true"/>
            <p:nvPr/>
          </p:nvSpPr>
          <p:spPr>
            <a:xfrm>
              <a:off x="0" y="-9525"/>
              <a:ext cx="4118013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Soporte verificable</a:t>
              </a:r>
            </a:p>
          </p:txBody>
        </p:sp>
      </p:grpSp>
      <p:grpSp>
        <p:nvGrpSpPr>
          <p:cNvPr name="Group 99" id="99"/>
          <p:cNvGrpSpPr/>
          <p:nvPr/>
        </p:nvGrpSpPr>
        <p:grpSpPr>
          <a:xfrm rot="0">
            <a:off x="12548511" y="2775090"/>
            <a:ext cx="4621330" cy="4991948"/>
            <a:chOff x="0" y="0"/>
            <a:chExt cx="6161773" cy="6655930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6161786" cy="6655943"/>
            </a:xfrm>
            <a:custGeom>
              <a:avLst/>
              <a:gdLst/>
              <a:ahLst/>
              <a:cxnLst/>
              <a:rect r="r" b="b" t="t" l="l"/>
              <a:pathLst>
                <a:path h="6655943" w="6161786">
                  <a:moveTo>
                    <a:pt x="0" y="220726"/>
                  </a:moveTo>
                  <a:cubicBezTo>
                    <a:pt x="0" y="98806"/>
                    <a:pt x="98806" y="0"/>
                    <a:pt x="220726" y="0"/>
                  </a:cubicBezTo>
                  <a:lnTo>
                    <a:pt x="5941060" y="0"/>
                  </a:lnTo>
                  <a:cubicBezTo>
                    <a:pt x="6062980" y="0"/>
                    <a:pt x="6161786" y="98806"/>
                    <a:pt x="6161786" y="220726"/>
                  </a:cubicBezTo>
                  <a:lnTo>
                    <a:pt x="6161786" y="6435217"/>
                  </a:lnTo>
                  <a:cubicBezTo>
                    <a:pt x="6161786" y="6557137"/>
                    <a:pt x="6062980" y="6655943"/>
                    <a:pt x="5941060" y="6655943"/>
                  </a:cubicBezTo>
                  <a:lnTo>
                    <a:pt x="220726" y="6655943"/>
                  </a:lnTo>
                  <a:cubicBezTo>
                    <a:pt x="98806" y="6655943"/>
                    <a:pt x="0" y="6557137"/>
                    <a:pt x="0" y="6435217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F4C542"/>
              </a:solidFill>
              <a:prstDash val="solid"/>
              <a:miter/>
            </a:ln>
          </p:spPr>
        </p:sp>
      </p:grpSp>
      <p:grpSp>
        <p:nvGrpSpPr>
          <p:cNvPr name="Group 101" id="101"/>
          <p:cNvGrpSpPr/>
          <p:nvPr/>
        </p:nvGrpSpPr>
        <p:grpSpPr>
          <a:xfrm rot="0">
            <a:off x="14279985" y="3353514"/>
            <a:ext cx="1144657" cy="1144657"/>
            <a:chOff x="0" y="0"/>
            <a:chExt cx="1526210" cy="1526210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1526286" cy="1526286"/>
            </a:xfrm>
            <a:custGeom>
              <a:avLst/>
              <a:gdLst/>
              <a:ahLst/>
              <a:cxnLst/>
              <a:rect r="r" b="b" t="t" l="l"/>
              <a:pathLst>
                <a:path h="1526286" w="1526286">
                  <a:moveTo>
                    <a:pt x="0" y="763143"/>
                  </a:moveTo>
                  <a:cubicBezTo>
                    <a:pt x="0" y="341630"/>
                    <a:pt x="341630" y="0"/>
                    <a:pt x="763143" y="0"/>
                  </a:cubicBezTo>
                  <a:cubicBezTo>
                    <a:pt x="1184656" y="0"/>
                    <a:pt x="1526286" y="341630"/>
                    <a:pt x="1526286" y="763143"/>
                  </a:cubicBezTo>
                  <a:cubicBezTo>
                    <a:pt x="1526286" y="1184656"/>
                    <a:pt x="1184656" y="1526286"/>
                    <a:pt x="763143" y="1526286"/>
                  </a:cubicBezTo>
                  <a:cubicBezTo>
                    <a:pt x="341630" y="1526286"/>
                    <a:pt x="0" y="1184529"/>
                    <a:pt x="0" y="763143"/>
                  </a:cubicBezTo>
                  <a:close/>
                </a:path>
              </a:pathLst>
            </a:custGeom>
            <a:solidFill>
              <a:srgbClr val="F4C542">
                <a:alpha val="84314"/>
              </a:srgbClr>
            </a:solidFill>
            <a:ln w="19065" cap="sq">
              <a:solidFill>
                <a:srgbClr val="F4C542"/>
              </a:solidFill>
              <a:prstDash val="solid"/>
              <a:miter/>
            </a:ln>
          </p:spPr>
        </p:sp>
      </p:grpSp>
      <p:sp>
        <p:nvSpPr>
          <p:cNvPr name="Freeform 103" id="103" descr="preencoded.png"/>
          <p:cNvSpPr/>
          <p:nvPr/>
        </p:nvSpPr>
        <p:spPr>
          <a:xfrm flipH="false" flipV="false" rot="0">
            <a:off x="14509147" y="3582676"/>
            <a:ext cx="686333" cy="686333"/>
          </a:xfrm>
          <a:custGeom>
            <a:avLst/>
            <a:gdLst/>
            <a:ahLst/>
            <a:cxnLst/>
            <a:rect r="r" b="b" t="t" l="l"/>
            <a:pathLst>
              <a:path h="686333" w="686333">
                <a:moveTo>
                  <a:pt x="0" y="0"/>
                </a:moveTo>
                <a:lnTo>
                  <a:pt x="686333" y="0"/>
                </a:lnTo>
                <a:lnTo>
                  <a:pt x="686333" y="686334"/>
                </a:lnTo>
                <a:lnTo>
                  <a:pt x="0" y="6863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4" id="104"/>
          <p:cNvGrpSpPr/>
          <p:nvPr/>
        </p:nvGrpSpPr>
        <p:grpSpPr>
          <a:xfrm rot="0">
            <a:off x="13040392" y="4955343"/>
            <a:ext cx="3637578" cy="439255"/>
            <a:chOff x="0" y="0"/>
            <a:chExt cx="4850105" cy="585673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4850109" cy="585674"/>
            </a:xfrm>
            <a:custGeom>
              <a:avLst/>
              <a:gdLst/>
              <a:ahLst/>
              <a:cxnLst/>
              <a:rect r="r" b="b" t="t" l="l"/>
              <a:pathLst>
                <a:path h="585674" w="4850109">
                  <a:moveTo>
                    <a:pt x="0" y="0"/>
                  </a:moveTo>
                  <a:lnTo>
                    <a:pt x="4850109" y="0"/>
                  </a:lnTo>
                  <a:lnTo>
                    <a:pt x="485010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1360" r="0" b="-111360"/>
              </a:stretch>
            </a:blipFill>
          </p:spPr>
        </p:sp>
        <p:sp>
          <p:nvSpPr>
            <p:cNvPr name="TextBox 106" id="106"/>
            <p:cNvSpPr txBox="true"/>
            <p:nvPr/>
          </p:nvSpPr>
          <p:spPr>
            <a:xfrm>
              <a:off x="0" y="-9525"/>
              <a:ext cx="4850105" cy="5951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Decisiones tempranas</a:t>
              </a:r>
            </a:p>
          </p:txBody>
        </p:sp>
      </p:grpSp>
      <p:grpSp>
        <p:nvGrpSpPr>
          <p:cNvPr name="Group 107" id="107"/>
          <p:cNvGrpSpPr/>
          <p:nvPr/>
        </p:nvGrpSpPr>
        <p:grpSpPr>
          <a:xfrm rot="0">
            <a:off x="13314921" y="5806402"/>
            <a:ext cx="3088510" cy="301990"/>
            <a:chOff x="0" y="0"/>
            <a:chExt cx="4118013" cy="402654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4118017" cy="402651"/>
            </a:xfrm>
            <a:custGeom>
              <a:avLst/>
              <a:gdLst/>
              <a:ahLst/>
              <a:cxnLst/>
              <a:rect r="r" b="b" t="t" l="l"/>
              <a:pathLst>
                <a:path h="402651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9278" r="0" b="-149278"/>
              </a:stretch>
            </a:blipFill>
          </p:spPr>
        </p:sp>
        <p:sp>
          <p:nvSpPr>
            <p:cNvPr name="TextBox 109" id="109"/>
            <p:cNvSpPr txBox="true"/>
            <p:nvPr/>
          </p:nvSpPr>
          <p:spPr>
            <a:xfrm>
              <a:off x="0" y="0"/>
              <a:ext cx="4118013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91"/>
                </a:lnSpc>
              </a:pPr>
              <a:r>
                <a:rPr lang="en-US" sz="1576" b="true">
                  <a:solidFill>
                    <a:srgbClr val="F4C54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Alertas y KPIs</a:t>
              </a: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13314921" y="6424108"/>
            <a:ext cx="3088510" cy="301990"/>
            <a:chOff x="0" y="0"/>
            <a:chExt cx="4118013" cy="402654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4118017" cy="402651"/>
            </a:xfrm>
            <a:custGeom>
              <a:avLst/>
              <a:gdLst/>
              <a:ahLst/>
              <a:cxnLst/>
              <a:rect r="r" b="b" t="t" l="l"/>
              <a:pathLst>
                <a:path h="402651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9278" r="0" b="-149278"/>
              </a:stretch>
            </a:blipFill>
          </p:spPr>
        </p:sp>
        <p:sp>
          <p:nvSpPr>
            <p:cNvPr name="TextBox 112" id="112"/>
            <p:cNvSpPr txBox="true"/>
            <p:nvPr/>
          </p:nvSpPr>
          <p:spPr>
            <a:xfrm>
              <a:off x="0" y="-9525"/>
              <a:ext cx="4118013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Acción preventiva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1E90FF">
                <a:alpha val="84314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P2 | Backend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05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Arquitectura por capas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1E90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Del evento físico al tablero gerencial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3012253" y="2394547"/>
            <a:ext cx="12232034" cy="893759"/>
            <a:chOff x="0" y="0"/>
            <a:chExt cx="16309378" cy="1191679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16309341" cy="1191641"/>
            </a:xfrm>
            <a:custGeom>
              <a:avLst/>
              <a:gdLst/>
              <a:ahLst/>
              <a:cxnLst/>
              <a:rect r="r" b="b" t="t" l="l"/>
              <a:pathLst>
                <a:path h="1191641" w="16309341">
                  <a:moveTo>
                    <a:pt x="0" y="186182"/>
                  </a:moveTo>
                  <a:cubicBezTo>
                    <a:pt x="0" y="83312"/>
                    <a:pt x="83312" y="0"/>
                    <a:pt x="186182" y="0"/>
                  </a:cubicBezTo>
                  <a:lnTo>
                    <a:pt x="16123158" y="0"/>
                  </a:lnTo>
                  <a:cubicBezTo>
                    <a:pt x="16226028" y="0"/>
                    <a:pt x="16309341" y="83312"/>
                    <a:pt x="16309341" y="186182"/>
                  </a:cubicBezTo>
                  <a:lnTo>
                    <a:pt x="16309341" y="1005459"/>
                  </a:lnTo>
                  <a:cubicBezTo>
                    <a:pt x="16309341" y="1108329"/>
                    <a:pt x="16226028" y="1191641"/>
                    <a:pt x="16123158" y="1191641"/>
                  </a:cubicBezTo>
                  <a:lnTo>
                    <a:pt x="186182" y="1191641"/>
                  </a:lnTo>
                  <a:cubicBezTo>
                    <a:pt x="83312" y="1191641"/>
                    <a:pt x="0" y="1108329"/>
                    <a:pt x="0" y="1005459"/>
                  </a:cubicBezTo>
                  <a:close/>
                </a:path>
              </a:pathLst>
            </a:custGeom>
            <a:solidFill>
              <a:srgbClr val="154A7A"/>
            </a:solid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3404225" y="2566902"/>
            <a:ext cx="3363049" cy="260804"/>
            <a:chOff x="0" y="0"/>
            <a:chExt cx="4484065" cy="347739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4484063" cy="347744"/>
            </a:xfrm>
            <a:custGeom>
              <a:avLst/>
              <a:gdLst/>
              <a:ahLst/>
              <a:cxnLst/>
              <a:rect r="r" b="b" t="t" l="l"/>
              <a:pathLst>
                <a:path h="347744" w="4484063">
                  <a:moveTo>
                    <a:pt x="0" y="0"/>
                  </a:moveTo>
                  <a:lnTo>
                    <a:pt x="4484063" y="0"/>
                  </a:lnTo>
                  <a:lnTo>
                    <a:pt x="448406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1255" r="0" b="-201253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4484065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Capa Física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7000627" y="2566902"/>
            <a:ext cx="6588824" cy="260804"/>
            <a:chOff x="0" y="0"/>
            <a:chExt cx="8785098" cy="347739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8785103" cy="347744"/>
            </a:xfrm>
            <a:custGeom>
              <a:avLst/>
              <a:gdLst/>
              <a:ahLst/>
              <a:cxnLst/>
              <a:rect r="r" b="b" t="t" l="l"/>
              <a:pathLst>
                <a:path h="347744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42254" r="0" b="-442252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0"/>
              <a:ext cx="8785098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Pesaje · recepción · despacho</a:t>
              </a:r>
            </a:p>
          </p:txBody>
        </p:sp>
      </p:grpSp>
      <p:sp>
        <p:nvSpPr>
          <p:cNvPr name="Freeform 79" id="79" descr="preencoded.png"/>
          <p:cNvSpPr/>
          <p:nvPr/>
        </p:nvSpPr>
        <p:spPr>
          <a:xfrm flipH="false" flipV="false" rot="0">
            <a:off x="14001255" y="2566902"/>
            <a:ext cx="466706" cy="466706"/>
          </a:xfrm>
          <a:custGeom>
            <a:avLst/>
            <a:gdLst/>
            <a:ahLst/>
            <a:cxnLst/>
            <a:rect r="r" b="b" t="t" l="l"/>
            <a:pathLst>
              <a:path h="466706" w="466706">
                <a:moveTo>
                  <a:pt x="0" y="0"/>
                </a:moveTo>
                <a:lnTo>
                  <a:pt x="466706" y="0"/>
                </a:lnTo>
                <a:lnTo>
                  <a:pt x="466706" y="466706"/>
                </a:lnTo>
                <a:lnTo>
                  <a:pt x="0" y="4667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0" id="80"/>
          <p:cNvGrpSpPr/>
          <p:nvPr/>
        </p:nvGrpSpPr>
        <p:grpSpPr>
          <a:xfrm rot="0">
            <a:off x="3012253" y="3575047"/>
            <a:ext cx="12232034" cy="893759"/>
            <a:chOff x="0" y="0"/>
            <a:chExt cx="16309378" cy="1191679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16309341" cy="1191641"/>
            </a:xfrm>
            <a:custGeom>
              <a:avLst/>
              <a:gdLst/>
              <a:ahLst/>
              <a:cxnLst/>
              <a:rect r="r" b="b" t="t" l="l"/>
              <a:pathLst>
                <a:path h="1191641" w="16309341">
                  <a:moveTo>
                    <a:pt x="0" y="186182"/>
                  </a:moveTo>
                  <a:cubicBezTo>
                    <a:pt x="0" y="83312"/>
                    <a:pt x="83312" y="0"/>
                    <a:pt x="186182" y="0"/>
                  </a:cubicBezTo>
                  <a:lnTo>
                    <a:pt x="16123158" y="0"/>
                  </a:lnTo>
                  <a:cubicBezTo>
                    <a:pt x="16226028" y="0"/>
                    <a:pt x="16309341" y="83312"/>
                    <a:pt x="16309341" y="186182"/>
                  </a:cubicBezTo>
                  <a:lnTo>
                    <a:pt x="16309341" y="1005459"/>
                  </a:lnTo>
                  <a:cubicBezTo>
                    <a:pt x="16309341" y="1108329"/>
                    <a:pt x="16226028" y="1191641"/>
                    <a:pt x="16123158" y="1191641"/>
                  </a:cubicBezTo>
                  <a:lnTo>
                    <a:pt x="186182" y="1191641"/>
                  </a:lnTo>
                  <a:cubicBezTo>
                    <a:pt x="83312" y="1191641"/>
                    <a:pt x="0" y="1108329"/>
                    <a:pt x="0" y="1005459"/>
                  </a:cubicBezTo>
                  <a:close/>
                </a:path>
              </a:pathLst>
            </a:custGeom>
            <a:solidFill>
              <a:srgbClr val="0D6EBD"/>
            </a:solid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82" id="82"/>
          <p:cNvGrpSpPr/>
          <p:nvPr/>
        </p:nvGrpSpPr>
        <p:grpSpPr>
          <a:xfrm rot="0">
            <a:off x="3404225" y="3747392"/>
            <a:ext cx="3363049" cy="260804"/>
            <a:chOff x="0" y="0"/>
            <a:chExt cx="4484065" cy="347739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4484063" cy="347744"/>
            </a:xfrm>
            <a:custGeom>
              <a:avLst/>
              <a:gdLst/>
              <a:ahLst/>
              <a:cxnLst/>
              <a:rect r="r" b="b" t="t" l="l"/>
              <a:pathLst>
                <a:path h="347744" w="4484063">
                  <a:moveTo>
                    <a:pt x="0" y="0"/>
                  </a:moveTo>
                  <a:lnTo>
                    <a:pt x="4484063" y="0"/>
                  </a:lnTo>
                  <a:lnTo>
                    <a:pt x="448406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1255" r="0" b="-201253"/>
              </a:stretch>
            </a:blipFill>
          </p:spPr>
        </p:sp>
        <p:sp>
          <p:nvSpPr>
            <p:cNvPr name="TextBox 84" id="84"/>
            <p:cNvSpPr txBox="true"/>
            <p:nvPr/>
          </p:nvSpPr>
          <p:spPr>
            <a:xfrm>
              <a:off x="0" y="0"/>
              <a:ext cx="4484065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Identidad Digital</a:t>
              </a: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7000627" y="3747392"/>
            <a:ext cx="6588824" cy="260804"/>
            <a:chOff x="0" y="0"/>
            <a:chExt cx="8785098" cy="347739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8785103" cy="347744"/>
            </a:xfrm>
            <a:custGeom>
              <a:avLst/>
              <a:gdLst/>
              <a:ahLst/>
              <a:cxnLst/>
              <a:rect r="r" b="b" t="t" l="l"/>
              <a:pathLst>
                <a:path h="347744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42254" r="0" b="-442252"/>
              </a:stretch>
            </a:blipFill>
          </p:spPr>
        </p:sp>
        <p:sp>
          <p:nvSpPr>
            <p:cNvPr name="TextBox 87" id="87"/>
            <p:cNvSpPr txBox="true"/>
            <p:nvPr/>
          </p:nvSpPr>
          <p:spPr>
            <a:xfrm>
              <a:off x="0" y="0"/>
              <a:ext cx="8785098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QR / barras · SKU · lote</a:t>
              </a:r>
            </a:p>
          </p:txBody>
        </p:sp>
      </p:grpSp>
      <p:sp>
        <p:nvSpPr>
          <p:cNvPr name="Freeform 88" id="88" descr="preencoded.png"/>
          <p:cNvSpPr/>
          <p:nvPr/>
        </p:nvSpPr>
        <p:spPr>
          <a:xfrm flipH="false" flipV="false" rot="0">
            <a:off x="14001255" y="3747392"/>
            <a:ext cx="466706" cy="466706"/>
          </a:xfrm>
          <a:custGeom>
            <a:avLst/>
            <a:gdLst/>
            <a:ahLst/>
            <a:cxnLst/>
            <a:rect r="r" b="b" t="t" l="l"/>
            <a:pathLst>
              <a:path h="466706" w="466706">
                <a:moveTo>
                  <a:pt x="0" y="0"/>
                </a:moveTo>
                <a:lnTo>
                  <a:pt x="466706" y="0"/>
                </a:lnTo>
                <a:lnTo>
                  <a:pt x="466706" y="466706"/>
                </a:lnTo>
                <a:lnTo>
                  <a:pt x="0" y="466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9" id="89"/>
          <p:cNvGrpSpPr/>
          <p:nvPr/>
        </p:nvGrpSpPr>
        <p:grpSpPr>
          <a:xfrm rot="0">
            <a:off x="3012253" y="4755547"/>
            <a:ext cx="12232034" cy="893759"/>
            <a:chOff x="0" y="0"/>
            <a:chExt cx="16309378" cy="1191679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16309341" cy="1191641"/>
            </a:xfrm>
            <a:custGeom>
              <a:avLst/>
              <a:gdLst/>
              <a:ahLst/>
              <a:cxnLst/>
              <a:rect r="r" b="b" t="t" l="l"/>
              <a:pathLst>
                <a:path h="1191641" w="16309341">
                  <a:moveTo>
                    <a:pt x="0" y="186182"/>
                  </a:moveTo>
                  <a:cubicBezTo>
                    <a:pt x="0" y="83312"/>
                    <a:pt x="83312" y="0"/>
                    <a:pt x="186182" y="0"/>
                  </a:cubicBezTo>
                  <a:lnTo>
                    <a:pt x="16123158" y="0"/>
                  </a:lnTo>
                  <a:cubicBezTo>
                    <a:pt x="16226028" y="0"/>
                    <a:pt x="16309341" y="83312"/>
                    <a:pt x="16309341" y="186182"/>
                  </a:cubicBezTo>
                  <a:lnTo>
                    <a:pt x="16309341" y="1005459"/>
                  </a:lnTo>
                  <a:cubicBezTo>
                    <a:pt x="16309341" y="1108329"/>
                    <a:pt x="16226028" y="1191641"/>
                    <a:pt x="16123158" y="1191641"/>
                  </a:cubicBezTo>
                  <a:lnTo>
                    <a:pt x="186182" y="1191641"/>
                  </a:lnTo>
                  <a:cubicBezTo>
                    <a:pt x="83312" y="1191641"/>
                    <a:pt x="0" y="1108329"/>
                    <a:pt x="0" y="1005459"/>
                  </a:cubicBezTo>
                  <a:close/>
                </a:path>
              </a:pathLst>
            </a:custGeom>
            <a:solidFill>
              <a:srgbClr val="1E90FF"/>
            </a:solid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91" id="91"/>
          <p:cNvGrpSpPr/>
          <p:nvPr/>
        </p:nvGrpSpPr>
        <p:grpSpPr>
          <a:xfrm rot="0">
            <a:off x="3404225" y="4927892"/>
            <a:ext cx="3363049" cy="260804"/>
            <a:chOff x="0" y="0"/>
            <a:chExt cx="4484065" cy="347739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4484063" cy="347744"/>
            </a:xfrm>
            <a:custGeom>
              <a:avLst/>
              <a:gdLst/>
              <a:ahLst/>
              <a:cxnLst/>
              <a:rect r="r" b="b" t="t" l="l"/>
              <a:pathLst>
                <a:path h="347744" w="4484063">
                  <a:moveTo>
                    <a:pt x="0" y="0"/>
                  </a:moveTo>
                  <a:lnTo>
                    <a:pt x="4484063" y="0"/>
                  </a:lnTo>
                  <a:lnTo>
                    <a:pt x="448406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1255" r="0" b="-201253"/>
              </a:stretch>
            </a:blipFill>
          </p:spPr>
        </p:sp>
        <p:sp>
          <p:nvSpPr>
            <p:cNvPr name="TextBox 93" id="93"/>
            <p:cNvSpPr txBox="true"/>
            <p:nvPr/>
          </p:nvSpPr>
          <p:spPr>
            <a:xfrm>
              <a:off x="0" y="0"/>
              <a:ext cx="4484065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Motor de Reglas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7000627" y="4927892"/>
            <a:ext cx="6588824" cy="260804"/>
            <a:chOff x="0" y="0"/>
            <a:chExt cx="8785098" cy="347739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8785103" cy="347744"/>
            </a:xfrm>
            <a:custGeom>
              <a:avLst/>
              <a:gdLst/>
              <a:ahLst/>
              <a:cxnLst/>
              <a:rect r="r" b="b" t="t" l="l"/>
              <a:pathLst>
                <a:path h="347744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42254" r="0" b="-442252"/>
              </a:stretch>
            </a:blipFill>
          </p:spPr>
        </p:sp>
        <p:sp>
          <p:nvSpPr>
            <p:cNvPr name="TextBox 96" id="96"/>
            <p:cNvSpPr txBox="true"/>
            <p:nvPr/>
          </p:nvSpPr>
          <p:spPr>
            <a:xfrm>
              <a:off x="0" y="0"/>
              <a:ext cx="8785098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Tolerancias · validaciones</a:t>
              </a:r>
            </a:p>
          </p:txBody>
        </p:sp>
      </p:grpSp>
      <p:sp>
        <p:nvSpPr>
          <p:cNvPr name="Freeform 97" id="97" descr="preencoded.png"/>
          <p:cNvSpPr/>
          <p:nvPr/>
        </p:nvSpPr>
        <p:spPr>
          <a:xfrm flipH="false" flipV="false" rot="0">
            <a:off x="14001255" y="4927892"/>
            <a:ext cx="466706" cy="466706"/>
          </a:xfrm>
          <a:custGeom>
            <a:avLst/>
            <a:gdLst/>
            <a:ahLst/>
            <a:cxnLst/>
            <a:rect r="r" b="b" t="t" l="l"/>
            <a:pathLst>
              <a:path h="466706" w="466706">
                <a:moveTo>
                  <a:pt x="0" y="0"/>
                </a:moveTo>
                <a:lnTo>
                  <a:pt x="466706" y="0"/>
                </a:lnTo>
                <a:lnTo>
                  <a:pt x="466706" y="466706"/>
                </a:lnTo>
                <a:lnTo>
                  <a:pt x="0" y="4667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8" id="98"/>
          <p:cNvGrpSpPr/>
          <p:nvPr/>
        </p:nvGrpSpPr>
        <p:grpSpPr>
          <a:xfrm rot="0">
            <a:off x="3012253" y="5936047"/>
            <a:ext cx="12232034" cy="893759"/>
            <a:chOff x="0" y="0"/>
            <a:chExt cx="16309378" cy="1191679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16309341" cy="1191641"/>
            </a:xfrm>
            <a:custGeom>
              <a:avLst/>
              <a:gdLst/>
              <a:ahLst/>
              <a:cxnLst/>
              <a:rect r="r" b="b" t="t" l="l"/>
              <a:pathLst>
                <a:path h="1191641" w="16309341">
                  <a:moveTo>
                    <a:pt x="0" y="186182"/>
                  </a:moveTo>
                  <a:cubicBezTo>
                    <a:pt x="0" y="83312"/>
                    <a:pt x="83312" y="0"/>
                    <a:pt x="186182" y="0"/>
                  </a:cubicBezTo>
                  <a:lnTo>
                    <a:pt x="16123158" y="0"/>
                  </a:lnTo>
                  <a:cubicBezTo>
                    <a:pt x="16226028" y="0"/>
                    <a:pt x="16309341" y="83312"/>
                    <a:pt x="16309341" y="186182"/>
                  </a:cubicBezTo>
                  <a:lnTo>
                    <a:pt x="16309341" y="1005459"/>
                  </a:lnTo>
                  <a:cubicBezTo>
                    <a:pt x="16309341" y="1108329"/>
                    <a:pt x="16226028" y="1191641"/>
                    <a:pt x="16123158" y="1191641"/>
                  </a:cubicBezTo>
                  <a:lnTo>
                    <a:pt x="186182" y="1191641"/>
                  </a:lnTo>
                  <a:cubicBezTo>
                    <a:pt x="83312" y="1191641"/>
                    <a:pt x="0" y="1108329"/>
                    <a:pt x="0" y="1005459"/>
                  </a:cubicBezTo>
                  <a:close/>
                </a:path>
              </a:pathLst>
            </a:custGeom>
            <a:solidFill>
              <a:srgbClr val="3BA5FF"/>
            </a:solid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00" id="100"/>
          <p:cNvGrpSpPr/>
          <p:nvPr/>
        </p:nvGrpSpPr>
        <p:grpSpPr>
          <a:xfrm rot="0">
            <a:off x="3404225" y="6108392"/>
            <a:ext cx="3363049" cy="260804"/>
            <a:chOff x="0" y="0"/>
            <a:chExt cx="4484065" cy="347739"/>
          </a:xfrm>
        </p:grpSpPr>
        <p:sp>
          <p:nvSpPr>
            <p:cNvPr name="Freeform 101" id="101"/>
            <p:cNvSpPr/>
            <p:nvPr/>
          </p:nvSpPr>
          <p:spPr>
            <a:xfrm flipH="false" flipV="false" rot="0">
              <a:off x="0" y="0"/>
              <a:ext cx="4484063" cy="347744"/>
            </a:xfrm>
            <a:custGeom>
              <a:avLst/>
              <a:gdLst/>
              <a:ahLst/>
              <a:cxnLst/>
              <a:rect r="r" b="b" t="t" l="l"/>
              <a:pathLst>
                <a:path h="347744" w="4484063">
                  <a:moveTo>
                    <a:pt x="0" y="0"/>
                  </a:moveTo>
                  <a:lnTo>
                    <a:pt x="4484063" y="0"/>
                  </a:lnTo>
                  <a:lnTo>
                    <a:pt x="448406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1255" r="0" b="-201253"/>
              </a:stretch>
            </a:blipFill>
          </p:spPr>
        </p:sp>
        <p:sp>
          <p:nvSpPr>
            <p:cNvPr name="TextBox 102" id="102"/>
            <p:cNvSpPr txBox="true"/>
            <p:nvPr/>
          </p:nvSpPr>
          <p:spPr>
            <a:xfrm>
              <a:off x="0" y="0"/>
              <a:ext cx="4484065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Backend / ERP</a:t>
              </a:r>
            </a:p>
          </p:txBody>
        </p:sp>
      </p:grpSp>
      <p:grpSp>
        <p:nvGrpSpPr>
          <p:cNvPr name="Group 103" id="103"/>
          <p:cNvGrpSpPr/>
          <p:nvPr/>
        </p:nvGrpSpPr>
        <p:grpSpPr>
          <a:xfrm rot="0">
            <a:off x="7000627" y="6108392"/>
            <a:ext cx="6588824" cy="260804"/>
            <a:chOff x="0" y="0"/>
            <a:chExt cx="8785098" cy="347739"/>
          </a:xfrm>
        </p:grpSpPr>
        <p:sp>
          <p:nvSpPr>
            <p:cNvPr name="Freeform 104" id="104"/>
            <p:cNvSpPr/>
            <p:nvPr/>
          </p:nvSpPr>
          <p:spPr>
            <a:xfrm flipH="false" flipV="false" rot="0">
              <a:off x="0" y="0"/>
              <a:ext cx="8785103" cy="347744"/>
            </a:xfrm>
            <a:custGeom>
              <a:avLst/>
              <a:gdLst/>
              <a:ahLst/>
              <a:cxnLst/>
              <a:rect r="r" b="b" t="t" l="l"/>
              <a:pathLst>
                <a:path h="347744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42254" r="0" b="-442252"/>
              </a:stretch>
            </a:blipFill>
          </p:spPr>
        </p:sp>
        <p:sp>
          <p:nvSpPr>
            <p:cNvPr name="TextBox 105" id="105"/>
            <p:cNvSpPr txBox="true"/>
            <p:nvPr/>
          </p:nvSpPr>
          <p:spPr>
            <a:xfrm>
              <a:off x="0" y="0"/>
              <a:ext cx="8785098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API · eventos · maestros</a:t>
              </a:r>
            </a:p>
          </p:txBody>
        </p:sp>
      </p:grpSp>
      <p:sp>
        <p:nvSpPr>
          <p:cNvPr name="Freeform 106" id="106" descr="preencoded.png"/>
          <p:cNvSpPr/>
          <p:nvPr/>
        </p:nvSpPr>
        <p:spPr>
          <a:xfrm flipH="false" flipV="false" rot="0">
            <a:off x="14001255" y="6108392"/>
            <a:ext cx="466706" cy="466706"/>
          </a:xfrm>
          <a:custGeom>
            <a:avLst/>
            <a:gdLst/>
            <a:ahLst/>
            <a:cxnLst/>
            <a:rect r="r" b="b" t="t" l="l"/>
            <a:pathLst>
              <a:path h="466706" w="466706">
                <a:moveTo>
                  <a:pt x="0" y="0"/>
                </a:moveTo>
                <a:lnTo>
                  <a:pt x="466706" y="0"/>
                </a:lnTo>
                <a:lnTo>
                  <a:pt x="466706" y="466706"/>
                </a:lnTo>
                <a:lnTo>
                  <a:pt x="0" y="4667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7" id="107"/>
          <p:cNvGrpSpPr/>
          <p:nvPr/>
        </p:nvGrpSpPr>
        <p:grpSpPr>
          <a:xfrm rot="0">
            <a:off x="3012253" y="7116547"/>
            <a:ext cx="12232034" cy="893759"/>
            <a:chOff x="0" y="0"/>
            <a:chExt cx="16309378" cy="1191679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16309341" cy="1191641"/>
            </a:xfrm>
            <a:custGeom>
              <a:avLst/>
              <a:gdLst/>
              <a:ahLst/>
              <a:cxnLst/>
              <a:rect r="r" b="b" t="t" l="l"/>
              <a:pathLst>
                <a:path h="1191641" w="16309341">
                  <a:moveTo>
                    <a:pt x="0" y="186182"/>
                  </a:moveTo>
                  <a:cubicBezTo>
                    <a:pt x="0" y="83312"/>
                    <a:pt x="83312" y="0"/>
                    <a:pt x="186182" y="0"/>
                  </a:cubicBezTo>
                  <a:lnTo>
                    <a:pt x="16123158" y="0"/>
                  </a:lnTo>
                  <a:cubicBezTo>
                    <a:pt x="16226028" y="0"/>
                    <a:pt x="16309341" y="83312"/>
                    <a:pt x="16309341" y="186182"/>
                  </a:cubicBezTo>
                  <a:lnTo>
                    <a:pt x="16309341" y="1005459"/>
                  </a:lnTo>
                  <a:cubicBezTo>
                    <a:pt x="16309341" y="1108329"/>
                    <a:pt x="16226028" y="1191641"/>
                    <a:pt x="16123158" y="1191641"/>
                  </a:cubicBezTo>
                  <a:lnTo>
                    <a:pt x="186182" y="1191641"/>
                  </a:lnTo>
                  <a:cubicBezTo>
                    <a:pt x="83312" y="1191641"/>
                    <a:pt x="0" y="1108329"/>
                    <a:pt x="0" y="1005459"/>
                  </a:cubicBezTo>
                  <a:close/>
                </a:path>
              </a:pathLst>
            </a:custGeom>
            <a:solidFill>
              <a:srgbClr val="73C7FF">
                <a:alpha val="92157"/>
              </a:srgbClr>
            </a:solid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09" id="109"/>
          <p:cNvGrpSpPr/>
          <p:nvPr/>
        </p:nvGrpSpPr>
        <p:grpSpPr>
          <a:xfrm rot="0">
            <a:off x="3404225" y="7288892"/>
            <a:ext cx="3363049" cy="260804"/>
            <a:chOff x="0" y="0"/>
            <a:chExt cx="4484065" cy="347739"/>
          </a:xfrm>
        </p:grpSpPr>
        <p:sp>
          <p:nvSpPr>
            <p:cNvPr name="Freeform 110" id="110"/>
            <p:cNvSpPr/>
            <p:nvPr/>
          </p:nvSpPr>
          <p:spPr>
            <a:xfrm flipH="false" flipV="false" rot="0">
              <a:off x="0" y="0"/>
              <a:ext cx="4484063" cy="347744"/>
            </a:xfrm>
            <a:custGeom>
              <a:avLst/>
              <a:gdLst/>
              <a:ahLst/>
              <a:cxnLst/>
              <a:rect r="r" b="b" t="t" l="l"/>
              <a:pathLst>
                <a:path h="347744" w="4484063">
                  <a:moveTo>
                    <a:pt x="0" y="0"/>
                  </a:moveTo>
                  <a:lnTo>
                    <a:pt x="4484063" y="0"/>
                  </a:lnTo>
                  <a:lnTo>
                    <a:pt x="448406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1255" r="0" b="-201253"/>
              </a:stretch>
            </a:blipFill>
          </p:spPr>
        </p:sp>
        <p:sp>
          <p:nvSpPr>
            <p:cNvPr name="TextBox 111" id="111"/>
            <p:cNvSpPr txBox="true"/>
            <p:nvPr/>
          </p:nvSpPr>
          <p:spPr>
            <a:xfrm>
              <a:off x="0" y="0"/>
              <a:ext cx="4484065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Tablero Gerencial</a:t>
              </a:r>
            </a:p>
          </p:txBody>
        </p:sp>
      </p:grpSp>
      <p:grpSp>
        <p:nvGrpSpPr>
          <p:cNvPr name="Group 112" id="112"/>
          <p:cNvGrpSpPr/>
          <p:nvPr/>
        </p:nvGrpSpPr>
        <p:grpSpPr>
          <a:xfrm rot="0">
            <a:off x="7000627" y="7288892"/>
            <a:ext cx="6588824" cy="260804"/>
            <a:chOff x="0" y="0"/>
            <a:chExt cx="8785098" cy="347739"/>
          </a:xfrm>
        </p:grpSpPr>
        <p:sp>
          <p:nvSpPr>
            <p:cNvPr name="Freeform 113" id="113"/>
            <p:cNvSpPr/>
            <p:nvPr/>
          </p:nvSpPr>
          <p:spPr>
            <a:xfrm flipH="false" flipV="false" rot="0">
              <a:off x="0" y="0"/>
              <a:ext cx="8785103" cy="347744"/>
            </a:xfrm>
            <a:custGeom>
              <a:avLst/>
              <a:gdLst/>
              <a:ahLst/>
              <a:cxnLst/>
              <a:rect r="r" b="b" t="t" l="l"/>
              <a:pathLst>
                <a:path h="347744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347744"/>
                  </a:lnTo>
                  <a:lnTo>
                    <a:pt x="0" y="3477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42254" r="0" b="-442252"/>
              </a:stretch>
            </a:blipFill>
          </p:spPr>
        </p:sp>
        <p:sp>
          <p:nvSpPr>
            <p:cNvPr name="TextBox 114" id="114"/>
            <p:cNvSpPr txBox="true"/>
            <p:nvPr/>
          </p:nvSpPr>
          <p:spPr>
            <a:xfrm>
              <a:off x="0" y="0"/>
              <a:ext cx="8785098" cy="3477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57"/>
                </a:lnSpc>
              </a:pPr>
              <a:r>
                <a:rPr lang="en-US" sz="1381">
                  <a:solidFill>
                    <a:srgbClr val="08142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KPIs · alertas · decisiones</a:t>
              </a:r>
            </a:p>
          </p:txBody>
        </p:sp>
      </p:grpSp>
      <p:sp>
        <p:nvSpPr>
          <p:cNvPr name="Freeform 115" id="115" descr="preencoded.png"/>
          <p:cNvSpPr/>
          <p:nvPr/>
        </p:nvSpPr>
        <p:spPr>
          <a:xfrm flipH="false" flipV="false" rot="0">
            <a:off x="14001255" y="7288892"/>
            <a:ext cx="466706" cy="466706"/>
          </a:xfrm>
          <a:custGeom>
            <a:avLst/>
            <a:gdLst/>
            <a:ahLst/>
            <a:cxnLst/>
            <a:rect r="r" b="b" t="t" l="l"/>
            <a:pathLst>
              <a:path h="466706" w="466706">
                <a:moveTo>
                  <a:pt x="0" y="0"/>
                </a:moveTo>
                <a:lnTo>
                  <a:pt x="466706" y="0"/>
                </a:lnTo>
                <a:lnTo>
                  <a:pt x="466706" y="466706"/>
                </a:lnTo>
                <a:lnTo>
                  <a:pt x="0" y="46670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6" id="116"/>
          <p:cNvGrpSpPr/>
          <p:nvPr/>
        </p:nvGrpSpPr>
        <p:grpSpPr>
          <a:xfrm rot="0">
            <a:off x="8665759" y="3120161"/>
            <a:ext cx="485775" cy="403412"/>
            <a:chOff x="0" y="0"/>
            <a:chExt cx="647700" cy="537883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0" y="0"/>
              <a:ext cx="647700" cy="537845"/>
            </a:xfrm>
            <a:custGeom>
              <a:avLst/>
              <a:gdLst/>
              <a:ahLst/>
              <a:cxnLst/>
              <a:rect r="r" b="b" t="t" l="l"/>
              <a:pathLst>
                <a:path h="537845" w="647700">
                  <a:moveTo>
                    <a:pt x="0" y="268986"/>
                  </a:moveTo>
                  <a:lnTo>
                    <a:pt x="161925" y="268986"/>
                  </a:lnTo>
                  <a:lnTo>
                    <a:pt x="161925" y="0"/>
                  </a:lnTo>
                  <a:lnTo>
                    <a:pt x="485775" y="0"/>
                  </a:lnTo>
                  <a:lnTo>
                    <a:pt x="485775" y="268986"/>
                  </a:lnTo>
                  <a:lnTo>
                    <a:pt x="647700" y="268986"/>
                  </a:lnTo>
                  <a:lnTo>
                    <a:pt x="323850" y="537845"/>
                  </a:lnTo>
                  <a:close/>
                </a:path>
              </a:pathLst>
            </a:custGeom>
            <a:solidFill>
              <a:srgbClr val="FFFFFF">
                <a:alpha val="8627"/>
              </a:srgbClr>
            </a:solidFill>
          </p:spPr>
        </p:sp>
      </p:grpSp>
      <p:grpSp>
        <p:nvGrpSpPr>
          <p:cNvPr name="Group 118" id="118"/>
          <p:cNvGrpSpPr/>
          <p:nvPr/>
        </p:nvGrpSpPr>
        <p:grpSpPr>
          <a:xfrm rot="0">
            <a:off x="8665759" y="4300661"/>
            <a:ext cx="485775" cy="403412"/>
            <a:chOff x="0" y="0"/>
            <a:chExt cx="647700" cy="537883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647700" cy="537845"/>
            </a:xfrm>
            <a:custGeom>
              <a:avLst/>
              <a:gdLst/>
              <a:ahLst/>
              <a:cxnLst/>
              <a:rect r="r" b="b" t="t" l="l"/>
              <a:pathLst>
                <a:path h="537845" w="647700">
                  <a:moveTo>
                    <a:pt x="0" y="268986"/>
                  </a:moveTo>
                  <a:lnTo>
                    <a:pt x="161925" y="268986"/>
                  </a:lnTo>
                  <a:lnTo>
                    <a:pt x="161925" y="0"/>
                  </a:lnTo>
                  <a:lnTo>
                    <a:pt x="485775" y="0"/>
                  </a:lnTo>
                  <a:lnTo>
                    <a:pt x="485775" y="268986"/>
                  </a:lnTo>
                  <a:lnTo>
                    <a:pt x="647700" y="268986"/>
                  </a:lnTo>
                  <a:lnTo>
                    <a:pt x="323850" y="537845"/>
                  </a:lnTo>
                  <a:close/>
                </a:path>
              </a:pathLst>
            </a:custGeom>
            <a:solidFill>
              <a:srgbClr val="FFFFFF">
                <a:alpha val="8627"/>
              </a:srgbClr>
            </a:solidFill>
          </p:spPr>
        </p:sp>
      </p:grpSp>
      <p:grpSp>
        <p:nvGrpSpPr>
          <p:cNvPr name="Group 120" id="120"/>
          <p:cNvGrpSpPr/>
          <p:nvPr/>
        </p:nvGrpSpPr>
        <p:grpSpPr>
          <a:xfrm rot="0">
            <a:off x="8665759" y="5481161"/>
            <a:ext cx="485775" cy="403412"/>
            <a:chOff x="0" y="0"/>
            <a:chExt cx="647700" cy="537883"/>
          </a:xfrm>
        </p:grpSpPr>
        <p:sp>
          <p:nvSpPr>
            <p:cNvPr name="Freeform 121" id="121"/>
            <p:cNvSpPr/>
            <p:nvPr/>
          </p:nvSpPr>
          <p:spPr>
            <a:xfrm flipH="false" flipV="false" rot="0">
              <a:off x="0" y="0"/>
              <a:ext cx="647700" cy="537845"/>
            </a:xfrm>
            <a:custGeom>
              <a:avLst/>
              <a:gdLst/>
              <a:ahLst/>
              <a:cxnLst/>
              <a:rect r="r" b="b" t="t" l="l"/>
              <a:pathLst>
                <a:path h="537845" w="647700">
                  <a:moveTo>
                    <a:pt x="0" y="268986"/>
                  </a:moveTo>
                  <a:lnTo>
                    <a:pt x="161925" y="268986"/>
                  </a:lnTo>
                  <a:lnTo>
                    <a:pt x="161925" y="0"/>
                  </a:lnTo>
                  <a:lnTo>
                    <a:pt x="485775" y="0"/>
                  </a:lnTo>
                  <a:lnTo>
                    <a:pt x="485775" y="268986"/>
                  </a:lnTo>
                  <a:lnTo>
                    <a:pt x="647700" y="268986"/>
                  </a:lnTo>
                  <a:lnTo>
                    <a:pt x="323850" y="537845"/>
                  </a:lnTo>
                  <a:close/>
                </a:path>
              </a:pathLst>
            </a:custGeom>
            <a:solidFill>
              <a:srgbClr val="FFFFFF">
                <a:alpha val="8627"/>
              </a:srgbClr>
            </a:solidFill>
          </p:spPr>
        </p:sp>
      </p:grpSp>
      <p:grpSp>
        <p:nvGrpSpPr>
          <p:cNvPr name="Group 122" id="122"/>
          <p:cNvGrpSpPr/>
          <p:nvPr/>
        </p:nvGrpSpPr>
        <p:grpSpPr>
          <a:xfrm rot="0">
            <a:off x="8665759" y="6661652"/>
            <a:ext cx="485775" cy="403412"/>
            <a:chOff x="0" y="0"/>
            <a:chExt cx="647700" cy="537883"/>
          </a:xfrm>
        </p:grpSpPr>
        <p:sp>
          <p:nvSpPr>
            <p:cNvPr name="Freeform 123" id="123"/>
            <p:cNvSpPr/>
            <p:nvPr/>
          </p:nvSpPr>
          <p:spPr>
            <a:xfrm flipH="false" flipV="false" rot="0">
              <a:off x="0" y="0"/>
              <a:ext cx="647700" cy="537845"/>
            </a:xfrm>
            <a:custGeom>
              <a:avLst/>
              <a:gdLst/>
              <a:ahLst/>
              <a:cxnLst/>
              <a:rect r="r" b="b" t="t" l="l"/>
              <a:pathLst>
                <a:path h="537845" w="647700">
                  <a:moveTo>
                    <a:pt x="0" y="268986"/>
                  </a:moveTo>
                  <a:lnTo>
                    <a:pt x="161925" y="268986"/>
                  </a:lnTo>
                  <a:lnTo>
                    <a:pt x="161925" y="0"/>
                  </a:lnTo>
                  <a:lnTo>
                    <a:pt x="485775" y="0"/>
                  </a:lnTo>
                  <a:lnTo>
                    <a:pt x="485775" y="268986"/>
                  </a:lnTo>
                  <a:lnTo>
                    <a:pt x="647700" y="268986"/>
                  </a:lnTo>
                  <a:lnTo>
                    <a:pt x="323850" y="537845"/>
                  </a:lnTo>
                  <a:close/>
                </a:path>
              </a:pathLst>
            </a:custGeom>
            <a:solidFill>
              <a:srgbClr val="FFFFFF">
                <a:alpha val="8627"/>
              </a:srgbClr>
            </a:solidFill>
          </p:spPr>
        </p:sp>
      </p:grpSp>
      <p:grpSp>
        <p:nvGrpSpPr>
          <p:cNvPr name="Group 124" id="124"/>
          <p:cNvGrpSpPr/>
          <p:nvPr/>
        </p:nvGrpSpPr>
        <p:grpSpPr>
          <a:xfrm rot="0">
            <a:off x="5865505" y="8267681"/>
            <a:ext cx="6607893" cy="568138"/>
            <a:chOff x="0" y="0"/>
            <a:chExt cx="8810523" cy="757517"/>
          </a:xfrm>
        </p:grpSpPr>
        <p:sp>
          <p:nvSpPr>
            <p:cNvPr name="Freeform 125" id="125"/>
            <p:cNvSpPr/>
            <p:nvPr/>
          </p:nvSpPr>
          <p:spPr>
            <a:xfrm flipH="false" flipV="false" rot="0">
              <a:off x="0" y="0"/>
              <a:ext cx="8810498" cy="757555"/>
            </a:xfrm>
            <a:custGeom>
              <a:avLst/>
              <a:gdLst/>
              <a:ahLst/>
              <a:cxnLst/>
              <a:rect r="r" b="b" t="t" l="l"/>
              <a:pathLst>
                <a:path h="757555" w="8810498">
                  <a:moveTo>
                    <a:pt x="0" y="151511"/>
                  </a:moveTo>
                  <a:cubicBezTo>
                    <a:pt x="0" y="67818"/>
                    <a:pt x="67818" y="0"/>
                    <a:pt x="151511" y="0"/>
                  </a:cubicBezTo>
                  <a:lnTo>
                    <a:pt x="8658987" y="0"/>
                  </a:lnTo>
                  <a:cubicBezTo>
                    <a:pt x="8742680" y="0"/>
                    <a:pt x="8810498" y="67818"/>
                    <a:pt x="8810498" y="151511"/>
                  </a:cubicBezTo>
                  <a:lnTo>
                    <a:pt x="8810498" y="606044"/>
                  </a:lnTo>
                  <a:cubicBezTo>
                    <a:pt x="8810498" y="689737"/>
                    <a:pt x="8742680" y="757555"/>
                    <a:pt x="8658987" y="757555"/>
                  </a:cubicBezTo>
                  <a:lnTo>
                    <a:pt x="151511" y="757555"/>
                  </a:lnTo>
                  <a:cubicBezTo>
                    <a:pt x="67818" y="757555"/>
                    <a:pt x="0" y="689737"/>
                    <a:pt x="0" y="606044"/>
                  </a:cubicBezTo>
                  <a:close/>
                </a:path>
              </a:pathLst>
            </a:custGeom>
            <a:solidFill>
              <a:srgbClr val="1E90FF">
                <a:alpha val="77255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6" id="126"/>
          <p:cNvGrpSpPr/>
          <p:nvPr/>
        </p:nvGrpSpPr>
        <p:grpSpPr>
          <a:xfrm rot="0">
            <a:off x="5984853" y="8400755"/>
            <a:ext cx="6369196" cy="356892"/>
            <a:chOff x="0" y="0"/>
            <a:chExt cx="8492261" cy="475856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0"/>
              <a:ext cx="8492267" cy="475860"/>
            </a:xfrm>
            <a:custGeom>
              <a:avLst/>
              <a:gdLst/>
              <a:ahLst/>
              <a:cxnLst/>
              <a:rect r="r" b="b" t="t" l="l"/>
              <a:pathLst>
                <a:path h="475860" w="8492267">
                  <a:moveTo>
                    <a:pt x="0" y="0"/>
                  </a:moveTo>
                  <a:lnTo>
                    <a:pt x="8492267" y="0"/>
                  </a:lnTo>
                  <a:lnTo>
                    <a:pt x="8492267" y="475860"/>
                  </a:lnTo>
                  <a:lnTo>
                    <a:pt x="0" y="4758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7733" r="0" b="-297732"/>
              </a:stretch>
            </a:blipFill>
          </p:spPr>
        </p:sp>
        <p:sp>
          <p:nvSpPr>
            <p:cNvPr name="TextBox 128" id="128"/>
            <p:cNvSpPr txBox="true"/>
            <p:nvPr/>
          </p:nvSpPr>
          <p:spPr>
            <a:xfrm>
              <a:off x="0" y="-9525"/>
              <a:ext cx="8492261" cy="4853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1"/>
                </a:lnSpc>
              </a:pPr>
              <a:r>
                <a:rPr lang="en-US" sz="15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Diseño modular: crecer sin rehacer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1E90FF">
                <a:alpha val="84314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P2 | Backend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06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Inteligencia Artificial aplicada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1E90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Automatización con control humano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196511" y="2596639"/>
            <a:ext cx="4758595" cy="4621330"/>
            <a:chOff x="0" y="0"/>
            <a:chExt cx="6344793" cy="6161773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6344793" cy="6161786"/>
            </a:xfrm>
            <a:custGeom>
              <a:avLst/>
              <a:gdLst/>
              <a:ahLst/>
              <a:cxnLst/>
              <a:rect r="r" b="b" t="t" l="l"/>
              <a:pathLst>
                <a:path h="6161786" w="6344793">
                  <a:moveTo>
                    <a:pt x="0" y="220726"/>
                  </a:moveTo>
                  <a:cubicBezTo>
                    <a:pt x="0" y="98806"/>
                    <a:pt x="98806" y="0"/>
                    <a:pt x="220726" y="0"/>
                  </a:cubicBezTo>
                  <a:lnTo>
                    <a:pt x="6124067" y="0"/>
                  </a:lnTo>
                  <a:cubicBezTo>
                    <a:pt x="6245987" y="0"/>
                    <a:pt x="6344793" y="98806"/>
                    <a:pt x="6344793" y="220726"/>
                  </a:cubicBezTo>
                  <a:lnTo>
                    <a:pt x="6344793" y="5941060"/>
                  </a:lnTo>
                  <a:cubicBezTo>
                    <a:pt x="6344793" y="6062980"/>
                    <a:pt x="6245987" y="6161786"/>
                    <a:pt x="6124067" y="6161786"/>
                  </a:cubicBezTo>
                  <a:lnTo>
                    <a:pt x="220726" y="6161786"/>
                  </a:lnTo>
                  <a:cubicBezTo>
                    <a:pt x="98806" y="6161786"/>
                    <a:pt x="0" y="6062980"/>
                    <a:pt x="0" y="5941060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sp>
        <p:nvSpPr>
          <p:cNvPr name="Freeform 73" id="73" descr="preencoded.png"/>
          <p:cNvSpPr/>
          <p:nvPr/>
        </p:nvSpPr>
        <p:spPr>
          <a:xfrm flipH="false" flipV="false" rot="0">
            <a:off x="1592304" y="2992422"/>
            <a:ext cx="590245" cy="590245"/>
          </a:xfrm>
          <a:custGeom>
            <a:avLst/>
            <a:gdLst/>
            <a:ahLst/>
            <a:cxnLst/>
            <a:rect r="r" b="b" t="t" l="l"/>
            <a:pathLst>
              <a:path h="590245" w="590245">
                <a:moveTo>
                  <a:pt x="0" y="0"/>
                </a:moveTo>
                <a:lnTo>
                  <a:pt x="590245" y="0"/>
                </a:lnTo>
                <a:lnTo>
                  <a:pt x="590245" y="590245"/>
                </a:lnTo>
                <a:lnTo>
                  <a:pt x="0" y="5902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4" id="74"/>
          <p:cNvGrpSpPr/>
          <p:nvPr/>
        </p:nvGrpSpPr>
        <p:grpSpPr>
          <a:xfrm rot="0">
            <a:off x="2388451" y="3102235"/>
            <a:ext cx="3019882" cy="301990"/>
            <a:chOff x="0" y="0"/>
            <a:chExt cx="4026510" cy="402654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026506" cy="402651"/>
            </a:xfrm>
            <a:custGeom>
              <a:avLst/>
              <a:gdLst/>
              <a:ahLst/>
              <a:cxnLst/>
              <a:rect r="r" b="b" t="t" l="l"/>
              <a:pathLst>
                <a:path h="402651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76" id="76"/>
            <p:cNvSpPr txBox="true"/>
            <p:nvPr/>
          </p:nvSpPr>
          <p:spPr>
            <a:xfrm>
              <a:off x="0" y="0"/>
              <a:ext cx="4026510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Visión Artificial</a:t>
              </a: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1825657" y="4227833"/>
            <a:ext cx="3431677" cy="301990"/>
            <a:chOff x="0" y="0"/>
            <a:chExt cx="4575569" cy="402654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79" id="79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✅ Buen estado</a:t>
              </a: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1825657" y="4982804"/>
            <a:ext cx="3431677" cy="301990"/>
            <a:chOff x="0" y="0"/>
            <a:chExt cx="4575569" cy="402654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82" id="82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 b="true">
                  <a:solidFill>
                    <a:srgbClr val="E67E2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⚠️ Revisión</a:t>
              </a:r>
            </a:p>
          </p:txBody>
        </p:sp>
      </p:grpSp>
      <p:grpSp>
        <p:nvGrpSpPr>
          <p:cNvPr name="Group 83" id="83"/>
          <p:cNvGrpSpPr/>
          <p:nvPr/>
        </p:nvGrpSpPr>
        <p:grpSpPr>
          <a:xfrm rot="0">
            <a:off x="1825657" y="5737774"/>
            <a:ext cx="3431677" cy="301990"/>
            <a:chOff x="0" y="0"/>
            <a:chExt cx="4575569" cy="402654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85" id="85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 b="true">
                  <a:solidFill>
                    <a:srgbClr val="C0392B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❌ Mal estado</a:t>
              </a: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6851923" y="2596639"/>
            <a:ext cx="4758595" cy="4621330"/>
            <a:chOff x="0" y="0"/>
            <a:chExt cx="6344793" cy="6161773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6344793" cy="6161786"/>
            </a:xfrm>
            <a:custGeom>
              <a:avLst/>
              <a:gdLst/>
              <a:ahLst/>
              <a:cxnLst/>
              <a:rect r="r" b="b" t="t" l="l"/>
              <a:pathLst>
                <a:path h="6161786" w="6344793">
                  <a:moveTo>
                    <a:pt x="0" y="220726"/>
                  </a:moveTo>
                  <a:cubicBezTo>
                    <a:pt x="0" y="98806"/>
                    <a:pt x="98806" y="0"/>
                    <a:pt x="220726" y="0"/>
                  </a:cubicBezTo>
                  <a:lnTo>
                    <a:pt x="6124067" y="0"/>
                  </a:lnTo>
                  <a:cubicBezTo>
                    <a:pt x="6245987" y="0"/>
                    <a:pt x="6344793" y="98806"/>
                    <a:pt x="6344793" y="220726"/>
                  </a:cubicBezTo>
                  <a:lnTo>
                    <a:pt x="6344793" y="5941060"/>
                  </a:lnTo>
                  <a:cubicBezTo>
                    <a:pt x="6344793" y="6062980"/>
                    <a:pt x="6245987" y="6161786"/>
                    <a:pt x="6124067" y="6161786"/>
                  </a:cubicBezTo>
                  <a:lnTo>
                    <a:pt x="220726" y="6161786"/>
                  </a:lnTo>
                  <a:cubicBezTo>
                    <a:pt x="98806" y="6161786"/>
                    <a:pt x="0" y="6062980"/>
                    <a:pt x="0" y="5941060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sp>
        <p:nvSpPr>
          <p:cNvPr name="Freeform 88" id="88" descr="preencoded.png"/>
          <p:cNvSpPr/>
          <p:nvPr/>
        </p:nvSpPr>
        <p:spPr>
          <a:xfrm flipH="false" flipV="false" rot="0">
            <a:off x="7247706" y="2992422"/>
            <a:ext cx="590245" cy="590245"/>
          </a:xfrm>
          <a:custGeom>
            <a:avLst/>
            <a:gdLst/>
            <a:ahLst/>
            <a:cxnLst/>
            <a:rect r="r" b="b" t="t" l="l"/>
            <a:pathLst>
              <a:path h="590245" w="590245">
                <a:moveTo>
                  <a:pt x="0" y="0"/>
                </a:moveTo>
                <a:lnTo>
                  <a:pt x="590245" y="0"/>
                </a:lnTo>
                <a:lnTo>
                  <a:pt x="590245" y="590245"/>
                </a:lnTo>
                <a:lnTo>
                  <a:pt x="0" y="5902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9" id="89"/>
          <p:cNvGrpSpPr/>
          <p:nvPr/>
        </p:nvGrpSpPr>
        <p:grpSpPr>
          <a:xfrm rot="0">
            <a:off x="8043862" y="3102235"/>
            <a:ext cx="3019882" cy="301990"/>
            <a:chOff x="0" y="0"/>
            <a:chExt cx="4026510" cy="402654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4026506" cy="402651"/>
            </a:xfrm>
            <a:custGeom>
              <a:avLst/>
              <a:gdLst/>
              <a:ahLst/>
              <a:cxnLst/>
              <a:rect r="r" b="b" t="t" l="l"/>
              <a:pathLst>
                <a:path h="402651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91" id="91"/>
            <p:cNvSpPr txBox="true"/>
            <p:nvPr/>
          </p:nvSpPr>
          <p:spPr>
            <a:xfrm>
              <a:off x="0" y="0"/>
              <a:ext cx="4026510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Motor de Reglas</a:t>
              </a:r>
            </a:p>
          </p:txBody>
        </p:sp>
      </p:grpSp>
      <p:grpSp>
        <p:nvGrpSpPr>
          <p:cNvPr name="Group 92" id="92"/>
          <p:cNvGrpSpPr/>
          <p:nvPr/>
        </p:nvGrpSpPr>
        <p:grpSpPr>
          <a:xfrm rot="0">
            <a:off x="7481068" y="4227833"/>
            <a:ext cx="3431677" cy="301990"/>
            <a:chOff x="0" y="0"/>
            <a:chExt cx="4575569" cy="402654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94" id="94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Peso real vs nominal</a:t>
              </a:r>
            </a:p>
          </p:txBody>
        </p:sp>
      </p:grpSp>
      <p:grpSp>
        <p:nvGrpSpPr>
          <p:cNvPr name="Group 95" id="95"/>
          <p:cNvGrpSpPr/>
          <p:nvPr/>
        </p:nvGrpSpPr>
        <p:grpSpPr>
          <a:xfrm rot="0">
            <a:off x="7481068" y="4982804"/>
            <a:ext cx="3431677" cy="301990"/>
            <a:chOff x="0" y="0"/>
            <a:chExt cx="4575569" cy="402654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97" id="97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Tolerancia activa</a:t>
              </a: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7481068" y="5737774"/>
            <a:ext cx="3431677" cy="301990"/>
            <a:chOff x="0" y="0"/>
            <a:chExt cx="4575569" cy="402654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100" id="100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SKU validado</a:t>
              </a: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12507335" y="2596639"/>
            <a:ext cx="4758595" cy="4621330"/>
            <a:chOff x="0" y="0"/>
            <a:chExt cx="6344793" cy="6161773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6344793" cy="6161786"/>
            </a:xfrm>
            <a:custGeom>
              <a:avLst/>
              <a:gdLst/>
              <a:ahLst/>
              <a:cxnLst/>
              <a:rect r="r" b="b" t="t" l="l"/>
              <a:pathLst>
                <a:path h="6161786" w="6344793">
                  <a:moveTo>
                    <a:pt x="0" y="220726"/>
                  </a:moveTo>
                  <a:cubicBezTo>
                    <a:pt x="0" y="98806"/>
                    <a:pt x="98806" y="0"/>
                    <a:pt x="220726" y="0"/>
                  </a:cubicBezTo>
                  <a:lnTo>
                    <a:pt x="6124067" y="0"/>
                  </a:lnTo>
                  <a:cubicBezTo>
                    <a:pt x="6245987" y="0"/>
                    <a:pt x="6344793" y="98806"/>
                    <a:pt x="6344793" y="220726"/>
                  </a:cubicBezTo>
                  <a:lnTo>
                    <a:pt x="6344793" y="5941060"/>
                  </a:lnTo>
                  <a:cubicBezTo>
                    <a:pt x="6344793" y="6062980"/>
                    <a:pt x="6245987" y="6161786"/>
                    <a:pt x="6124067" y="6161786"/>
                  </a:cubicBezTo>
                  <a:lnTo>
                    <a:pt x="220726" y="6161786"/>
                  </a:lnTo>
                  <a:cubicBezTo>
                    <a:pt x="98806" y="6161786"/>
                    <a:pt x="0" y="6062980"/>
                    <a:pt x="0" y="5941060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sp>
        <p:nvSpPr>
          <p:cNvPr name="Freeform 103" id="103" descr="preencoded.png"/>
          <p:cNvSpPr/>
          <p:nvPr/>
        </p:nvSpPr>
        <p:spPr>
          <a:xfrm flipH="false" flipV="false" rot="0">
            <a:off x="12903117" y="2992422"/>
            <a:ext cx="590245" cy="590245"/>
          </a:xfrm>
          <a:custGeom>
            <a:avLst/>
            <a:gdLst/>
            <a:ahLst/>
            <a:cxnLst/>
            <a:rect r="r" b="b" t="t" l="l"/>
            <a:pathLst>
              <a:path h="590245" w="590245">
                <a:moveTo>
                  <a:pt x="0" y="0"/>
                </a:moveTo>
                <a:lnTo>
                  <a:pt x="590246" y="0"/>
                </a:lnTo>
                <a:lnTo>
                  <a:pt x="590246" y="590245"/>
                </a:lnTo>
                <a:lnTo>
                  <a:pt x="0" y="5902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4" id="104"/>
          <p:cNvGrpSpPr/>
          <p:nvPr/>
        </p:nvGrpSpPr>
        <p:grpSpPr>
          <a:xfrm rot="0">
            <a:off x="13699274" y="3102235"/>
            <a:ext cx="3019882" cy="301990"/>
            <a:chOff x="0" y="0"/>
            <a:chExt cx="4026510" cy="402654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4026506" cy="402651"/>
            </a:xfrm>
            <a:custGeom>
              <a:avLst/>
              <a:gdLst/>
              <a:ahLst/>
              <a:cxnLst/>
              <a:rect r="r" b="b" t="t" l="l"/>
              <a:pathLst>
                <a:path h="402651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106" id="106"/>
            <p:cNvSpPr txBox="true"/>
            <p:nvPr/>
          </p:nvSpPr>
          <p:spPr>
            <a:xfrm>
              <a:off x="0" y="0"/>
              <a:ext cx="4026510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Analítica Gerencial</a:t>
              </a:r>
            </a:p>
          </p:txBody>
        </p:sp>
      </p:grpSp>
      <p:grpSp>
        <p:nvGrpSpPr>
          <p:cNvPr name="Group 107" id="107"/>
          <p:cNvGrpSpPr/>
          <p:nvPr/>
        </p:nvGrpSpPr>
        <p:grpSpPr>
          <a:xfrm rot="0">
            <a:off x="13136470" y="4227833"/>
            <a:ext cx="3431677" cy="301990"/>
            <a:chOff x="0" y="0"/>
            <a:chExt cx="4575569" cy="402654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109" id="109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KPIs operativos</a:t>
              </a: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13136470" y="4982804"/>
            <a:ext cx="3431677" cy="301990"/>
            <a:chOff x="0" y="0"/>
            <a:chExt cx="4575569" cy="402654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112" id="112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Alertas tempranas</a:t>
              </a:r>
            </a:p>
          </p:txBody>
        </p:sp>
      </p:grpSp>
      <p:grpSp>
        <p:nvGrpSpPr>
          <p:cNvPr name="Group 113" id="113"/>
          <p:cNvGrpSpPr/>
          <p:nvPr/>
        </p:nvGrpSpPr>
        <p:grpSpPr>
          <a:xfrm rot="0">
            <a:off x="13136470" y="5737774"/>
            <a:ext cx="3431677" cy="301990"/>
            <a:chOff x="0" y="0"/>
            <a:chExt cx="4575569" cy="402654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4575575" cy="402651"/>
            </a:xfrm>
            <a:custGeom>
              <a:avLst/>
              <a:gdLst/>
              <a:ahLst/>
              <a:cxnLst/>
              <a:rect r="r" b="b" t="t" l="l"/>
              <a:pathLst>
                <a:path h="402651" w="4575575">
                  <a:moveTo>
                    <a:pt x="0" y="0"/>
                  </a:moveTo>
                  <a:lnTo>
                    <a:pt x="4575575" y="0"/>
                  </a:lnTo>
                  <a:lnTo>
                    <a:pt x="457557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1420" r="0" b="-171420"/>
              </a:stretch>
            </a:blipFill>
          </p:spPr>
        </p:sp>
        <p:sp>
          <p:nvSpPr>
            <p:cNvPr name="TextBox 115" id="115"/>
            <p:cNvSpPr txBox="true"/>
            <p:nvPr/>
          </p:nvSpPr>
          <p:spPr>
            <a:xfrm>
              <a:off x="0" y="0"/>
              <a:ext cx="4575569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73"/>
                </a:lnSpc>
              </a:pPr>
              <a:r>
                <a:rPr lang="en-US" sz="156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Predicción gradual</a:t>
              </a:r>
            </a:p>
          </p:txBody>
        </p:sp>
      </p:grpSp>
      <p:grpSp>
        <p:nvGrpSpPr>
          <p:cNvPr name="Group 116" id="116"/>
          <p:cNvGrpSpPr/>
          <p:nvPr/>
        </p:nvGrpSpPr>
        <p:grpSpPr>
          <a:xfrm rot="0">
            <a:off x="4726191" y="7842152"/>
            <a:ext cx="8872804" cy="650491"/>
            <a:chOff x="0" y="0"/>
            <a:chExt cx="11830406" cy="867321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0" y="0"/>
              <a:ext cx="11830431" cy="867410"/>
            </a:xfrm>
            <a:custGeom>
              <a:avLst/>
              <a:gdLst/>
              <a:ahLst/>
              <a:cxnLst/>
              <a:rect r="r" b="b" t="t" l="l"/>
              <a:pathLst>
                <a:path h="867410" w="11830431">
                  <a:moveTo>
                    <a:pt x="0" y="188595"/>
                  </a:moveTo>
                  <a:cubicBezTo>
                    <a:pt x="0" y="84455"/>
                    <a:pt x="84455" y="0"/>
                    <a:pt x="188595" y="0"/>
                  </a:cubicBezTo>
                  <a:lnTo>
                    <a:pt x="11641836" y="0"/>
                  </a:lnTo>
                  <a:cubicBezTo>
                    <a:pt x="11745976" y="0"/>
                    <a:pt x="11830431" y="84455"/>
                    <a:pt x="11830431" y="188595"/>
                  </a:cubicBezTo>
                  <a:lnTo>
                    <a:pt x="11830431" y="678815"/>
                  </a:lnTo>
                  <a:cubicBezTo>
                    <a:pt x="11830431" y="782955"/>
                    <a:pt x="11745976" y="867410"/>
                    <a:pt x="11641836" y="867410"/>
                  </a:cubicBezTo>
                  <a:lnTo>
                    <a:pt x="188595" y="867410"/>
                  </a:lnTo>
                  <a:cubicBezTo>
                    <a:pt x="84455" y="867283"/>
                    <a:pt x="0" y="782955"/>
                    <a:pt x="0" y="678815"/>
                  </a:cubicBezTo>
                  <a:close/>
                </a:path>
              </a:pathLst>
            </a:custGeom>
            <a:solidFill>
              <a:srgbClr val="122A42"/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18" id="118"/>
          <p:cNvGrpSpPr/>
          <p:nvPr/>
        </p:nvGrpSpPr>
        <p:grpSpPr>
          <a:xfrm rot="0">
            <a:off x="5106343" y="8016411"/>
            <a:ext cx="1990373" cy="192176"/>
            <a:chOff x="0" y="0"/>
            <a:chExt cx="2653830" cy="256235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2653833" cy="256232"/>
            </a:xfrm>
            <a:custGeom>
              <a:avLst/>
              <a:gdLst/>
              <a:ahLst/>
              <a:cxnLst/>
              <a:rect r="r" b="b" t="t" l="l"/>
              <a:pathLst>
                <a:path h="256232" w="2653833">
                  <a:moveTo>
                    <a:pt x="0" y="0"/>
                  </a:moveTo>
                  <a:lnTo>
                    <a:pt x="2653833" y="0"/>
                  </a:lnTo>
                  <a:lnTo>
                    <a:pt x="2653833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51808" r="0" b="-151809"/>
              </a:stretch>
            </a:blipFill>
          </p:spPr>
        </p:sp>
        <p:sp>
          <p:nvSpPr>
            <p:cNvPr name="TextBox 120" id="120"/>
            <p:cNvSpPr txBox="true"/>
            <p:nvPr/>
          </p:nvSpPr>
          <p:spPr>
            <a:xfrm>
              <a:off x="0" y="-9525"/>
              <a:ext cx="2653830" cy="2657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05"/>
                </a:lnSpc>
              </a:pPr>
              <a:r>
                <a:rPr lang="en-US" sz="1170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Confianza modelo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7238181" y="8020602"/>
            <a:ext cx="4480246" cy="197510"/>
            <a:chOff x="0" y="0"/>
            <a:chExt cx="5973661" cy="263347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5973826" cy="263398"/>
            </a:xfrm>
            <a:custGeom>
              <a:avLst/>
              <a:gdLst/>
              <a:ahLst/>
              <a:cxnLst/>
              <a:rect r="r" b="b" t="t" l="l"/>
              <a:pathLst>
                <a:path h="263398" w="5973826">
                  <a:moveTo>
                    <a:pt x="0" y="60833"/>
                  </a:moveTo>
                  <a:cubicBezTo>
                    <a:pt x="0" y="27178"/>
                    <a:pt x="27178" y="0"/>
                    <a:pt x="60833" y="0"/>
                  </a:cubicBezTo>
                  <a:lnTo>
                    <a:pt x="5912993" y="0"/>
                  </a:lnTo>
                  <a:cubicBezTo>
                    <a:pt x="5946521" y="0"/>
                    <a:pt x="5973826" y="27178"/>
                    <a:pt x="5973826" y="60833"/>
                  </a:cubicBezTo>
                  <a:lnTo>
                    <a:pt x="5973826" y="202565"/>
                  </a:lnTo>
                  <a:cubicBezTo>
                    <a:pt x="5973826" y="236093"/>
                    <a:pt x="5946648" y="263398"/>
                    <a:pt x="5912993" y="263398"/>
                  </a:cubicBezTo>
                  <a:lnTo>
                    <a:pt x="60833" y="263398"/>
                  </a:lnTo>
                  <a:cubicBezTo>
                    <a:pt x="27178" y="263398"/>
                    <a:pt x="0" y="236093"/>
                    <a:pt x="0" y="202565"/>
                  </a:cubicBezTo>
                  <a:close/>
                </a:path>
              </a:pathLst>
            </a:custGeom>
            <a:solidFill>
              <a:srgbClr val="203549"/>
            </a:solidFill>
          </p:spPr>
        </p:sp>
      </p:grpSp>
      <p:grpSp>
        <p:nvGrpSpPr>
          <p:cNvPr name="Group 123" id="123"/>
          <p:cNvGrpSpPr/>
          <p:nvPr/>
        </p:nvGrpSpPr>
        <p:grpSpPr>
          <a:xfrm rot="0">
            <a:off x="7238181" y="8020602"/>
            <a:ext cx="3903726" cy="197510"/>
            <a:chOff x="0" y="0"/>
            <a:chExt cx="5204968" cy="263347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5204968" cy="263398"/>
            </a:xfrm>
            <a:custGeom>
              <a:avLst/>
              <a:gdLst/>
              <a:ahLst/>
              <a:cxnLst/>
              <a:rect r="r" b="b" t="t" l="l"/>
              <a:pathLst>
                <a:path h="263398" w="5204968">
                  <a:moveTo>
                    <a:pt x="0" y="60833"/>
                  </a:moveTo>
                  <a:cubicBezTo>
                    <a:pt x="0" y="27178"/>
                    <a:pt x="27178" y="0"/>
                    <a:pt x="60833" y="0"/>
                  </a:cubicBezTo>
                  <a:lnTo>
                    <a:pt x="5144135" y="0"/>
                  </a:lnTo>
                  <a:cubicBezTo>
                    <a:pt x="5177663" y="0"/>
                    <a:pt x="5204968" y="27178"/>
                    <a:pt x="5204968" y="60833"/>
                  </a:cubicBezTo>
                  <a:lnTo>
                    <a:pt x="5204968" y="202565"/>
                  </a:lnTo>
                  <a:cubicBezTo>
                    <a:pt x="5204968" y="236093"/>
                    <a:pt x="5177790" y="263398"/>
                    <a:pt x="5144135" y="263398"/>
                  </a:cubicBezTo>
                  <a:lnTo>
                    <a:pt x="60833" y="263398"/>
                  </a:lnTo>
                  <a:cubicBezTo>
                    <a:pt x="27178" y="263398"/>
                    <a:pt x="0" y="236093"/>
                    <a:pt x="0" y="202565"/>
                  </a:cubicBezTo>
                  <a:close/>
                </a:path>
              </a:pathLst>
            </a:custGeom>
            <a:solidFill>
              <a:srgbClr val="1E90FF"/>
            </a:solidFill>
          </p:spPr>
        </p:sp>
      </p:grpSp>
      <p:grpSp>
        <p:nvGrpSpPr>
          <p:cNvPr name="Group 125" id="125"/>
          <p:cNvGrpSpPr/>
          <p:nvPr/>
        </p:nvGrpSpPr>
        <p:grpSpPr>
          <a:xfrm rot="0">
            <a:off x="11969706" y="7947774"/>
            <a:ext cx="686333" cy="315716"/>
            <a:chOff x="0" y="0"/>
            <a:chExt cx="915111" cy="420954"/>
          </a:xfrm>
        </p:grpSpPr>
        <p:sp>
          <p:nvSpPr>
            <p:cNvPr name="Freeform 126" id="126"/>
            <p:cNvSpPr/>
            <p:nvPr/>
          </p:nvSpPr>
          <p:spPr>
            <a:xfrm flipH="false" flipV="false" rot="0">
              <a:off x="0" y="0"/>
              <a:ext cx="915115" cy="420953"/>
            </a:xfrm>
            <a:custGeom>
              <a:avLst/>
              <a:gdLst/>
              <a:ahLst/>
              <a:cxnLst/>
              <a:rect r="r" b="b" t="t" l="l"/>
              <a:pathLst>
                <a:path h="420953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9020" t="0" r="-9019" b="0"/>
              </a:stretch>
            </a:blipFill>
          </p:spPr>
        </p:sp>
        <p:sp>
          <p:nvSpPr>
            <p:cNvPr name="TextBox 127" id="127"/>
            <p:cNvSpPr txBox="true"/>
            <p:nvPr/>
          </p:nvSpPr>
          <p:spPr>
            <a:xfrm>
              <a:off x="0" y="0"/>
              <a:ext cx="915111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87%</a:t>
              </a:r>
            </a:p>
          </p:txBody>
        </p:sp>
      </p:grpSp>
      <p:grpSp>
        <p:nvGrpSpPr>
          <p:cNvPr name="Group 128" id="128"/>
          <p:cNvGrpSpPr/>
          <p:nvPr/>
        </p:nvGrpSpPr>
        <p:grpSpPr>
          <a:xfrm rot="0">
            <a:off x="12697216" y="8030137"/>
            <a:ext cx="1921745" cy="192176"/>
            <a:chOff x="0" y="0"/>
            <a:chExt cx="2562327" cy="256235"/>
          </a:xfrm>
        </p:grpSpPr>
        <p:sp>
          <p:nvSpPr>
            <p:cNvPr name="Freeform 129" id="129"/>
            <p:cNvSpPr/>
            <p:nvPr/>
          </p:nvSpPr>
          <p:spPr>
            <a:xfrm flipH="false" flipV="false" rot="0">
              <a:off x="0" y="0"/>
              <a:ext cx="2562322" cy="256232"/>
            </a:xfrm>
            <a:custGeom>
              <a:avLst/>
              <a:gdLst/>
              <a:ahLst/>
              <a:cxnLst/>
              <a:rect r="r" b="b" t="t" l="l"/>
              <a:pathLst>
                <a:path h="256232" w="2562322">
                  <a:moveTo>
                    <a:pt x="0" y="0"/>
                  </a:moveTo>
                  <a:lnTo>
                    <a:pt x="2562322" y="0"/>
                  </a:lnTo>
                  <a:lnTo>
                    <a:pt x="2562322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4850" r="0" b="-144851"/>
              </a:stretch>
            </a:blipFill>
          </p:spPr>
        </p:sp>
        <p:sp>
          <p:nvSpPr>
            <p:cNvPr name="TextBox 130" id="130"/>
            <p:cNvSpPr txBox="true"/>
            <p:nvPr/>
          </p:nvSpPr>
          <p:spPr>
            <a:xfrm>
              <a:off x="0" y="0"/>
              <a:ext cx="2562327" cy="25623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69"/>
                </a:lnSpc>
              </a:pPr>
              <a:r>
                <a:rPr lang="en-US" sz="114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Revisión humana en alertas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1E90FF">
                <a:alpha val="84314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P2 | Backend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07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Gobierno del dato y trazabilidad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1E90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Cada evento deja evidencia auditable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490872" y="4551931"/>
            <a:ext cx="14862991" cy="38129"/>
            <a:chOff x="0" y="0"/>
            <a:chExt cx="19817321" cy="50838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19817335" cy="50800"/>
            </a:xfrm>
            <a:custGeom>
              <a:avLst/>
              <a:gdLst/>
              <a:ahLst/>
              <a:cxnLst/>
              <a:rect r="r" b="b" t="t" l="l"/>
              <a:pathLst>
                <a:path h="50800" w="19817335">
                  <a:moveTo>
                    <a:pt x="0" y="0"/>
                  </a:moveTo>
                  <a:lnTo>
                    <a:pt x="19817335" y="508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7551168" r="0" b="-7551243"/>
              </a:stretch>
            </a:blipFill>
            <a:ln w="38130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019975" y="4177122"/>
            <a:ext cx="787765" cy="787765"/>
            <a:chOff x="0" y="0"/>
            <a:chExt cx="1050354" cy="1050354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1E90FF"/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75" id="75"/>
          <p:cNvGrpSpPr/>
          <p:nvPr/>
        </p:nvGrpSpPr>
        <p:grpSpPr>
          <a:xfrm rot="0">
            <a:off x="1262863" y="4378823"/>
            <a:ext cx="301990" cy="219627"/>
            <a:chOff x="0" y="0"/>
            <a:chExt cx="402654" cy="292837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77" id="77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</a:t>
              </a:r>
            </a:p>
          </p:txBody>
        </p:sp>
      </p:grpSp>
      <p:grpSp>
        <p:nvGrpSpPr>
          <p:cNvPr name="Group 78" id="78"/>
          <p:cNvGrpSpPr/>
          <p:nvPr/>
        </p:nvGrpSpPr>
        <p:grpSpPr>
          <a:xfrm rot="0">
            <a:off x="686333" y="5216157"/>
            <a:ext cx="1441304" cy="247079"/>
            <a:chOff x="0" y="0"/>
            <a:chExt cx="1921739" cy="329438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80" id="80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Timestamp</a:t>
              </a: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3037799" y="4177122"/>
            <a:ext cx="787765" cy="787765"/>
            <a:chOff x="0" y="0"/>
            <a:chExt cx="1050354" cy="1050354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1E90FF"/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83" id="83"/>
          <p:cNvGrpSpPr/>
          <p:nvPr/>
        </p:nvGrpSpPr>
        <p:grpSpPr>
          <a:xfrm rot="0">
            <a:off x="3280686" y="4378823"/>
            <a:ext cx="301990" cy="219627"/>
            <a:chOff x="0" y="0"/>
            <a:chExt cx="402654" cy="292837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85" id="85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</a:t>
              </a: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2704167" y="5216157"/>
            <a:ext cx="1441304" cy="247079"/>
            <a:chOff x="0" y="0"/>
            <a:chExt cx="1921739" cy="329438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88" id="88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Producto</a:t>
              </a:r>
            </a:p>
          </p:txBody>
        </p:sp>
      </p:grpSp>
      <p:grpSp>
        <p:nvGrpSpPr>
          <p:cNvPr name="Group 89" id="89"/>
          <p:cNvGrpSpPr/>
          <p:nvPr/>
        </p:nvGrpSpPr>
        <p:grpSpPr>
          <a:xfrm rot="0">
            <a:off x="5055632" y="4177122"/>
            <a:ext cx="787765" cy="787765"/>
            <a:chOff x="0" y="0"/>
            <a:chExt cx="1050354" cy="1050354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1E90FF"/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91" id="91"/>
          <p:cNvGrpSpPr/>
          <p:nvPr/>
        </p:nvGrpSpPr>
        <p:grpSpPr>
          <a:xfrm rot="0">
            <a:off x="5298519" y="4378823"/>
            <a:ext cx="301990" cy="219627"/>
            <a:chOff x="0" y="0"/>
            <a:chExt cx="402654" cy="292837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93" id="93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3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4721990" y="5216157"/>
            <a:ext cx="1441304" cy="247079"/>
            <a:chOff x="0" y="0"/>
            <a:chExt cx="1921739" cy="329438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96" id="96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Lote</a:t>
              </a:r>
            </a:p>
          </p:txBody>
        </p:sp>
      </p:grpSp>
      <p:grpSp>
        <p:nvGrpSpPr>
          <p:cNvPr name="Group 97" id="97"/>
          <p:cNvGrpSpPr/>
          <p:nvPr/>
        </p:nvGrpSpPr>
        <p:grpSpPr>
          <a:xfrm rot="0">
            <a:off x="7073456" y="4177122"/>
            <a:ext cx="787765" cy="787765"/>
            <a:chOff x="0" y="0"/>
            <a:chExt cx="1050354" cy="1050354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1E90FF"/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99" id="99"/>
          <p:cNvGrpSpPr/>
          <p:nvPr/>
        </p:nvGrpSpPr>
        <p:grpSpPr>
          <a:xfrm rot="0">
            <a:off x="7316343" y="4378823"/>
            <a:ext cx="301990" cy="219627"/>
            <a:chOff x="0" y="0"/>
            <a:chExt cx="402654" cy="292837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101" id="101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4</a:t>
              </a:r>
            </a:p>
          </p:txBody>
        </p:sp>
      </p:grpSp>
      <p:grpSp>
        <p:nvGrpSpPr>
          <p:cNvPr name="Group 102" id="102"/>
          <p:cNvGrpSpPr/>
          <p:nvPr/>
        </p:nvGrpSpPr>
        <p:grpSpPr>
          <a:xfrm rot="0">
            <a:off x="6739823" y="5216157"/>
            <a:ext cx="1441304" cy="247079"/>
            <a:chOff x="0" y="0"/>
            <a:chExt cx="1921739" cy="329438"/>
          </a:xfrm>
        </p:grpSpPr>
        <p:sp>
          <p:nvSpPr>
            <p:cNvPr name="Freeform 103" id="103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104" id="104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Peso</a:t>
              </a:r>
            </a:p>
          </p:txBody>
        </p:sp>
      </p:grpSp>
      <p:grpSp>
        <p:nvGrpSpPr>
          <p:cNvPr name="Group 105" id="105"/>
          <p:cNvGrpSpPr/>
          <p:nvPr/>
        </p:nvGrpSpPr>
        <p:grpSpPr>
          <a:xfrm rot="0">
            <a:off x="9091289" y="4177122"/>
            <a:ext cx="787765" cy="787765"/>
            <a:chOff x="0" y="0"/>
            <a:chExt cx="1050354" cy="1050354"/>
          </a:xfrm>
        </p:grpSpPr>
        <p:sp>
          <p:nvSpPr>
            <p:cNvPr name="Freeform 106" id="106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1E90FF"/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07" id="107"/>
          <p:cNvGrpSpPr/>
          <p:nvPr/>
        </p:nvGrpSpPr>
        <p:grpSpPr>
          <a:xfrm rot="0">
            <a:off x="9334176" y="4378823"/>
            <a:ext cx="301990" cy="219627"/>
            <a:chOff x="0" y="0"/>
            <a:chExt cx="402654" cy="292837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109" id="109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5</a:t>
              </a: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8757647" y="5216157"/>
            <a:ext cx="1441304" cy="247079"/>
            <a:chOff x="0" y="0"/>
            <a:chExt cx="1921739" cy="329438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112" id="112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Visión</a:t>
              </a:r>
            </a:p>
          </p:txBody>
        </p:sp>
      </p:grpSp>
      <p:grpSp>
        <p:nvGrpSpPr>
          <p:cNvPr name="Group 113" id="113"/>
          <p:cNvGrpSpPr/>
          <p:nvPr/>
        </p:nvGrpSpPr>
        <p:grpSpPr>
          <a:xfrm rot="0">
            <a:off x="11109112" y="4177122"/>
            <a:ext cx="787765" cy="787765"/>
            <a:chOff x="0" y="0"/>
            <a:chExt cx="1050354" cy="1050354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1E90FF"/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15" id="115"/>
          <p:cNvGrpSpPr/>
          <p:nvPr/>
        </p:nvGrpSpPr>
        <p:grpSpPr>
          <a:xfrm rot="0">
            <a:off x="11352000" y="4378823"/>
            <a:ext cx="301990" cy="219627"/>
            <a:chOff x="0" y="0"/>
            <a:chExt cx="402654" cy="292837"/>
          </a:xfrm>
        </p:grpSpPr>
        <p:sp>
          <p:nvSpPr>
            <p:cNvPr name="Freeform 116" id="116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117" id="117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6</a:t>
              </a:r>
            </a:p>
          </p:txBody>
        </p:sp>
      </p:grpSp>
      <p:grpSp>
        <p:nvGrpSpPr>
          <p:cNvPr name="Group 118" id="118"/>
          <p:cNvGrpSpPr/>
          <p:nvPr/>
        </p:nvGrpSpPr>
        <p:grpSpPr>
          <a:xfrm rot="0">
            <a:off x="10775480" y="5216157"/>
            <a:ext cx="1441304" cy="247079"/>
            <a:chOff x="0" y="0"/>
            <a:chExt cx="1921739" cy="329438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120" id="120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Operario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13126945" y="4177122"/>
            <a:ext cx="787765" cy="787765"/>
            <a:chOff x="0" y="0"/>
            <a:chExt cx="1050354" cy="1050354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F4C542">
                <a:alpha val="90196"/>
              </a:srgbClr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23" id="123"/>
          <p:cNvGrpSpPr/>
          <p:nvPr/>
        </p:nvGrpSpPr>
        <p:grpSpPr>
          <a:xfrm rot="0">
            <a:off x="13369833" y="4378823"/>
            <a:ext cx="301990" cy="219627"/>
            <a:chOff x="0" y="0"/>
            <a:chExt cx="402654" cy="292837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125" id="125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7</a:t>
              </a:r>
            </a:p>
          </p:txBody>
        </p:sp>
      </p:grpSp>
      <p:grpSp>
        <p:nvGrpSpPr>
          <p:cNvPr name="Group 126" id="126"/>
          <p:cNvGrpSpPr/>
          <p:nvPr/>
        </p:nvGrpSpPr>
        <p:grpSpPr>
          <a:xfrm rot="0">
            <a:off x="12793304" y="5216157"/>
            <a:ext cx="1441304" cy="247079"/>
            <a:chOff x="0" y="0"/>
            <a:chExt cx="1921739" cy="329438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128" id="128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Evidencia</a:t>
              </a:r>
            </a:p>
          </p:txBody>
        </p:sp>
      </p:grpSp>
      <p:grpSp>
        <p:nvGrpSpPr>
          <p:cNvPr name="Group 129" id="129"/>
          <p:cNvGrpSpPr/>
          <p:nvPr/>
        </p:nvGrpSpPr>
        <p:grpSpPr>
          <a:xfrm rot="0">
            <a:off x="15144769" y="4177122"/>
            <a:ext cx="787765" cy="787765"/>
            <a:chOff x="0" y="0"/>
            <a:chExt cx="1050354" cy="1050354"/>
          </a:xfrm>
        </p:grpSpPr>
        <p:sp>
          <p:nvSpPr>
            <p:cNvPr name="Freeform 130" id="130"/>
            <p:cNvSpPr/>
            <p:nvPr/>
          </p:nvSpPr>
          <p:spPr>
            <a:xfrm flipH="false" flipV="false" rot="0">
              <a:off x="0" y="0"/>
              <a:ext cx="1050290" cy="1050290"/>
            </a:xfrm>
            <a:custGeom>
              <a:avLst/>
              <a:gdLst/>
              <a:ahLst/>
              <a:cxnLst/>
              <a:rect r="r" b="b" t="t" l="l"/>
              <a:pathLst>
                <a:path h="1050290" w="1050290">
                  <a:moveTo>
                    <a:pt x="0" y="525145"/>
                  </a:moveTo>
                  <a:cubicBezTo>
                    <a:pt x="0" y="235077"/>
                    <a:pt x="235077" y="0"/>
                    <a:pt x="525145" y="0"/>
                  </a:cubicBezTo>
                  <a:cubicBezTo>
                    <a:pt x="815213" y="0"/>
                    <a:pt x="1050290" y="235077"/>
                    <a:pt x="1050290" y="525145"/>
                  </a:cubicBezTo>
                  <a:cubicBezTo>
                    <a:pt x="1050290" y="815213"/>
                    <a:pt x="815213" y="1050290"/>
                    <a:pt x="525145" y="1050290"/>
                  </a:cubicBezTo>
                  <a:cubicBezTo>
                    <a:pt x="235077" y="1050290"/>
                    <a:pt x="0" y="815213"/>
                    <a:pt x="0" y="525145"/>
                  </a:cubicBezTo>
                  <a:close/>
                </a:path>
              </a:pathLst>
            </a:custGeom>
            <a:solidFill>
              <a:srgbClr val="F4C542">
                <a:alpha val="90196"/>
              </a:srgbClr>
            </a:solidFill>
            <a:ln w="1906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31" id="131"/>
          <p:cNvGrpSpPr/>
          <p:nvPr/>
        </p:nvGrpSpPr>
        <p:grpSpPr>
          <a:xfrm rot="0">
            <a:off x="15387657" y="4378823"/>
            <a:ext cx="301990" cy="219627"/>
            <a:chOff x="0" y="0"/>
            <a:chExt cx="402654" cy="292837"/>
          </a:xfrm>
        </p:grpSpPr>
        <p:sp>
          <p:nvSpPr>
            <p:cNvPr name="Freeform 132" id="132"/>
            <p:cNvSpPr/>
            <p:nvPr/>
          </p:nvSpPr>
          <p:spPr>
            <a:xfrm flipH="false" flipV="false" rot="0">
              <a:off x="0" y="0"/>
              <a:ext cx="402651" cy="292837"/>
            </a:xfrm>
            <a:custGeom>
              <a:avLst/>
              <a:gdLst/>
              <a:ahLst/>
              <a:cxnLst/>
              <a:rect r="r" b="b" t="t" l="l"/>
              <a:pathLst>
                <a:path h="292837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3311" t="0" r="-43311" b="0"/>
              </a:stretch>
            </a:blipFill>
          </p:spPr>
        </p:sp>
        <p:sp>
          <p:nvSpPr>
            <p:cNvPr name="TextBox 133" id="133"/>
            <p:cNvSpPr txBox="true"/>
            <p:nvPr/>
          </p:nvSpPr>
          <p:spPr>
            <a:xfrm>
              <a:off x="0" y="0"/>
              <a:ext cx="402654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21"/>
                </a:lnSpc>
              </a:pPr>
              <a:r>
                <a:rPr lang="en-US" sz="1351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8</a:t>
              </a:r>
            </a:p>
          </p:txBody>
        </p:sp>
      </p:grpSp>
      <p:grpSp>
        <p:nvGrpSpPr>
          <p:cNvPr name="Group 134" id="134"/>
          <p:cNvGrpSpPr/>
          <p:nvPr/>
        </p:nvGrpSpPr>
        <p:grpSpPr>
          <a:xfrm rot="0">
            <a:off x="14811137" y="5216157"/>
            <a:ext cx="1441304" cy="247079"/>
            <a:chOff x="0" y="0"/>
            <a:chExt cx="1921739" cy="329438"/>
          </a:xfrm>
        </p:grpSpPr>
        <p:sp>
          <p:nvSpPr>
            <p:cNvPr name="Freeform 135" id="135"/>
            <p:cNvSpPr/>
            <p:nvPr/>
          </p:nvSpPr>
          <p:spPr>
            <a:xfrm flipH="false" flipV="false" rot="0">
              <a:off x="0" y="0"/>
              <a:ext cx="1921741" cy="329441"/>
            </a:xfrm>
            <a:custGeom>
              <a:avLst/>
              <a:gdLst/>
              <a:ahLst/>
              <a:cxnLst/>
              <a:rect r="r" b="b" t="t" l="l"/>
              <a:pathLst>
                <a:path h="329441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663" r="0" b="-63662"/>
              </a:stretch>
            </a:blipFill>
          </p:spPr>
        </p:sp>
        <p:sp>
          <p:nvSpPr>
            <p:cNvPr name="TextBox 136" id="136"/>
            <p:cNvSpPr txBox="true"/>
            <p:nvPr/>
          </p:nvSpPr>
          <p:spPr>
            <a:xfrm>
              <a:off x="0" y="9525"/>
              <a:ext cx="1921739" cy="3199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95"/>
                </a:lnSpc>
              </a:pPr>
              <a:r>
                <a:rPr lang="en-US" sz="124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Decisión</a:t>
              </a:r>
            </a:p>
          </p:txBody>
        </p:sp>
      </p:grpSp>
      <p:grpSp>
        <p:nvGrpSpPr>
          <p:cNvPr name="Group 137" id="137"/>
          <p:cNvGrpSpPr/>
          <p:nvPr/>
        </p:nvGrpSpPr>
        <p:grpSpPr>
          <a:xfrm rot="0">
            <a:off x="1841668" y="2459374"/>
            <a:ext cx="14641840" cy="983752"/>
            <a:chOff x="0" y="0"/>
            <a:chExt cx="19522453" cy="1311669"/>
          </a:xfrm>
        </p:grpSpPr>
        <p:sp>
          <p:nvSpPr>
            <p:cNvPr name="Freeform 138" id="138"/>
            <p:cNvSpPr/>
            <p:nvPr/>
          </p:nvSpPr>
          <p:spPr>
            <a:xfrm flipH="false" flipV="false" rot="0">
              <a:off x="0" y="0"/>
              <a:ext cx="19522567" cy="1311783"/>
            </a:xfrm>
            <a:custGeom>
              <a:avLst/>
              <a:gdLst/>
              <a:ahLst/>
              <a:cxnLst/>
              <a:rect r="r" b="b" t="t" l="l"/>
              <a:pathLst>
                <a:path h="1311783" w="19522567">
                  <a:moveTo>
                    <a:pt x="0" y="224917"/>
                  </a:moveTo>
                  <a:cubicBezTo>
                    <a:pt x="0" y="100711"/>
                    <a:pt x="100711" y="0"/>
                    <a:pt x="224917" y="0"/>
                  </a:cubicBezTo>
                  <a:lnTo>
                    <a:pt x="19297650" y="0"/>
                  </a:lnTo>
                  <a:cubicBezTo>
                    <a:pt x="19421856" y="0"/>
                    <a:pt x="19522567" y="100711"/>
                    <a:pt x="19522567" y="224917"/>
                  </a:cubicBezTo>
                  <a:lnTo>
                    <a:pt x="19522567" y="1086866"/>
                  </a:lnTo>
                  <a:cubicBezTo>
                    <a:pt x="19522567" y="1211072"/>
                    <a:pt x="19421856" y="1311783"/>
                    <a:pt x="19297650" y="1311783"/>
                  </a:cubicBezTo>
                  <a:lnTo>
                    <a:pt x="224917" y="1311783"/>
                  </a:lnTo>
                  <a:cubicBezTo>
                    <a:pt x="100711" y="1311656"/>
                    <a:pt x="0" y="1210945"/>
                    <a:pt x="0" y="1086866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39" id="139"/>
          <p:cNvGrpSpPr/>
          <p:nvPr/>
        </p:nvGrpSpPr>
        <p:grpSpPr>
          <a:xfrm rot="0">
            <a:off x="2745343" y="2786529"/>
            <a:ext cx="7686961" cy="301990"/>
            <a:chOff x="0" y="0"/>
            <a:chExt cx="10249281" cy="402654"/>
          </a:xfrm>
        </p:grpSpPr>
        <p:sp>
          <p:nvSpPr>
            <p:cNvPr name="Freeform 140" id="140"/>
            <p:cNvSpPr/>
            <p:nvPr/>
          </p:nvSpPr>
          <p:spPr>
            <a:xfrm flipH="false" flipV="false" rot="0">
              <a:off x="0" y="0"/>
              <a:ext cx="10249288" cy="402651"/>
            </a:xfrm>
            <a:custGeom>
              <a:avLst/>
              <a:gdLst/>
              <a:ahLst/>
              <a:cxnLst/>
              <a:rect r="r" b="b" t="t" l="l"/>
              <a:pathLst>
                <a:path h="402651" w="10249288">
                  <a:moveTo>
                    <a:pt x="0" y="0"/>
                  </a:moveTo>
                  <a:lnTo>
                    <a:pt x="10249288" y="0"/>
                  </a:lnTo>
                  <a:lnTo>
                    <a:pt x="1024928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45982" r="0" b="-445982"/>
              </a:stretch>
            </a:blipFill>
          </p:spPr>
        </p:sp>
        <p:sp>
          <p:nvSpPr>
            <p:cNvPr name="TextBox 141" id="141"/>
            <p:cNvSpPr txBox="true"/>
            <p:nvPr/>
          </p:nvSpPr>
          <p:spPr>
            <a:xfrm>
              <a:off x="0" y="-9525"/>
              <a:ext cx="1024928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1"/>
                </a:lnSpc>
              </a:pPr>
              <a:r>
                <a:rPr lang="en-US" sz="195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Evento logístico = dato + evidencia + responsable</a:t>
              </a:r>
            </a:p>
          </p:txBody>
        </p:sp>
      </p:grpSp>
      <p:grpSp>
        <p:nvGrpSpPr>
          <p:cNvPr name="Group 142" id="142"/>
          <p:cNvGrpSpPr/>
          <p:nvPr/>
        </p:nvGrpSpPr>
        <p:grpSpPr>
          <a:xfrm rot="0">
            <a:off x="9540069" y="2813980"/>
            <a:ext cx="5078892" cy="274539"/>
            <a:chOff x="0" y="0"/>
            <a:chExt cx="6771856" cy="366052"/>
          </a:xfrm>
        </p:grpSpPr>
        <p:sp>
          <p:nvSpPr>
            <p:cNvPr name="Freeform 143" id="143"/>
            <p:cNvSpPr/>
            <p:nvPr/>
          </p:nvSpPr>
          <p:spPr>
            <a:xfrm flipH="false" flipV="false" rot="0">
              <a:off x="0" y="0"/>
              <a:ext cx="6771850" cy="366046"/>
            </a:xfrm>
            <a:custGeom>
              <a:avLst/>
              <a:gdLst/>
              <a:ahLst/>
              <a:cxnLst/>
              <a:rect r="r" b="b" t="t" l="l"/>
              <a:pathLst>
                <a:path h="366046" w="6771850">
                  <a:moveTo>
                    <a:pt x="0" y="0"/>
                  </a:moveTo>
                  <a:lnTo>
                    <a:pt x="6771850" y="0"/>
                  </a:lnTo>
                  <a:lnTo>
                    <a:pt x="6771850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0472" r="0" b="-310474"/>
              </a:stretch>
            </a:blipFill>
          </p:spPr>
        </p:sp>
        <p:sp>
          <p:nvSpPr>
            <p:cNvPr name="TextBox 144" id="144"/>
            <p:cNvSpPr txBox="true"/>
            <p:nvPr/>
          </p:nvSpPr>
          <p:spPr>
            <a:xfrm>
              <a:off x="0" y="0"/>
              <a:ext cx="6771856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693"/>
                </a:lnSpc>
              </a:pPr>
              <a:r>
                <a:rPr lang="en-US" sz="1411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Auditabilidad desde recepción hasta decisión</a:t>
              </a:r>
            </a:p>
          </p:txBody>
        </p:sp>
      </p:grpSp>
      <p:grpSp>
        <p:nvGrpSpPr>
          <p:cNvPr name="Group 145" id="145"/>
          <p:cNvGrpSpPr/>
          <p:nvPr/>
        </p:nvGrpSpPr>
        <p:grpSpPr>
          <a:xfrm rot="0">
            <a:off x="988324" y="8812559"/>
            <a:ext cx="11255912" cy="274539"/>
            <a:chOff x="0" y="0"/>
            <a:chExt cx="15007882" cy="366052"/>
          </a:xfrm>
        </p:grpSpPr>
        <p:sp>
          <p:nvSpPr>
            <p:cNvPr name="Freeform 146" id="146"/>
            <p:cNvSpPr/>
            <p:nvPr/>
          </p:nvSpPr>
          <p:spPr>
            <a:xfrm flipH="false" flipV="false" rot="0">
              <a:off x="0" y="0"/>
              <a:ext cx="15007885" cy="366046"/>
            </a:xfrm>
            <a:custGeom>
              <a:avLst/>
              <a:gdLst/>
              <a:ahLst/>
              <a:cxnLst/>
              <a:rect r="r" b="b" t="t" l="l"/>
              <a:pathLst>
                <a:path h="366046" w="15007885">
                  <a:moveTo>
                    <a:pt x="0" y="0"/>
                  </a:moveTo>
                  <a:lnTo>
                    <a:pt x="15007885" y="0"/>
                  </a:lnTo>
                  <a:lnTo>
                    <a:pt x="1500788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48885" r="0" b="-748887"/>
              </a:stretch>
            </a:blipFill>
          </p:spPr>
        </p:sp>
        <p:sp>
          <p:nvSpPr>
            <p:cNvPr name="TextBox 147" id="147"/>
            <p:cNvSpPr txBox="true"/>
            <p:nvPr/>
          </p:nvSpPr>
          <p:spPr>
            <a:xfrm>
              <a:off x="0" y="-9525"/>
              <a:ext cx="15007882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351"/>
                </a:lnSpc>
              </a:pPr>
              <a:r>
                <a:rPr lang="en-US" sz="1125" i="true">
                  <a:solidFill>
                    <a:srgbClr val="B9C6D3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Alineado con NIST AI RMF 1.0 e ISO/IEC 23894:2023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1E90FF">
                <a:alpha val="84314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P2 | Backend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08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Indicadores gerenciales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1E90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Dashboard ejecutivo de control logístico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115101" y="2213248"/>
            <a:ext cx="16149876" cy="6719611"/>
            <a:chOff x="0" y="0"/>
            <a:chExt cx="21533168" cy="89594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21533104" cy="8959469"/>
            </a:xfrm>
            <a:custGeom>
              <a:avLst/>
              <a:gdLst/>
              <a:ahLst/>
              <a:cxnLst/>
              <a:rect r="r" b="b" t="t" l="l"/>
              <a:pathLst>
                <a:path h="8959469" w="21533104">
                  <a:moveTo>
                    <a:pt x="0" y="257048"/>
                  </a:moveTo>
                  <a:cubicBezTo>
                    <a:pt x="0" y="115062"/>
                    <a:pt x="115062" y="0"/>
                    <a:pt x="257048" y="0"/>
                  </a:cubicBezTo>
                  <a:lnTo>
                    <a:pt x="21276056" y="0"/>
                  </a:lnTo>
                  <a:cubicBezTo>
                    <a:pt x="21418043" y="0"/>
                    <a:pt x="21533104" y="115062"/>
                    <a:pt x="21533104" y="257048"/>
                  </a:cubicBezTo>
                  <a:lnTo>
                    <a:pt x="21533104" y="8702421"/>
                  </a:lnTo>
                  <a:cubicBezTo>
                    <a:pt x="21533104" y="8844407"/>
                    <a:pt x="21418043" y="8959469"/>
                    <a:pt x="21276056" y="8959469"/>
                  </a:cubicBezTo>
                  <a:lnTo>
                    <a:pt x="257048" y="8959469"/>
                  </a:lnTo>
                  <a:cubicBezTo>
                    <a:pt x="115062" y="8959469"/>
                    <a:pt x="0" y="8844407"/>
                    <a:pt x="0" y="8702421"/>
                  </a:cubicBezTo>
                  <a:close/>
                </a:path>
              </a:pathLst>
            </a:custGeom>
            <a:solidFill>
              <a:srgbClr val="071321"/>
            </a:solidFill>
            <a:ln w="20971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619755" y="2608078"/>
            <a:ext cx="4941618" cy="301990"/>
            <a:chOff x="0" y="0"/>
            <a:chExt cx="6588823" cy="402654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6588827" cy="402651"/>
            </a:xfrm>
            <a:custGeom>
              <a:avLst/>
              <a:gdLst/>
              <a:ahLst/>
              <a:cxnLst/>
              <a:rect r="r" b="b" t="t" l="l"/>
              <a:pathLst>
                <a:path h="402651" w="6588827">
                  <a:moveTo>
                    <a:pt x="0" y="0"/>
                  </a:moveTo>
                  <a:lnTo>
                    <a:pt x="6588827" y="0"/>
                  </a:lnTo>
                  <a:lnTo>
                    <a:pt x="6588827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8845" r="0" b="-268846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9525"/>
              <a:ext cx="6588823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711"/>
                </a:lnSpc>
              </a:pPr>
              <a:r>
                <a:rPr lang="en-US" sz="1426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Vista piloto · Recepción y novedades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570949" y="3176978"/>
            <a:ext cx="4476436" cy="1593828"/>
            <a:chOff x="0" y="0"/>
            <a:chExt cx="5968581" cy="2125104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5968619" cy="2125091"/>
            </a:xfrm>
            <a:custGeom>
              <a:avLst/>
              <a:gdLst/>
              <a:ahLst/>
              <a:cxnLst/>
              <a:rect r="r" b="b" t="t" l="l"/>
              <a:pathLst>
                <a:path h="2125091" w="5968619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5820791" y="0"/>
                  </a:lnTo>
                  <a:cubicBezTo>
                    <a:pt x="5902452" y="0"/>
                    <a:pt x="5968619" y="66167"/>
                    <a:pt x="5968619" y="147828"/>
                  </a:cubicBezTo>
                  <a:lnTo>
                    <a:pt x="5968619" y="1977263"/>
                  </a:lnTo>
                  <a:cubicBezTo>
                    <a:pt x="5968619" y="2058924"/>
                    <a:pt x="5902452" y="2125091"/>
                    <a:pt x="5820791" y="2125091"/>
                  </a:cubicBezTo>
                  <a:lnTo>
                    <a:pt x="147828" y="2125091"/>
                  </a:lnTo>
                  <a:cubicBezTo>
                    <a:pt x="66167" y="2125091"/>
                    <a:pt x="0" y="2058924"/>
                    <a:pt x="0" y="1977263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78" id="78"/>
          <p:cNvGrpSpPr/>
          <p:nvPr/>
        </p:nvGrpSpPr>
        <p:grpSpPr>
          <a:xfrm rot="0">
            <a:off x="1921745" y="3431677"/>
            <a:ext cx="2676716" cy="247079"/>
            <a:chOff x="0" y="0"/>
            <a:chExt cx="3568954" cy="329438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3568948" cy="329441"/>
            </a:xfrm>
            <a:custGeom>
              <a:avLst/>
              <a:gdLst/>
              <a:ahLst/>
              <a:cxnLst/>
              <a:rect r="r" b="b" t="t" l="l"/>
              <a:pathLst>
                <a:path h="329441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1088" r="0" b="-161087"/>
              </a:stretch>
            </a:blipFill>
          </p:spPr>
        </p:sp>
        <p:sp>
          <p:nvSpPr>
            <p:cNvPr name="TextBox 80" id="80"/>
            <p:cNvSpPr txBox="true"/>
            <p:nvPr/>
          </p:nvSpPr>
          <p:spPr>
            <a:xfrm>
              <a:off x="0" y="0"/>
              <a:ext cx="3568954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Exactitud inventario</a:t>
              </a: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1921745" y="3884666"/>
            <a:ext cx="1509941" cy="384353"/>
            <a:chOff x="0" y="0"/>
            <a:chExt cx="2013255" cy="512470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2013253" cy="512464"/>
            </a:xfrm>
            <a:custGeom>
              <a:avLst/>
              <a:gdLst/>
              <a:ahLst/>
              <a:cxnLst/>
              <a:rect r="r" b="b" t="t" l="l"/>
              <a:pathLst>
                <a:path h="512464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547" r="0" b="-26549"/>
              </a:stretch>
            </a:blipFill>
          </p:spPr>
        </p:sp>
        <p:sp>
          <p:nvSpPr>
            <p:cNvPr name="TextBox 83" id="83"/>
            <p:cNvSpPr txBox="true"/>
            <p:nvPr/>
          </p:nvSpPr>
          <p:spPr>
            <a:xfrm>
              <a:off x="0" y="0"/>
              <a:ext cx="2013255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98.5%</a:t>
              </a: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4671279" y="3833946"/>
            <a:ext cx="1007393" cy="375961"/>
            <a:chOff x="0" y="0"/>
            <a:chExt cx="1343190" cy="501282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1343152" cy="501269"/>
            </a:xfrm>
            <a:custGeom>
              <a:avLst/>
              <a:gdLst/>
              <a:ahLst/>
              <a:cxnLst/>
              <a:rect r="r" b="b" t="t" l="l"/>
              <a:pathLst>
                <a:path h="501269" w="1343152">
                  <a:moveTo>
                    <a:pt x="0" y="154178"/>
                  </a:moveTo>
                  <a:cubicBezTo>
                    <a:pt x="0" y="69088"/>
                    <a:pt x="69088" y="0"/>
                    <a:pt x="154178" y="0"/>
                  </a:cubicBezTo>
                  <a:lnTo>
                    <a:pt x="1188974" y="0"/>
                  </a:lnTo>
                  <a:cubicBezTo>
                    <a:pt x="1274191" y="0"/>
                    <a:pt x="1343152" y="69088"/>
                    <a:pt x="1343152" y="154178"/>
                  </a:cubicBezTo>
                  <a:lnTo>
                    <a:pt x="1343152" y="347091"/>
                  </a:lnTo>
                  <a:cubicBezTo>
                    <a:pt x="1343152" y="432308"/>
                    <a:pt x="1274064" y="501269"/>
                    <a:pt x="1188974" y="501269"/>
                  </a:cubicBezTo>
                  <a:lnTo>
                    <a:pt x="154178" y="501269"/>
                  </a:lnTo>
                  <a:cubicBezTo>
                    <a:pt x="69088" y="501269"/>
                    <a:pt x="0" y="432181"/>
                    <a:pt x="0" y="347091"/>
                  </a:cubicBez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6" id="86"/>
          <p:cNvGrpSpPr/>
          <p:nvPr/>
        </p:nvGrpSpPr>
        <p:grpSpPr>
          <a:xfrm rot="0">
            <a:off x="4790627" y="3967020"/>
            <a:ext cx="768696" cy="164725"/>
            <a:chOff x="0" y="0"/>
            <a:chExt cx="1024928" cy="219634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1024929" cy="219628"/>
            </a:xfrm>
            <a:custGeom>
              <a:avLst/>
              <a:gdLst/>
              <a:ahLst/>
              <a:cxnLst/>
              <a:rect r="r" b="b" t="t" l="l"/>
              <a:pathLst>
                <a:path h="219628" w="1024929">
                  <a:moveTo>
                    <a:pt x="0" y="0"/>
                  </a:moveTo>
                  <a:lnTo>
                    <a:pt x="1024929" y="0"/>
                  </a:lnTo>
                  <a:lnTo>
                    <a:pt x="1024929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928" r="0" b="-40931"/>
              </a:stretch>
            </a:blipFill>
          </p:spPr>
        </p:sp>
        <p:sp>
          <p:nvSpPr>
            <p:cNvPr name="TextBox 88" id="88"/>
            <p:cNvSpPr txBox="true"/>
            <p:nvPr/>
          </p:nvSpPr>
          <p:spPr>
            <a:xfrm>
              <a:off x="0" y="-9525"/>
              <a:ext cx="1024928" cy="2291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224"/>
                </a:lnSpc>
              </a:pPr>
              <a:r>
                <a:rPr lang="en-US" sz="102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Meta</a:t>
              </a:r>
            </a:p>
          </p:txBody>
        </p:sp>
      </p:grpSp>
      <p:grpSp>
        <p:nvGrpSpPr>
          <p:cNvPr name="Group 89" id="89"/>
          <p:cNvGrpSpPr/>
          <p:nvPr/>
        </p:nvGrpSpPr>
        <p:grpSpPr>
          <a:xfrm rot="0">
            <a:off x="4312482" y="3955580"/>
            <a:ext cx="571948" cy="132693"/>
            <a:chOff x="0" y="0"/>
            <a:chExt cx="762597" cy="176924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762635" cy="176911"/>
            </a:xfrm>
            <a:custGeom>
              <a:avLst/>
              <a:gdLst/>
              <a:ahLst/>
              <a:cxnLst/>
              <a:rect r="r" b="b" t="t" l="l"/>
              <a:pathLst>
                <a:path h="176911" w="762635">
                  <a:moveTo>
                    <a:pt x="0" y="0"/>
                  </a:moveTo>
                  <a:lnTo>
                    <a:pt x="762635" y="17691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33989" r="4" b="-33996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91" id="91"/>
          <p:cNvGrpSpPr/>
          <p:nvPr/>
        </p:nvGrpSpPr>
        <p:grpSpPr>
          <a:xfrm rot="0">
            <a:off x="6622380" y="3176978"/>
            <a:ext cx="4476436" cy="1593828"/>
            <a:chOff x="0" y="0"/>
            <a:chExt cx="5968581" cy="2125104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5968619" cy="2125091"/>
            </a:xfrm>
            <a:custGeom>
              <a:avLst/>
              <a:gdLst/>
              <a:ahLst/>
              <a:cxnLst/>
              <a:rect r="r" b="b" t="t" l="l"/>
              <a:pathLst>
                <a:path h="2125091" w="5968619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5820791" y="0"/>
                  </a:lnTo>
                  <a:cubicBezTo>
                    <a:pt x="5902452" y="0"/>
                    <a:pt x="5968619" y="66167"/>
                    <a:pt x="5968619" y="147828"/>
                  </a:cubicBezTo>
                  <a:lnTo>
                    <a:pt x="5968619" y="1977263"/>
                  </a:lnTo>
                  <a:cubicBezTo>
                    <a:pt x="5968619" y="2058924"/>
                    <a:pt x="5902452" y="2125091"/>
                    <a:pt x="5820791" y="2125091"/>
                  </a:cubicBezTo>
                  <a:lnTo>
                    <a:pt x="147828" y="2125091"/>
                  </a:lnTo>
                  <a:cubicBezTo>
                    <a:pt x="66167" y="2125091"/>
                    <a:pt x="0" y="2058924"/>
                    <a:pt x="0" y="1977263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93" id="93"/>
          <p:cNvGrpSpPr/>
          <p:nvPr/>
        </p:nvGrpSpPr>
        <p:grpSpPr>
          <a:xfrm rot="0">
            <a:off x="6973176" y="3431677"/>
            <a:ext cx="2676716" cy="247079"/>
            <a:chOff x="0" y="0"/>
            <a:chExt cx="3568954" cy="329438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3568948" cy="329441"/>
            </a:xfrm>
            <a:custGeom>
              <a:avLst/>
              <a:gdLst/>
              <a:ahLst/>
              <a:cxnLst/>
              <a:rect r="r" b="b" t="t" l="l"/>
              <a:pathLst>
                <a:path h="329441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1088" r="0" b="-161087"/>
              </a:stretch>
            </a:blipFill>
          </p:spPr>
        </p:sp>
        <p:sp>
          <p:nvSpPr>
            <p:cNvPr name="TextBox 95" id="95"/>
            <p:cNvSpPr txBox="true"/>
            <p:nvPr/>
          </p:nvSpPr>
          <p:spPr>
            <a:xfrm>
              <a:off x="0" y="0"/>
              <a:ext cx="3568954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Tiempo recepción</a:t>
              </a:r>
            </a:p>
          </p:txBody>
        </p:sp>
      </p:grpSp>
      <p:grpSp>
        <p:nvGrpSpPr>
          <p:cNvPr name="Group 96" id="96"/>
          <p:cNvGrpSpPr/>
          <p:nvPr/>
        </p:nvGrpSpPr>
        <p:grpSpPr>
          <a:xfrm rot="0">
            <a:off x="6973176" y="3884666"/>
            <a:ext cx="1509941" cy="384353"/>
            <a:chOff x="0" y="0"/>
            <a:chExt cx="2013255" cy="512470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2013253" cy="512464"/>
            </a:xfrm>
            <a:custGeom>
              <a:avLst/>
              <a:gdLst/>
              <a:ahLst/>
              <a:cxnLst/>
              <a:rect r="r" b="b" t="t" l="l"/>
              <a:pathLst>
                <a:path h="512464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547" r="0" b="-26549"/>
              </a:stretch>
            </a:blipFill>
          </p:spPr>
        </p:sp>
        <p:sp>
          <p:nvSpPr>
            <p:cNvPr name="TextBox 98" id="98"/>
            <p:cNvSpPr txBox="true"/>
            <p:nvPr/>
          </p:nvSpPr>
          <p:spPr>
            <a:xfrm>
              <a:off x="0" y="0"/>
              <a:ext cx="2013255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-30%</a:t>
              </a:r>
            </a:p>
          </p:txBody>
        </p:sp>
      </p:grpSp>
      <p:grpSp>
        <p:nvGrpSpPr>
          <p:cNvPr name="Group 99" id="99"/>
          <p:cNvGrpSpPr/>
          <p:nvPr/>
        </p:nvGrpSpPr>
        <p:grpSpPr>
          <a:xfrm rot="0">
            <a:off x="9722710" y="3833946"/>
            <a:ext cx="1007393" cy="375961"/>
            <a:chOff x="0" y="0"/>
            <a:chExt cx="1343190" cy="501282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1343152" cy="501269"/>
            </a:xfrm>
            <a:custGeom>
              <a:avLst/>
              <a:gdLst/>
              <a:ahLst/>
              <a:cxnLst/>
              <a:rect r="r" b="b" t="t" l="l"/>
              <a:pathLst>
                <a:path h="501269" w="1343152">
                  <a:moveTo>
                    <a:pt x="0" y="154178"/>
                  </a:moveTo>
                  <a:cubicBezTo>
                    <a:pt x="0" y="69088"/>
                    <a:pt x="69088" y="0"/>
                    <a:pt x="154178" y="0"/>
                  </a:cubicBezTo>
                  <a:lnTo>
                    <a:pt x="1188974" y="0"/>
                  </a:lnTo>
                  <a:cubicBezTo>
                    <a:pt x="1274191" y="0"/>
                    <a:pt x="1343152" y="69088"/>
                    <a:pt x="1343152" y="154178"/>
                  </a:cubicBezTo>
                  <a:lnTo>
                    <a:pt x="1343152" y="347091"/>
                  </a:lnTo>
                  <a:cubicBezTo>
                    <a:pt x="1343152" y="432308"/>
                    <a:pt x="1274064" y="501269"/>
                    <a:pt x="1188974" y="501269"/>
                  </a:cubicBezTo>
                  <a:lnTo>
                    <a:pt x="154178" y="501269"/>
                  </a:lnTo>
                  <a:cubicBezTo>
                    <a:pt x="69088" y="501269"/>
                    <a:pt x="0" y="432181"/>
                    <a:pt x="0" y="347091"/>
                  </a:cubicBez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1" id="101"/>
          <p:cNvGrpSpPr/>
          <p:nvPr/>
        </p:nvGrpSpPr>
        <p:grpSpPr>
          <a:xfrm rot="0">
            <a:off x="9842059" y="3967020"/>
            <a:ext cx="768696" cy="164725"/>
            <a:chOff x="0" y="0"/>
            <a:chExt cx="1024928" cy="219634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1024929" cy="219628"/>
            </a:xfrm>
            <a:custGeom>
              <a:avLst/>
              <a:gdLst/>
              <a:ahLst/>
              <a:cxnLst/>
              <a:rect r="r" b="b" t="t" l="l"/>
              <a:pathLst>
                <a:path h="219628" w="1024929">
                  <a:moveTo>
                    <a:pt x="0" y="0"/>
                  </a:moveTo>
                  <a:lnTo>
                    <a:pt x="1024929" y="0"/>
                  </a:lnTo>
                  <a:lnTo>
                    <a:pt x="1024929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928" r="0" b="-40931"/>
              </a:stretch>
            </a:blipFill>
          </p:spPr>
        </p:sp>
        <p:sp>
          <p:nvSpPr>
            <p:cNvPr name="TextBox 103" id="103"/>
            <p:cNvSpPr txBox="true"/>
            <p:nvPr/>
          </p:nvSpPr>
          <p:spPr>
            <a:xfrm>
              <a:off x="0" y="-9525"/>
              <a:ext cx="1024928" cy="2291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224"/>
                </a:lnSpc>
              </a:pPr>
              <a:r>
                <a:rPr lang="en-US" sz="102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Objetivo</a:t>
              </a: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9363913" y="3955580"/>
            <a:ext cx="571948" cy="132693"/>
            <a:chOff x="0" y="0"/>
            <a:chExt cx="762597" cy="176924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762635" cy="176911"/>
            </a:xfrm>
            <a:custGeom>
              <a:avLst/>
              <a:gdLst/>
              <a:ahLst/>
              <a:cxnLst/>
              <a:rect r="r" b="b" t="t" l="l"/>
              <a:pathLst>
                <a:path h="176911" w="762635">
                  <a:moveTo>
                    <a:pt x="0" y="0"/>
                  </a:moveTo>
                  <a:lnTo>
                    <a:pt x="762635" y="17691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33989" r="4" b="-33996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6" id="106"/>
          <p:cNvGrpSpPr/>
          <p:nvPr/>
        </p:nvGrpSpPr>
        <p:grpSpPr>
          <a:xfrm rot="0">
            <a:off x="11673811" y="3176978"/>
            <a:ext cx="4476436" cy="1593828"/>
            <a:chOff x="0" y="0"/>
            <a:chExt cx="5968581" cy="2125104"/>
          </a:xfrm>
        </p:grpSpPr>
        <p:sp>
          <p:nvSpPr>
            <p:cNvPr name="Freeform 107" id="107"/>
            <p:cNvSpPr/>
            <p:nvPr/>
          </p:nvSpPr>
          <p:spPr>
            <a:xfrm flipH="false" flipV="false" rot="0">
              <a:off x="0" y="0"/>
              <a:ext cx="5968619" cy="2125091"/>
            </a:xfrm>
            <a:custGeom>
              <a:avLst/>
              <a:gdLst/>
              <a:ahLst/>
              <a:cxnLst/>
              <a:rect r="r" b="b" t="t" l="l"/>
              <a:pathLst>
                <a:path h="2125091" w="5968619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5820791" y="0"/>
                  </a:lnTo>
                  <a:cubicBezTo>
                    <a:pt x="5902452" y="0"/>
                    <a:pt x="5968619" y="66167"/>
                    <a:pt x="5968619" y="147828"/>
                  </a:cubicBezTo>
                  <a:lnTo>
                    <a:pt x="5968619" y="1977263"/>
                  </a:lnTo>
                  <a:cubicBezTo>
                    <a:pt x="5968619" y="2058924"/>
                    <a:pt x="5902452" y="2125091"/>
                    <a:pt x="5820791" y="2125091"/>
                  </a:cubicBezTo>
                  <a:lnTo>
                    <a:pt x="147828" y="2125091"/>
                  </a:lnTo>
                  <a:cubicBezTo>
                    <a:pt x="66167" y="2125091"/>
                    <a:pt x="0" y="2058924"/>
                    <a:pt x="0" y="1977263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8" id="108"/>
          <p:cNvGrpSpPr/>
          <p:nvPr/>
        </p:nvGrpSpPr>
        <p:grpSpPr>
          <a:xfrm rot="0">
            <a:off x="12024608" y="3431677"/>
            <a:ext cx="2676716" cy="247079"/>
            <a:chOff x="0" y="0"/>
            <a:chExt cx="3568954" cy="329438"/>
          </a:xfrm>
        </p:grpSpPr>
        <p:sp>
          <p:nvSpPr>
            <p:cNvPr name="Freeform 109" id="109"/>
            <p:cNvSpPr/>
            <p:nvPr/>
          </p:nvSpPr>
          <p:spPr>
            <a:xfrm flipH="false" flipV="false" rot="0">
              <a:off x="0" y="0"/>
              <a:ext cx="3568948" cy="329441"/>
            </a:xfrm>
            <a:custGeom>
              <a:avLst/>
              <a:gdLst/>
              <a:ahLst/>
              <a:cxnLst/>
              <a:rect r="r" b="b" t="t" l="l"/>
              <a:pathLst>
                <a:path h="329441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1088" r="0" b="-161087"/>
              </a:stretch>
            </a:blipFill>
          </p:spPr>
        </p:sp>
        <p:sp>
          <p:nvSpPr>
            <p:cNvPr name="TextBox 110" id="110"/>
            <p:cNvSpPr txBox="true"/>
            <p:nvPr/>
          </p:nvSpPr>
          <p:spPr>
            <a:xfrm>
              <a:off x="0" y="0"/>
              <a:ext cx="3568954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Novedades cuarentena</a:t>
              </a:r>
            </a:p>
          </p:txBody>
        </p:sp>
      </p:grpSp>
      <p:grpSp>
        <p:nvGrpSpPr>
          <p:cNvPr name="Group 111" id="111"/>
          <p:cNvGrpSpPr/>
          <p:nvPr/>
        </p:nvGrpSpPr>
        <p:grpSpPr>
          <a:xfrm rot="0">
            <a:off x="12024608" y="3884666"/>
            <a:ext cx="1509941" cy="384353"/>
            <a:chOff x="0" y="0"/>
            <a:chExt cx="2013255" cy="512470"/>
          </a:xfrm>
        </p:grpSpPr>
        <p:sp>
          <p:nvSpPr>
            <p:cNvPr name="Freeform 112" id="112"/>
            <p:cNvSpPr/>
            <p:nvPr/>
          </p:nvSpPr>
          <p:spPr>
            <a:xfrm flipH="false" flipV="false" rot="0">
              <a:off x="0" y="0"/>
              <a:ext cx="2013253" cy="512464"/>
            </a:xfrm>
            <a:custGeom>
              <a:avLst/>
              <a:gdLst/>
              <a:ahLst/>
              <a:cxnLst/>
              <a:rect r="r" b="b" t="t" l="l"/>
              <a:pathLst>
                <a:path h="512464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547" r="0" b="-26549"/>
              </a:stretch>
            </a:blipFill>
          </p:spPr>
        </p:sp>
        <p:sp>
          <p:nvSpPr>
            <p:cNvPr name="TextBox 113" id="113"/>
            <p:cNvSpPr txBox="true"/>
            <p:nvPr/>
          </p:nvSpPr>
          <p:spPr>
            <a:xfrm>
              <a:off x="0" y="0"/>
              <a:ext cx="2013255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12</a:t>
              </a:r>
            </a:p>
          </p:txBody>
        </p:sp>
      </p:grpSp>
      <p:grpSp>
        <p:nvGrpSpPr>
          <p:cNvPr name="Group 114" id="114"/>
          <p:cNvGrpSpPr/>
          <p:nvPr/>
        </p:nvGrpSpPr>
        <p:grpSpPr>
          <a:xfrm rot="0">
            <a:off x="14774151" y="3833946"/>
            <a:ext cx="1007393" cy="375961"/>
            <a:chOff x="0" y="0"/>
            <a:chExt cx="1343190" cy="501282"/>
          </a:xfrm>
        </p:grpSpPr>
        <p:sp>
          <p:nvSpPr>
            <p:cNvPr name="Freeform 115" id="115"/>
            <p:cNvSpPr/>
            <p:nvPr/>
          </p:nvSpPr>
          <p:spPr>
            <a:xfrm flipH="false" flipV="false" rot="0">
              <a:off x="0" y="0"/>
              <a:ext cx="1343152" cy="501269"/>
            </a:xfrm>
            <a:custGeom>
              <a:avLst/>
              <a:gdLst/>
              <a:ahLst/>
              <a:cxnLst/>
              <a:rect r="r" b="b" t="t" l="l"/>
              <a:pathLst>
                <a:path h="501269" w="1343152">
                  <a:moveTo>
                    <a:pt x="0" y="154178"/>
                  </a:moveTo>
                  <a:cubicBezTo>
                    <a:pt x="0" y="69088"/>
                    <a:pt x="69088" y="0"/>
                    <a:pt x="154178" y="0"/>
                  </a:cubicBezTo>
                  <a:lnTo>
                    <a:pt x="1188974" y="0"/>
                  </a:lnTo>
                  <a:cubicBezTo>
                    <a:pt x="1274191" y="0"/>
                    <a:pt x="1343152" y="69088"/>
                    <a:pt x="1343152" y="154178"/>
                  </a:cubicBezTo>
                  <a:lnTo>
                    <a:pt x="1343152" y="347091"/>
                  </a:lnTo>
                  <a:cubicBezTo>
                    <a:pt x="1343152" y="432308"/>
                    <a:pt x="1274064" y="501269"/>
                    <a:pt x="1188974" y="501269"/>
                  </a:cubicBezTo>
                  <a:lnTo>
                    <a:pt x="154178" y="501269"/>
                  </a:lnTo>
                  <a:cubicBezTo>
                    <a:pt x="69088" y="501269"/>
                    <a:pt x="0" y="432181"/>
                    <a:pt x="0" y="347091"/>
                  </a:cubicBez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16" id="116"/>
          <p:cNvGrpSpPr/>
          <p:nvPr/>
        </p:nvGrpSpPr>
        <p:grpSpPr>
          <a:xfrm rot="0">
            <a:off x="14893500" y="3967020"/>
            <a:ext cx="768696" cy="164725"/>
            <a:chOff x="0" y="0"/>
            <a:chExt cx="1024928" cy="219634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0" y="0"/>
              <a:ext cx="1024929" cy="219628"/>
            </a:xfrm>
            <a:custGeom>
              <a:avLst/>
              <a:gdLst/>
              <a:ahLst/>
              <a:cxnLst/>
              <a:rect r="r" b="b" t="t" l="l"/>
              <a:pathLst>
                <a:path h="219628" w="1024929">
                  <a:moveTo>
                    <a:pt x="0" y="0"/>
                  </a:moveTo>
                  <a:lnTo>
                    <a:pt x="1024929" y="0"/>
                  </a:lnTo>
                  <a:lnTo>
                    <a:pt x="1024929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928" r="0" b="-40931"/>
              </a:stretch>
            </a:blipFill>
          </p:spPr>
        </p:sp>
        <p:sp>
          <p:nvSpPr>
            <p:cNvPr name="TextBox 118" id="118"/>
            <p:cNvSpPr txBox="true"/>
            <p:nvPr/>
          </p:nvSpPr>
          <p:spPr>
            <a:xfrm>
              <a:off x="0" y="-9525"/>
              <a:ext cx="1024928" cy="2291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224"/>
                </a:lnSpc>
              </a:pPr>
              <a:r>
                <a:rPr lang="en-US" sz="102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Hoy</a:t>
              </a:r>
            </a:p>
          </p:txBody>
        </p:sp>
      </p:grpSp>
      <p:grpSp>
        <p:nvGrpSpPr>
          <p:cNvPr name="Group 119" id="119"/>
          <p:cNvGrpSpPr/>
          <p:nvPr/>
        </p:nvGrpSpPr>
        <p:grpSpPr>
          <a:xfrm rot="0">
            <a:off x="14415345" y="3955580"/>
            <a:ext cx="571948" cy="132693"/>
            <a:chOff x="0" y="0"/>
            <a:chExt cx="762597" cy="176924"/>
          </a:xfrm>
        </p:grpSpPr>
        <p:sp>
          <p:nvSpPr>
            <p:cNvPr name="Freeform 120" id="120"/>
            <p:cNvSpPr/>
            <p:nvPr/>
          </p:nvSpPr>
          <p:spPr>
            <a:xfrm flipH="false" flipV="false" rot="0">
              <a:off x="0" y="0"/>
              <a:ext cx="762635" cy="176911"/>
            </a:xfrm>
            <a:custGeom>
              <a:avLst/>
              <a:gdLst/>
              <a:ahLst/>
              <a:cxnLst/>
              <a:rect r="r" b="b" t="t" l="l"/>
              <a:pathLst>
                <a:path h="176911" w="762635">
                  <a:moveTo>
                    <a:pt x="0" y="0"/>
                  </a:moveTo>
                  <a:lnTo>
                    <a:pt x="762635" y="17691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33989" r="4" b="-33996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1" id="121"/>
          <p:cNvGrpSpPr/>
          <p:nvPr/>
        </p:nvGrpSpPr>
        <p:grpSpPr>
          <a:xfrm rot="0">
            <a:off x="1570949" y="5304615"/>
            <a:ext cx="4476436" cy="1593828"/>
            <a:chOff x="0" y="0"/>
            <a:chExt cx="5968581" cy="2125104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5968619" cy="2125091"/>
            </a:xfrm>
            <a:custGeom>
              <a:avLst/>
              <a:gdLst/>
              <a:ahLst/>
              <a:cxnLst/>
              <a:rect r="r" b="b" t="t" l="l"/>
              <a:pathLst>
                <a:path h="2125091" w="5968619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5820791" y="0"/>
                  </a:lnTo>
                  <a:cubicBezTo>
                    <a:pt x="5902452" y="0"/>
                    <a:pt x="5968619" y="66167"/>
                    <a:pt x="5968619" y="147828"/>
                  </a:cubicBezTo>
                  <a:lnTo>
                    <a:pt x="5968619" y="1977263"/>
                  </a:lnTo>
                  <a:cubicBezTo>
                    <a:pt x="5968619" y="2058924"/>
                    <a:pt x="5902452" y="2125091"/>
                    <a:pt x="5820791" y="2125091"/>
                  </a:cubicBezTo>
                  <a:lnTo>
                    <a:pt x="147828" y="2125091"/>
                  </a:lnTo>
                  <a:cubicBezTo>
                    <a:pt x="66167" y="2125091"/>
                    <a:pt x="0" y="2058924"/>
                    <a:pt x="0" y="1977263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3" id="123"/>
          <p:cNvGrpSpPr/>
          <p:nvPr/>
        </p:nvGrpSpPr>
        <p:grpSpPr>
          <a:xfrm rot="0">
            <a:off x="1921745" y="5559323"/>
            <a:ext cx="2676716" cy="247079"/>
            <a:chOff x="0" y="0"/>
            <a:chExt cx="3568954" cy="329438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3568948" cy="329441"/>
            </a:xfrm>
            <a:custGeom>
              <a:avLst/>
              <a:gdLst/>
              <a:ahLst/>
              <a:cxnLst/>
              <a:rect r="r" b="b" t="t" l="l"/>
              <a:pathLst>
                <a:path h="329441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1088" r="0" b="-161087"/>
              </a:stretch>
            </a:blipFill>
          </p:spPr>
        </p:sp>
        <p:sp>
          <p:nvSpPr>
            <p:cNvPr name="TextBox 125" id="125"/>
            <p:cNvSpPr txBox="true"/>
            <p:nvPr/>
          </p:nvSpPr>
          <p:spPr>
            <a:xfrm>
              <a:off x="0" y="0"/>
              <a:ext cx="3568954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Valor retenido</a:t>
              </a:r>
            </a:p>
          </p:txBody>
        </p:sp>
      </p:grpSp>
      <p:grpSp>
        <p:nvGrpSpPr>
          <p:cNvPr name="Group 126" id="126"/>
          <p:cNvGrpSpPr/>
          <p:nvPr/>
        </p:nvGrpSpPr>
        <p:grpSpPr>
          <a:xfrm rot="0">
            <a:off x="1921745" y="6012304"/>
            <a:ext cx="1509941" cy="384353"/>
            <a:chOff x="0" y="0"/>
            <a:chExt cx="2013255" cy="512470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0"/>
              <a:ext cx="2013253" cy="512464"/>
            </a:xfrm>
            <a:custGeom>
              <a:avLst/>
              <a:gdLst/>
              <a:ahLst/>
              <a:cxnLst/>
              <a:rect r="r" b="b" t="t" l="l"/>
              <a:pathLst>
                <a:path h="512464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547" r="0" b="-26549"/>
              </a:stretch>
            </a:blipFill>
          </p:spPr>
        </p:sp>
        <p:sp>
          <p:nvSpPr>
            <p:cNvPr name="TextBox 128" id="128"/>
            <p:cNvSpPr txBox="true"/>
            <p:nvPr/>
          </p:nvSpPr>
          <p:spPr>
            <a:xfrm>
              <a:off x="0" y="0"/>
              <a:ext cx="2013255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$0.0M</a:t>
              </a:r>
            </a:p>
          </p:txBody>
        </p:sp>
      </p:grpSp>
      <p:grpSp>
        <p:nvGrpSpPr>
          <p:cNvPr name="Group 129" id="129"/>
          <p:cNvGrpSpPr/>
          <p:nvPr/>
        </p:nvGrpSpPr>
        <p:grpSpPr>
          <a:xfrm rot="0">
            <a:off x="4671279" y="5961593"/>
            <a:ext cx="1007393" cy="375961"/>
            <a:chOff x="0" y="0"/>
            <a:chExt cx="1343190" cy="501282"/>
          </a:xfrm>
        </p:grpSpPr>
        <p:sp>
          <p:nvSpPr>
            <p:cNvPr name="Freeform 130" id="130"/>
            <p:cNvSpPr/>
            <p:nvPr/>
          </p:nvSpPr>
          <p:spPr>
            <a:xfrm flipH="false" flipV="false" rot="0">
              <a:off x="0" y="0"/>
              <a:ext cx="1343152" cy="501269"/>
            </a:xfrm>
            <a:custGeom>
              <a:avLst/>
              <a:gdLst/>
              <a:ahLst/>
              <a:cxnLst/>
              <a:rect r="r" b="b" t="t" l="l"/>
              <a:pathLst>
                <a:path h="501269" w="1343152">
                  <a:moveTo>
                    <a:pt x="0" y="154178"/>
                  </a:moveTo>
                  <a:cubicBezTo>
                    <a:pt x="0" y="69088"/>
                    <a:pt x="69088" y="0"/>
                    <a:pt x="154178" y="0"/>
                  </a:cubicBezTo>
                  <a:lnTo>
                    <a:pt x="1188974" y="0"/>
                  </a:lnTo>
                  <a:cubicBezTo>
                    <a:pt x="1274191" y="0"/>
                    <a:pt x="1343152" y="69088"/>
                    <a:pt x="1343152" y="154178"/>
                  </a:cubicBezTo>
                  <a:lnTo>
                    <a:pt x="1343152" y="347091"/>
                  </a:lnTo>
                  <a:cubicBezTo>
                    <a:pt x="1343152" y="432308"/>
                    <a:pt x="1274064" y="501269"/>
                    <a:pt x="1188974" y="501269"/>
                  </a:cubicBezTo>
                  <a:lnTo>
                    <a:pt x="154178" y="501269"/>
                  </a:lnTo>
                  <a:cubicBezTo>
                    <a:pt x="69088" y="501269"/>
                    <a:pt x="0" y="432181"/>
                    <a:pt x="0" y="347091"/>
                  </a:cubicBez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31" id="131"/>
          <p:cNvGrpSpPr/>
          <p:nvPr/>
        </p:nvGrpSpPr>
        <p:grpSpPr>
          <a:xfrm rot="0">
            <a:off x="4790627" y="6094666"/>
            <a:ext cx="768696" cy="164725"/>
            <a:chOff x="0" y="0"/>
            <a:chExt cx="1024928" cy="219634"/>
          </a:xfrm>
        </p:grpSpPr>
        <p:sp>
          <p:nvSpPr>
            <p:cNvPr name="Freeform 132" id="132"/>
            <p:cNvSpPr/>
            <p:nvPr/>
          </p:nvSpPr>
          <p:spPr>
            <a:xfrm flipH="false" flipV="false" rot="0">
              <a:off x="0" y="0"/>
              <a:ext cx="1024929" cy="219628"/>
            </a:xfrm>
            <a:custGeom>
              <a:avLst/>
              <a:gdLst/>
              <a:ahLst/>
              <a:cxnLst/>
              <a:rect r="r" b="b" t="t" l="l"/>
              <a:pathLst>
                <a:path h="219628" w="1024929">
                  <a:moveTo>
                    <a:pt x="0" y="0"/>
                  </a:moveTo>
                  <a:lnTo>
                    <a:pt x="1024929" y="0"/>
                  </a:lnTo>
                  <a:lnTo>
                    <a:pt x="1024929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928" r="0" b="-40931"/>
              </a:stretch>
            </a:blipFill>
          </p:spPr>
        </p:sp>
        <p:sp>
          <p:nvSpPr>
            <p:cNvPr name="TextBox 133" id="133"/>
            <p:cNvSpPr txBox="true"/>
            <p:nvPr/>
          </p:nvSpPr>
          <p:spPr>
            <a:xfrm>
              <a:off x="0" y="-9525"/>
              <a:ext cx="1024928" cy="2291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224"/>
                </a:lnSpc>
              </a:pPr>
              <a:r>
                <a:rPr lang="en-US" sz="102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Piloto</a:t>
              </a:r>
            </a:p>
          </p:txBody>
        </p:sp>
      </p:grpSp>
      <p:grpSp>
        <p:nvGrpSpPr>
          <p:cNvPr name="Group 134" id="134"/>
          <p:cNvGrpSpPr/>
          <p:nvPr/>
        </p:nvGrpSpPr>
        <p:grpSpPr>
          <a:xfrm rot="0">
            <a:off x="4312482" y="6083227"/>
            <a:ext cx="571948" cy="132693"/>
            <a:chOff x="0" y="0"/>
            <a:chExt cx="762597" cy="176924"/>
          </a:xfrm>
        </p:grpSpPr>
        <p:sp>
          <p:nvSpPr>
            <p:cNvPr name="Freeform 135" id="135"/>
            <p:cNvSpPr/>
            <p:nvPr/>
          </p:nvSpPr>
          <p:spPr>
            <a:xfrm flipH="false" flipV="false" rot="0">
              <a:off x="0" y="0"/>
              <a:ext cx="762635" cy="176911"/>
            </a:xfrm>
            <a:custGeom>
              <a:avLst/>
              <a:gdLst/>
              <a:ahLst/>
              <a:cxnLst/>
              <a:rect r="r" b="b" t="t" l="l"/>
              <a:pathLst>
                <a:path h="176911" w="762635">
                  <a:moveTo>
                    <a:pt x="0" y="0"/>
                  </a:moveTo>
                  <a:lnTo>
                    <a:pt x="762635" y="17691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33989" r="4" b="-33996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36" id="136"/>
          <p:cNvGrpSpPr/>
          <p:nvPr/>
        </p:nvGrpSpPr>
        <p:grpSpPr>
          <a:xfrm rot="0">
            <a:off x="6622380" y="5304615"/>
            <a:ext cx="4476436" cy="1593828"/>
            <a:chOff x="0" y="0"/>
            <a:chExt cx="5968581" cy="2125104"/>
          </a:xfrm>
        </p:grpSpPr>
        <p:sp>
          <p:nvSpPr>
            <p:cNvPr name="Freeform 137" id="137"/>
            <p:cNvSpPr/>
            <p:nvPr/>
          </p:nvSpPr>
          <p:spPr>
            <a:xfrm flipH="false" flipV="false" rot="0">
              <a:off x="0" y="0"/>
              <a:ext cx="5968619" cy="2125091"/>
            </a:xfrm>
            <a:custGeom>
              <a:avLst/>
              <a:gdLst/>
              <a:ahLst/>
              <a:cxnLst/>
              <a:rect r="r" b="b" t="t" l="l"/>
              <a:pathLst>
                <a:path h="2125091" w="5968619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5820791" y="0"/>
                  </a:lnTo>
                  <a:cubicBezTo>
                    <a:pt x="5902452" y="0"/>
                    <a:pt x="5968619" y="66167"/>
                    <a:pt x="5968619" y="147828"/>
                  </a:cubicBezTo>
                  <a:lnTo>
                    <a:pt x="5968619" y="1977263"/>
                  </a:lnTo>
                  <a:cubicBezTo>
                    <a:pt x="5968619" y="2058924"/>
                    <a:pt x="5902452" y="2125091"/>
                    <a:pt x="5820791" y="2125091"/>
                  </a:cubicBezTo>
                  <a:lnTo>
                    <a:pt x="147828" y="2125091"/>
                  </a:lnTo>
                  <a:cubicBezTo>
                    <a:pt x="66167" y="2125091"/>
                    <a:pt x="0" y="2058924"/>
                    <a:pt x="0" y="1977263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38" id="138"/>
          <p:cNvGrpSpPr/>
          <p:nvPr/>
        </p:nvGrpSpPr>
        <p:grpSpPr>
          <a:xfrm rot="0">
            <a:off x="6973176" y="5559323"/>
            <a:ext cx="2676716" cy="247079"/>
            <a:chOff x="0" y="0"/>
            <a:chExt cx="3568954" cy="329438"/>
          </a:xfrm>
        </p:grpSpPr>
        <p:sp>
          <p:nvSpPr>
            <p:cNvPr name="Freeform 139" id="139"/>
            <p:cNvSpPr/>
            <p:nvPr/>
          </p:nvSpPr>
          <p:spPr>
            <a:xfrm flipH="false" flipV="false" rot="0">
              <a:off x="0" y="0"/>
              <a:ext cx="3568948" cy="329441"/>
            </a:xfrm>
            <a:custGeom>
              <a:avLst/>
              <a:gdLst/>
              <a:ahLst/>
              <a:cxnLst/>
              <a:rect r="r" b="b" t="t" l="l"/>
              <a:pathLst>
                <a:path h="329441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1088" r="0" b="-161087"/>
              </a:stretch>
            </a:blipFill>
          </p:spPr>
        </p:sp>
        <p:sp>
          <p:nvSpPr>
            <p:cNvPr name="TextBox 140" id="140"/>
            <p:cNvSpPr txBox="true"/>
            <p:nvPr/>
          </p:nvSpPr>
          <p:spPr>
            <a:xfrm>
              <a:off x="0" y="0"/>
              <a:ext cx="3568954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Cierre documental</a:t>
              </a:r>
            </a:p>
          </p:txBody>
        </p:sp>
      </p:grpSp>
      <p:grpSp>
        <p:nvGrpSpPr>
          <p:cNvPr name="Group 141" id="141"/>
          <p:cNvGrpSpPr/>
          <p:nvPr/>
        </p:nvGrpSpPr>
        <p:grpSpPr>
          <a:xfrm rot="0">
            <a:off x="6973176" y="6012304"/>
            <a:ext cx="1509941" cy="384353"/>
            <a:chOff x="0" y="0"/>
            <a:chExt cx="2013255" cy="512470"/>
          </a:xfrm>
        </p:grpSpPr>
        <p:sp>
          <p:nvSpPr>
            <p:cNvPr name="Freeform 142" id="142"/>
            <p:cNvSpPr/>
            <p:nvPr/>
          </p:nvSpPr>
          <p:spPr>
            <a:xfrm flipH="false" flipV="false" rot="0">
              <a:off x="0" y="0"/>
              <a:ext cx="2013253" cy="512464"/>
            </a:xfrm>
            <a:custGeom>
              <a:avLst/>
              <a:gdLst/>
              <a:ahLst/>
              <a:cxnLst/>
              <a:rect r="r" b="b" t="t" l="l"/>
              <a:pathLst>
                <a:path h="512464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547" r="0" b="-26549"/>
              </a:stretch>
            </a:blipFill>
          </p:spPr>
        </p:sp>
        <p:sp>
          <p:nvSpPr>
            <p:cNvPr name="TextBox 143" id="143"/>
            <p:cNvSpPr txBox="true"/>
            <p:nvPr/>
          </p:nvSpPr>
          <p:spPr>
            <a:xfrm>
              <a:off x="0" y="0"/>
              <a:ext cx="2013255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95%</a:t>
              </a:r>
            </a:p>
          </p:txBody>
        </p:sp>
      </p:grpSp>
      <p:grpSp>
        <p:nvGrpSpPr>
          <p:cNvPr name="Group 144" id="144"/>
          <p:cNvGrpSpPr/>
          <p:nvPr/>
        </p:nvGrpSpPr>
        <p:grpSpPr>
          <a:xfrm rot="0">
            <a:off x="9722710" y="5961593"/>
            <a:ext cx="1007393" cy="375961"/>
            <a:chOff x="0" y="0"/>
            <a:chExt cx="1343190" cy="501282"/>
          </a:xfrm>
        </p:grpSpPr>
        <p:sp>
          <p:nvSpPr>
            <p:cNvPr name="Freeform 145" id="145"/>
            <p:cNvSpPr/>
            <p:nvPr/>
          </p:nvSpPr>
          <p:spPr>
            <a:xfrm flipH="false" flipV="false" rot="0">
              <a:off x="0" y="0"/>
              <a:ext cx="1343152" cy="501269"/>
            </a:xfrm>
            <a:custGeom>
              <a:avLst/>
              <a:gdLst/>
              <a:ahLst/>
              <a:cxnLst/>
              <a:rect r="r" b="b" t="t" l="l"/>
              <a:pathLst>
                <a:path h="501269" w="1343152">
                  <a:moveTo>
                    <a:pt x="0" y="154178"/>
                  </a:moveTo>
                  <a:cubicBezTo>
                    <a:pt x="0" y="69088"/>
                    <a:pt x="69088" y="0"/>
                    <a:pt x="154178" y="0"/>
                  </a:cubicBezTo>
                  <a:lnTo>
                    <a:pt x="1188974" y="0"/>
                  </a:lnTo>
                  <a:cubicBezTo>
                    <a:pt x="1274191" y="0"/>
                    <a:pt x="1343152" y="69088"/>
                    <a:pt x="1343152" y="154178"/>
                  </a:cubicBezTo>
                  <a:lnTo>
                    <a:pt x="1343152" y="347091"/>
                  </a:lnTo>
                  <a:cubicBezTo>
                    <a:pt x="1343152" y="432308"/>
                    <a:pt x="1274064" y="501269"/>
                    <a:pt x="1188974" y="501269"/>
                  </a:cubicBezTo>
                  <a:lnTo>
                    <a:pt x="154178" y="501269"/>
                  </a:lnTo>
                  <a:cubicBezTo>
                    <a:pt x="69088" y="501269"/>
                    <a:pt x="0" y="432181"/>
                    <a:pt x="0" y="347091"/>
                  </a:cubicBez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6" id="146"/>
          <p:cNvGrpSpPr/>
          <p:nvPr/>
        </p:nvGrpSpPr>
        <p:grpSpPr>
          <a:xfrm rot="0">
            <a:off x="9842059" y="6094666"/>
            <a:ext cx="768696" cy="164725"/>
            <a:chOff x="0" y="0"/>
            <a:chExt cx="1024928" cy="219634"/>
          </a:xfrm>
        </p:grpSpPr>
        <p:sp>
          <p:nvSpPr>
            <p:cNvPr name="Freeform 147" id="147"/>
            <p:cNvSpPr/>
            <p:nvPr/>
          </p:nvSpPr>
          <p:spPr>
            <a:xfrm flipH="false" flipV="false" rot="0">
              <a:off x="0" y="0"/>
              <a:ext cx="1024929" cy="219628"/>
            </a:xfrm>
            <a:custGeom>
              <a:avLst/>
              <a:gdLst/>
              <a:ahLst/>
              <a:cxnLst/>
              <a:rect r="r" b="b" t="t" l="l"/>
              <a:pathLst>
                <a:path h="219628" w="1024929">
                  <a:moveTo>
                    <a:pt x="0" y="0"/>
                  </a:moveTo>
                  <a:lnTo>
                    <a:pt x="1024929" y="0"/>
                  </a:lnTo>
                  <a:lnTo>
                    <a:pt x="1024929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928" r="0" b="-40931"/>
              </a:stretch>
            </a:blipFill>
          </p:spPr>
        </p:sp>
        <p:sp>
          <p:nvSpPr>
            <p:cNvPr name="TextBox 148" id="148"/>
            <p:cNvSpPr txBox="true"/>
            <p:nvPr/>
          </p:nvSpPr>
          <p:spPr>
            <a:xfrm>
              <a:off x="0" y="-9525"/>
              <a:ext cx="1024928" cy="2291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224"/>
                </a:lnSpc>
              </a:pPr>
              <a:r>
                <a:rPr lang="en-US" sz="102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Meta</a:t>
              </a:r>
            </a:p>
          </p:txBody>
        </p:sp>
      </p:grpSp>
      <p:grpSp>
        <p:nvGrpSpPr>
          <p:cNvPr name="Group 149" id="149"/>
          <p:cNvGrpSpPr/>
          <p:nvPr/>
        </p:nvGrpSpPr>
        <p:grpSpPr>
          <a:xfrm rot="0">
            <a:off x="9363913" y="6083227"/>
            <a:ext cx="571948" cy="132693"/>
            <a:chOff x="0" y="0"/>
            <a:chExt cx="762597" cy="176924"/>
          </a:xfrm>
        </p:grpSpPr>
        <p:sp>
          <p:nvSpPr>
            <p:cNvPr name="Freeform 150" id="150"/>
            <p:cNvSpPr/>
            <p:nvPr/>
          </p:nvSpPr>
          <p:spPr>
            <a:xfrm flipH="false" flipV="false" rot="0">
              <a:off x="0" y="0"/>
              <a:ext cx="762635" cy="176911"/>
            </a:xfrm>
            <a:custGeom>
              <a:avLst/>
              <a:gdLst/>
              <a:ahLst/>
              <a:cxnLst/>
              <a:rect r="r" b="b" t="t" l="l"/>
              <a:pathLst>
                <a:path h="176911" w="762635">
                  <a:moveTo>
                    <a:pt x="0" y="0"/>
                  </a:moveTo>
                  <a:lnTo>
                    <a:pt x="762635" y="17691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33989" r="4" b="-33996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51" id="151"/>
          <p:cNvGrpSpPr/>
          <p:nvPr/>
        </p:nvGrpSpPr>
        <p:grpSpPr>
          <a:xfrm rot="0">
            <a:off x="11673811" y="5304615"/>
            <a:ext cx="4476436" cy="1593828"/>
            <a:chOff x="0" y="0"/>
            <a:chExt cx="5968581" cy="2125104"/>
          </a:xfrm>
        </p:grpSpPr>
        <p:sp>
          <p:nvSpPr>
            <p:cNvPr name="Freeform 152" id="152"/>
            <p:cNvSpPr/>
            <p:nvPr/>
          </p:nvSpPr>
          <p:spPr>
            <a:xfrm flipH="false" flipV="false" rot="0">
              <a:off x="0" y="0"/>
              <a:ext cx="5968619" cy="2125091"/>
            </a:xfrm>
            <a:custGeom>
              <a:avLst/>
              <a:gdLst/>
              <a:ahLst/>
              <a:cxnLst/>
              <a:rect r="r" b="b" t="t" l="l"/>
              <a:pathLst>
                <a:path h="2125091" w="5968619">
                  <a:moveTo>
                    <a:pt x="0" y="147828"/>
                  </a:moveTo>
                  <a:cubicBezTo>
                    <a:pt x="0" y="66167"/>
                    <a:pt x="66167" y="0"/>
                    <a:pt x="147828" y="0"/>
                  </a:cubicBezTo>
                  <a:lnTo>
                    <a:pt x="5820791" y="0"/>
                  </a:lnTo>
                  <a:cubicBezTo>
                    <a:pt x="5902452" y="0"/>
                    <a:pt x="5968619" y="66167"/>
                    <a:pt x="5968619" y="147828"/>
                  </a:cubicBezTo>
                  <a:lnTo>
                    <a:pt x="5968619" y="1977263"/>
                  </a:lnTo>
                  <a:cubicBezTo>
                    <a:pt x="5968619" y="2058924"/>
                    <a:pt x="5902452" y="2125091"/>
                    <a:pt x="5820791" y="2125091"/>
                  </a:cubicBezTo>
                  <a:lnTo>
                    <a:pt x="147828" y="2125091"/>
                  </a:lnTo>
                  <a:cubicBezTo>
                    <a:pt x="66167" y="2125091"/>
                    <a:pt x="0" y="2058924"/>
                    <a:pt x="0" y="1977263"/>
                  </a:cubicBezTo>
                  <a:close/>
                </a:path>
              </a:pathLst>
            </a:custGeom>
            <a:solidFill>
              <a:srgbClr val="122A42"/>
            </a:solidFill>
            <a:ln w="15252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53" id="153"/>
          <p:cNvGrpSpPr/>
          <p:nvPr/>
        </p:nvGrpSpPr>
        <p:grpSpPr>
          <a:xfrm rot="0">
            <a:off x="12024608" y="5559323"/>
            <a:ext cx="2676716" cy="247079"/>
            <a:chOff x="0" y="0"/>
            <a:chExt cx="3568954" cy="329438"/>
          </a:xfrm>
        </p:grpSpPr>
        <p:sp>
          <p:nvSpPr>
            <p:cNvPr name="Freeform 154" id="154"/>
            <p:cNvSpPr/>
            <p:nvPr/>
          </p:nvSpPr>
          <p:spPr>
            <a:xfrm flipH="false" flipV="false" rot="0">
              <a:off x="0" y="0"/>
              <a:ext cx="3568948" cy="329441"/>
            </a:xfrm>
            <a:custGeom>
              <a:avLst/>
              <a:gdLst/>
              <a:ahLst/>
              <a:cxnLst/>
              <a:rect r="r" b="b" t="t" l="l"/>
              <a:pathLst>
                <a:path h="329441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1088" r="0" b="-161087"/>
              </a:stretch>
            </a:blipFill>
          </p:spPr>
        </p:sp>
        <p:sp>
          <p:nvSpPr>
            <p:cNvPr name="TextBox 155" id="155"/>
            <p:cNvSpPr txBox="true"/>
            <p:nvPr/>
          </p:nvSpPr>
          <p:spPr>
            <a:xfrm>
              <a:off x="0" y="0"/>
              <a:ext cx="3568954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 b="true">
                  <a:solidFill>
                    <a:srgbClr val="B9C6D3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Cierre novedad</a:t>
              </a:r>
            </a:p>
          </p:txBody>
        </p:sp>
      </p:grpSp>
      <p:grpSp>
        <p:nvGrpSpPr>
          <p:cNvPr name="Group 156" id="156"/>
          <p:cNvGrpSpPr/>
          <p:nvPr/>
        </p:nvGrpSpPr>
        <p:grpSpPr>
          <a:xfrm rot="0">
            <a:off x="12024608" y="6012304"/>
            <a:ext cx="1509941" cy="384353"/>
            <a:chOff x="0" y="0"/>
            <a:chExt cx="2013255" cy="512470"/>
          </a:xfrm>
        </p:grpSpPr>
        <p:sp>
          <p:nvSpPr>
            <p:cNvPr name="Freeform 157" id="157"/>
            <p:cNvSpPr/>
            <p:nvPr/>
          </p:nvSpPr>
          <p:spPr>
            <a:xfrm flipH="false" flipV="false" rot="0">
              <a:off x="0" y="0"/>
              <a:ext cx="2013253" cy="512464"/>
            </a:xfrm>
            <a:custGeom>
              <a:avLst/>
              <a:gdLst/>
              <a:ahLst/>
              <a:cxnLst/>
              <a:rect r="r" b="b" t="t" l="l"/>
              <a:pathLst>
                <a:path h="512464" w="2013253">
                  <a:moveTo>
                    <a:pt x="0" y="0"/>
                  </a:moveTo>
                  <a:lnTo>
                    <a:pt x="2013253" y="0"/>
                  </a:lnTo>
                  <a:lnTo>
                    <a:pt x="2013253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547" r="0" b="-26549"/>
              </a:stretch>
            </a:blipFill>
          </p:spPr>
        </p:sp>
        <p:sp>
          <p:nvSpPr>
            <p:cNvPr name="TextBox 158" id="158"/>
            <p:cNvSpPr txBox="true"/>
            <p:nvPr/>
          </p:nvSpPr>
          <p:spPr>
            <a:xfrm>
              <a:off x="0" y="0"/>
              <a:ext cx="2013255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&lt;24h</a:t>
              </a:r>
            </a:p>
          </p:txBody>
        </p:sp>
      </p:grpSp>
      <p:grpSp>
        <p:nvGrpSpPr>
          <p:cNvPr name="Group 159" id="159"/>
          <p:cNvGrpSpPr/>
          <p:nvPr/>
        </p:nvGrpSpPr>
        <p:grpSpPr>
          <a:xfrm rot="0">
            <a:off x="14774151" y="5961593"/>
            <a:ext cx="1007393" cy="375961"/>
            <a:chOff x="0" y="0"/>
            <a:chExt cx="1343190" cy="501282"/>
          </a:xfrm>
        </p:grpSpPr>
        <p:sp>
          <p:nvSpPr>
            <p:cNvPr name="Freeform 160" id="160"/>
            <p:cNvSpPr/>
            <p:nvPr/>
          </p:nvSpPr>
          <p:spPr>
            <a:xfrm flipH="false" flipV="false" rot="0">
              <a:off x="0" y="0"/>
              <a:ext cx="1343152" cy="501269"/>
            </a:xfrm>
            <a:custGeom>
              <a:avLst/>
              <a:gdLst/>
              <a:ahLst/>
              <a:cxnLst/>
              <a:rect r="r" b="b" t="t" l="l"/>
              <a:pathLst>
                <a:path h="501269" w="1343152">
                  <a:moveTo>
                    <a:pt x="0" y="154178"/>
                  </a:moveTo>
                  <a:cubicBezTo>
                    <a:pt x="0" y="69088"/>
                    <a:pt x="69088" y="0"/>
                    <a:pt x="154178" y="0"/>
                  </a:cubicBezTo>
                  <a:lnTo>
                    <a:pt x="1188974" y="0"/>
                  </a:lnTo>
                  <a:cubicBezTo>
                    <a:pt x="1274191" y="0"/>
                    <a:pt x="1343152" y="69088"/>
                    <a:pt x="1343152" y="154178"/>
                  </a:cubicBezTo>
                  <a:lnTo>
                    <a:pt x="1343152" y="347091"/>
                  </a:lnTo>
                  <a:cubicBezTo>
                    <a:pt x="1343152" y="432308"/>
                    <a:pt x="1274064" y="501269"/>
                    <a:pt x="1188974" y="501269"/>
                  </a:cubicBezTo>
                  <a:lnTo>
                    <a:pt x="154178" y="501269"/>
                  </a:lnTo>
                  <a:cubicBezTo>
                    <a:pt x="69088" y="501269"/>
                    <a:pt x="0" y="432181"/>
                    <a:pt x="0" y="347091"/>
                  </a:cubicBezTo>
                  <a:close/>
                </a:path>
              </a:pathLst>
            </a:custGeom>
            <a:solidFill>
              <a:srgbClr val="1E90FF">
                <a:alpha val="6392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1" id="161"/>
          <p:cNvGrpSpPr/>
          <p:nvPr/>
        </p:nvGrpSpPr>
        <p:grpSpPr>
          <a:xfrm rot="0">
            <a:off x="14893500" y="6094666"/>
            <a:ext cx="768696" cy="164725"/>
            <a:chOff x="0" y="0"/>
            <a:chExt cx="1024928" cy="219634"/>
          </a:xfrm>
        </p:grpSpPr>
        <p:sp>
          <p:nvSpPr>
            <p:cNvPr name="Freeform 162" id="162"/>
            <p:cNvSpPr/>
            <p:nvPr/>
          </p:nvSpPr>
          <p:spPr>
            <a:xfrm flipH="false" flipV="false" rot="0">
              <a:off x="0" y="0"/>
              <a:ext cx="1024929" cy="219628"/>
            </a:xfrm>
            <a:custGeom>
              <a:avLst/>
              <a:gdLst/>
              <a:ahLst/>
              <a:cxnLst/>
              <a:rect r="r" b="b" t="t" l="l"/>
              <a:pathLst>
                <a:path h="219628" w="1024929">
                  <a:moveTo>
                    <a:pt x="0" y="0"/>
                  </a:moveTo>
                  <a:lnTo>
                    <a:pt x="1024929" y="0"/>
                  </a:lnTo>
                  <a:lnTo>
                    <a:pt x="1024929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928" r="0" b="-40931"/>
              </a:stretch>
            </a:blipFill>
          </p:spPr>
        </p:sp>
        <p:sp>
          <p:nvSpPr>
            <p:cNvPr name="TextBox 163" id="163"/>
            <p:cNvSpPr txBox="true"/>
            <p:nvPr/>
          </p:nvSpPr>
          <p:spPr>
            <a:xfrm>
              <a:off x="0" y="-9525"/>
              <a:ext cx="1024928" cy="22915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224"/>
                </a:lnSpc>
              </a:pPr>
              <a:r>
                <a:rPr lang="en-US" sz="102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SLA</a:t>
              </a:r>
            </a:p>
          </p:txBody>
        </p:sp>
      </p:grpSp>
      <p:grpSp>
        <p:nvGrpSpPr>
          <p:cNvPr name="Group 164" id="164"/>
          <p:cNvGrpSpPr/>
          <p:nvPr/>
        </p:nvGrpSpPr>
        <p:grpSpPr>
          <a:xfrm rot="0">
            <a:off x="14415345" y="6083227"/>
            <a:ext cx="571948" cy="132693"/>
            <a:chOff x="0" y="0"/>
            <a:chExt cx="762597" cy="176924"/>
          </a:xfrm>
        </p:grpSpPr>
        <p:sp>
          <p:nvSpPr>
            <p:cNvPr name="Freeform 165" id="165"/>
            <p:cNvSpPr/>
            <p:nvPr/>
          </p:nvSpPr>
          <p:spPr>
            <a:xfrm flipH="false" flipV="false" rot="0">
              <a:off x="0" y="0"/>
              <a:ext cx="762635" cy="176911"/>
            </a:xfrm>
            <a:custGeom>
              <a:avLst/>
              <a:gdLst/>
              <a:ahLst/>
              <a:cxnLst/>
              <a:rect r="r" b="b" t="t" l="l"/>
              <a:pathLst>
                <a:path h="176911" w="762635">
                  <a:moveTo>
                    <a:pt x="0" y="0"/>
                  </a:moveTo>
                  <a:lnTo>
                    <a:pt x="762635" y="17691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33989" r="4" b="-33996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1338" y="470906"/>
            <a:ext cx="94564" cy="94564"/>
            <a:chOff x="0" y="0"/>
            <a:chExt cx="126086" cy="1260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255377" y="470906"/>
            <a:ext cx="94564" cy="94564"/>
            <a:chOff x="0" y="0"/>
            <a:chExt cx="126086" cy="1260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3353514" y="1294505"/>
            <a:ext cx="94564" cy="94564"/>
            <a:chOff x="0" y="0"/>
            <a:chExt cx="126086" cy="1260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4932093" y="1294505"/>
            <a:ext cx="94564" cy="94564"/>
            <a:chOff x="0" y="0"/>
            <a:chExt cx="126086" cy="1260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716563" y="608171"/>
            <a:ext cx="94564" cy="94564"/>
            <a:chOff x="0" y="0"/>
            <a:chExt cx="126086" cy="1260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19053" y="745436"/>
            <a:ext cx="94564" cy="94564"/>
            <a:chOff x="0" y="0"/>
            <a:chExt cx="126086" cy="1260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3785828" y="1431769"/>
            <a:ext cx="94564" cy="94564"/>
            <a:chOff x="0" y="0"/>
            <a:chExt cx="126086" cy="126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227132" y="1431769"/>
            <a:ext cx="94564" cy="94564"/>
            <a:chOff x="0" y="0"/>
            <a:chExt cx="126086" cy="126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599808" y="608171"/>
            <a:ext cx="94564" cy="94564"/>
            <a:chOff x="0" y="0"/>
            <a:chExt cx="126086" cy="12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88603" y="8157867"/>
            <a:ext cx="94564" cy="94564"/>
            <a:chOff x="0" y="0"/>
            <a:chExt cx="126086" cy="12608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461279" y="7471534"/>
            <a:ext cx="94564" cy="94564"/>
            <a:chOff x="0" y="0"/>
            <a:chExt cx="126086" cy="12608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3833946" y="8295132"/>
            <a:ext cx="94564" cy="94564"/>
            <a:chOff x="0" y="0"/>
            <a:chExt cx="126086" cy="12608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755691" y="7883338"/>
            <a:ext cx="94564" cy="94564"/>
            <a:chOff x="0" y="0"/>
            <a:chExt cx="126086" cy="12608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1795446" y="9050103"/>
            <a:ext cx="94564" cy="94564"/>
            <a:chOff x="0" y="0"/>
            <a:chExt cx="126086" cy="12608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236759" y="8363769"/>
            <a:ext cx="94564" cy="94564"/>
            <a:chOff x="0" y="0"/>
            <a:chExt cx="126086" cy="12608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883965" y="9050103"/>
            <a:ext cx="94564" cy="94564"/>
            <a:chOff x="0" y="0"/>
            <a:chExt cx="126086" cy="12608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6942975" y="8363769"/>
            <a:ext cx="94564" cy="94564"/>
            <a:chOff x="0" y="0"/>
            <a:chExt cx="126086" cy="12608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6111" cy="126111"/>
            </a:xfrm>
            <a:custGeom>
              <a:avLst/>
              <a:gdLst/>
              <a:ahLst/>
              <a:cxnLst/>
              <a:rect r="r" b="b" t="t" l="l"/>
              <a:pathLst>
                <a:path h="126111" w="126111">
                  <a:moveTo>
                    <a:pt x="0" y="62992"/>
                  </a:moveTo>
                  <a:cubicBezTo>
                    <a:pt x="0" y="28194"/>
                    <a:pt x="28194" y="0"/>
                    <a:pt x="62992" y="0"/>
                  </a:cubicBezTo>
                  <a:cubicBezTo>
                    <a:pt x="97790" y="0"/>
                    <a:pt x="126111" y="28194"/>
                    <a:pt x="126111" y="62992"/>
                  </a:cubicBezTo>
                  <a:cubicBezTo>
                    <a:pt x="126111" y="97790"/>
                    <a:pt x="97917" y="126111"/>
                    <a:pt x="62992" y="126111"/>
                  </a:cubicBezTo>
                  <a:cubicBezTo>
                    <a:pt x="28067" y="126111"/>
                    <a:pt x="0" y="97917"/>
                    <a:pt x="0" y="62992"/>
                  </a:cubicBezTo>
                  <a:close/>
                </a:path>
              </a:pathLst>
            </a:custGeom>
            <a:solidFill>
              <a:srgbClr val="1E90FF">
                <a:alpha val="392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019975" y="512083"/>
            <a:ext cx="1254471" cy="19069"/>
            <a:chOff x="0" y="0"/>
            <a:chExt cx="1672628" cy="2542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72590" cy="25400"/>
            </a:xfrm>
            <a:custGeom>
              <a:avLst/>
              <a:gdLst/>
              <a:ahLst/>
              <a:cxnLst/>
              <a:rect r="r" b="b" t="t" l="l"/>
              <a:pathLst>
                <a:path h="25400" w="1672590">
                  <a:moveTo>
                    <a:pt x="0" y="0"/>
                  </a:moveTo>
                  <a:lnTo>
                    <a:pt x="1672590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233068" r="-2" b="-12331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2296554" y="512083"/>
            <a:ext cx="1076020" cy="774030"/>
            <a:chOff x="0" y="0"/>
            <a:chExt cx="1434694" cy="1032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34719" cy="1032002"/>
            </a:xfrm>
            <a:custGeom>
              <a:avLst/>
              <a:gdLst/>
              <a:ahLst/>
              <a:cxnLst/>
              <a:rect r="r" b="b" t="t" l="l"/>
              <a:pathLst>
                <a:path h="1032002" w="1434719">
                  <a:moveTo>
                    <a:pt x="0" y="0"/>
                  </a:moveTo>
                  <a:lnTo>
                    <a:pt x="1434719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42293" t="0" r="-42292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3380965" y="1335691"/>
            <a:ext cx="1529001" cy="19069"/>
            <a:chOff x="0" y="0"/>
            <a:chExt cx="2038668" cy="2542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38731" cy="25400"/>
            </a:xfrm>
            <a:custGeom>
              <a:avLst/>
              <a:gdLst/>
              <a:ahLst/>
              <a:cxnLst/>
              <a:rect r="r" b="b" t="t" l="l"/>
              <a:pathLst>
                <a:path h="25400" w="2038731">
                  <a:moveTo>
                    <a:pt x="0" y="0"/>
                  </a:moveTo>
                  <a:lnTo>
                    <a:pt x="2038731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513867" r="3" b="-1513967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2687691" y="786622"/>
            <a:ext cx="1117206" cy="664216"/>
            <a:chOff x="0" y="0"/>
            <a:chExt cx="1489608" cy="88562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489583" cy="885571"/>
            </a:xfrm>
            <a:custGeom>
              <a:avLst/>
              <a:gdLst/>
              <a:ahLst/>
              <a:cxnLst/>
              <a:rect r="r" b="b" t="t" l="l"/>
              <a:pathLst>
                <a:path h="885571" w="1489583">
                  <a:moveTo>
                    <a:pt x="0" y="0"/>
                  </a:moveTo>
                  <a:lnTo>
                    <a:pt x="1489583" y="88557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6281" t="0" r="-26282" b="-5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827004" y="1472956"/>
            <a:ext cx="1391736" cy="19069"/>
            <a:chOff x="0" y="0"/>
            <a:chExt cx="1855648" cy="2542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55597" cy="25400"/>
            </a:xfrm>
            <a:custGeom>
              <a:avLst/>
              <a:gdLst/>
              <a:ahLst/>
              <a:cxnLst/>
              <a:rect r="r" b="b" t="t" l="l"/>
              <a:pathLst>
                <a:path h="25400" w="1855597">
                  <a:moveTo>
                    <a:pt x="0" y="0"/>
                  </a:moveTo>
                  <a:lnTo>
                    <a:pt x="1855597" y="2540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373468" r="-2" b="-1373568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2529916" y="7512710"/>
            <a:ext cx="1254471" cy="774030"/>
            <a:chOff x="0" y="0"/>
            <a:chExt cx="1672628" cy="10320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672590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72590">
                  <a:moveTo>
                    <a:pt x="0" y="0"/>
                  </a:moveTo>
                  <a:lnTo>
                    <a:pt x="1672590" y="103200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29166" t="0" r="-29168" b="-3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13305387" y="8404946"/>
            <a:ext cx="1529001" cy="705402"/>
            <a:chOff x="0" y="0"/>
            <a:chExt cx="2038668" cy="9405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38731" cy="940562"/>
            </a:xfrm>
            <a:custGeom>
              <a:avLst/>
              <a:gdLst/>
              <a:ahLst/>
              <a:cxnLst/>
              <a:rect r="r" b="b" t="t" l="l"/>
              <a:pathLst>
                <a:path h="940562" w="2038731">
                  <a:moveTo>
                    <a:pt x="0" y="0"/>
                  </a:moveTo>
                  <a:lnTo>
                    <a:pt x="2038731" y="940562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9192" t="0" r="-9189" b="2"/>
              </a:stretch>
            </a:blip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743531" y="427815"/>
            <a:ext cx="13337800" cy="22879"/>
            <a:chOff x="0" y="0"/>
            <a:chExt cx="17783734" cy="3050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7783683" cy="30480"/>
            </a:xfrm>
            <a:custGeom>
              <a:avLst/>
              <a:gdLst/>
              <a:ahLst/>
              <a:cxnLst/>
              <a:rect r="r" b="b" t="t" l="l"/>
              <a:pathLst>
                <a:path h="30480" w="17783683">
                  <a:moveTo>
                    <a:pt x="0" y="0"/>
                  </a:moveTo>
                  <a:lnTo>
                    <a:pt x="17783683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318617" r="0" b="-11318700"/>
              </a:stretch>
            </a:blipFill>
            <a:ln w="22878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14787877" y="237544"/>
            <a:ext cx="3107579" cy="623040"/>
            <a:chOff x="0" y="0"/>
            <a:chExt cx="4143438" cy="8307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43375" cy="830707"/>
            </a:xfrm>
            <a:custGeom>
              <a:avLst/>
              <a:gdLst/>
              <a:ahLst/>
              <a:cxnLst/>
              <a:rect r="r" b="b" t="t" l="l"/>
              <a:pathLst>
                <a:path h="830707" w="4143375">
                  <a:moveTo>
                    <a:pt x="0" y="151003"/>
                  </a:moveTo>
                  <a:cubicBezTo>
                    <a:pt x="0" y="67564"/>
                    <a:pt x="67564" y="0"/>
                    <a:pt x="151003" y="0"/>
                  </a:cubicBezTo>
                  <a:lnTo>
                    <a:pt x="3992372" y="0"/>
                  </a:lnTo>
                  <a:cubicBezTo>
                    <a:pt x="4075811" y="0"/>
                    <a:pt x="4143375" y="67564"/>
                    <a:pt x="4143375" y="151003"/>
                  </a:cubicBezTo>
                  <a:lnTo>
                    <a:pt x="4143375" y="679704"/>
                  </a:lnTo>
                  <a:cubicBezTo>
                    <a:pt x="4143375" y="763143"/>
                    <a:pt x="4075811" y="830707"/>
                    <a:pt x="3992372" y="830707"/>
                  </a:cubicBezTo>
                  <a:lnTo>
                    <a:pt x="151003" y="830707"/>
                  </a:lnTo>
                  <a:cubicBezTo>
                    <a:pt x="67564" y="830707"/>
                    <a:pt x="0" y="763143"/>
                    <a:pt x="0" y="679704"/>
                  </a:cubicBezTo>
                  <a:close/>
                </a:path>
              </a:pathLst>
            </a:custGeom>
            <a:solidFill>
              <a:srgbClr val="27AE60">
                <a:alpha val="84314"/>
              </a:srgbClr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962127" y="391211"/>
            <a:ext cx="2745343" cy="219627"/>
            <a:chOff x="0" y="0"/>
            <a:chExt cx="3660458" cy="292837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660460" cy="292837"/>
            </a:xfrm>
            <a:custGeom>
              <a:avLst/>
              <a:gdLst/>
              <a:ahLst/>
              <a:cxnLst/>
              <a:rect r="r" b="b" t="t" l="l"/>
              <a:pathLst>
                <a:path h="292837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93562" r="0" b="-19356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66045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08142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P3 | Mecatrónico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747341" y="9491262"/>
            <a:ext cx="16350053" cy="15250"/>
            <a:chOff x="0" y="0"/>
            <a:chExt cx="21800071" cy="2033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1800058" cy="20320"/>
            </a:xfrm>
            <a:custGeom>
              <a:avLst/>
              <a:gdLst/>
              <a:ahLst/>
              <a:cxnLst/>
              <a:rect r="r" b="b" t="t" l="l"/>
              <a:pathLst>
                <a:path h="20320" w="21800058">
                  <a:moveTo>
                    <a:pt x="0" y="0"/>
                  </a:moveTo>
                  <a:lnTo>
                    <a:pt x="21800058" y="2032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20854260" r="0" b="-20854322"/>
              </a:stretch>
            </a:blipFill>
            <a:ln w="15252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823608" y="9663617"/>
            <a:ext cx="12079519" cy="274539"/>
            <a:chOff x="0" y="0"/>
            <a:chExt cx="16106026" cy="36605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6106023" cy="366046"/>
            </a:xfrm>
            <a:custGeom>
              <a:avLst/>
              <a:gdLst/>
              <a:ahLst/>
              <a:cxnLst/>
              <a:rect r="r" b="b" t="t" l="l"/>
              <a:pathLst>
                <a:path h="366046" w="16106023">
                  <a:moveTo>
                    <a:pt x="0" y="0"/>
                  </a:moveTo>
                  <a:lnTo>
                    <a:pt x="16106023" y="0"/>
                  </a:lnTo>
                  <a:lnTo>
                    <a:pt x="16106023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07341" r="0" b="-807342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16106026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224"/>
                </a:lnSpc>
              </a:pPr>
              <a:r>
                <a:rPr lang="en-US" sz="1020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Dogman Group S.A.S. | Universidad Piloto de Colombia | 2026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7048588" y="9636157"/>
            <a:ext cx="686333" cy="301990"/>
            <a:chOff x="0" y="0"/>
            <a:chExt cx="915111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915111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09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960872" y="1029500"/>
            <a:ext cx="13452186" cy="617706"/>
            <a:chOff x="0" y="0"/>
            <a:chExt cx="17936248" cy="8236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7936252" cy="823603"/>
            </a:xfrm>
            <a:custGeom>
              <a:avLst/>
              <a:gdLst/>
              <a:ahLst/>
              <a:cxnLst/>
              <a:rect r="r" b="b" t="t" l="l"/>
              <a:pathLst>
                <a:path h="823603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4340" r="0" b="-37434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17936248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Hardware de pesaje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88324" y="1757020"/>
            <a:ext cx="12216784" cy="343167"/>
            <a:chOff x="0" y="0"/>
            <a:chExt cx="16289045" cy="45755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289046" cy="457557"/>
            </a:xfrm>
            <a:custGeom>
              <a:avLst/>
              <a:gdLst/>
              <a:ahLst/>
              <a:cxnLst/>
              <a:rect r="r" b="b" t="t" l="l"/>
              <a:pathLst>
                <a:path h="457557" w="16289046">
                  <a:moveTo>
                    <a:pt x="0" y="0"/>
                  </a:moveTo>
                  <a:lnTo>
                    <a:pt x="16289046" y="0"/>
                  </a:lnTo>
                  <a:lnTo>
                    <a:pt x="16289046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43667" r="0" b="-64366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1628904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27AE6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Estación conectada a evidencia y ERP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363142" y="5618426"/>
            <a:ext cx="7294226" cy="485775"/>
            <a:chOff x="0" y="0"/>
            <a:chExt cx="9725635" cy="64770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9725660" cy="647700"/>
            </a:xfrm>
            <a:custGeom>
              <a:avLst/>
              <a:gdLst/>
              <a:ahLst/>
              <a:cxnLst/>
              <a:rect r="r" b="b" t="t" l="l"/>
              <a:pathLst>
                <a:path h="647700" w="9725660">
                  <a:moveTo>
                    <a:pt x="0" y="114300"/>
                  </a:moveTo>
                  <a:cubicBezTo>
                    <a:pt x="0" y="51181"/>
                    <a:pt x="51181" y="0"/>
                    <a:pt x="114300" y="0"/>
                  </a:cubicBezTo>
                  <a:lnTo>
                    <a:pt x="9611360" y="0"/>
                  </a:lnTo>
                  <a:cubicBezTo>
                    <a:pt x="9674478" y="0"/>
                    <a:pt x="9725660" y="51181"/>
                    <a:pt x="9725660" y="114300"/>
                  </a:cubicBezTo>
                  <a:lnTo>
                    <a:pt x="9725660" y="533400"/>
                  </a:lnTo>
                  <a:cubicBezTo>
                    <a:pt x="9725660" y="596519"/>
                    <a:pt x="9674478" y="647700"/>
                    <a:pt x="9611360" y="647700"/>
                  </a:cubicBezTo>
                  <a:lnTo>
                    <a:pt x="114300" y="647700"/>
                  </a:lnTo>
                  <a:cubicBezTo>
                    <a:pt x="51181" y="647700"/>
                    <a:pt x="0" y="596519"/>
                    <a:pt x="0" y="533400"/>
                  </a:cubicBezTo>
                  <a:close/>
                </a:path>
              </a:pathLst>
            </a:custGeom>
            <a:solidFill>
              <a:srgbClr val="6F7D8A">
                <a:alpha val="84314"/>
              </a:srgbClr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843573" y="6085132"/>
            <a:ext cx="165665" cy="334775"/>
            <a:chOff x="0" y="0"/>
            <a:chExt cx="537883" cy="1086955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537845" cy="1086993"/>
            </a:xfrm>
            <a:custGeom>
              <a:avLst/>
              <a:gdLst/>
              <a:ahLst/>
              <a:cxnLst/>
              <a:rect r="r" b="b" t="t" l="l"/>
              <a:pathLst>
                <a:path h="1086993" w="537845">
                  <a:moveTo>
                    <a:pt x="0" y="0"/>
                  </a:moveTo>
                  <a:lnTo>
                    <a:pt x="537845" y="0"/>
                  </a:lnTo>
                  <a:lnTo>
                    <a:pt x="537845" y="1086993"/>
                  </a:lnTo>
                  <a:lnTo>
                    <a:pt x="0" y="1086993"/>
                  </a:lnTo>
                  <a:close/>
                </a:path>
              </a:pathLst>
            </a:custGeom>
            <a:solidFill>
              <a:srgbClr val="8EA0AD"/>
            </a:solidFill>
          </p:spPr>
        </p:sp>
      </p:grpSp>
      <p:grpSp>
        <p:nvGrpSpPr>
          <p:cNvPr name="Group 75" id="75"/>
          <p:cNvGrpSpPr/>
          <p:nvPr/>
        </p:nvGrpSpPr>
        <p:grpSpPr>
          <a:xfrm rot="0">
            <a:off x="7677436" y="6085132"/>
            <a:ext cx="153662" cy="310521"/>
            <a:chOff x="0" y="0"/>
            <a:chExt cx="537883" cy="1086955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537845" cy="1086993"/>
            </a:xfrm>
            <a:custGeom>
              <a:avLst/>
              <a:gdLst/>
              <a:ahLst/>
              <a:cxnLst/>
              <a:rect r="r" b="b" t="t" l="l"/>
              <a:pathLst>
                <a:path h="1086993" w="537845">
                  <a:moveTo>
                    <a:pt x="0" y="0"/>
                  </a:moveTo>
                  <a:lnTo>
                    <a:pt x="537845" y="0"/>
                  </a:lnTo>
                  <a:lnTo>
                    <a:pt x="537845" y="1086993"/>
                  </a:lnTo>
                  <a:lnTo>
                    <a:pt x="0" y="1086993"/>
                  </a:lnTo>
                  <a:close/>
                </a:path>
              </a:pathLst>
            </a:custGeom>
            <a:solidFill>
              <a:srgbClr val="8EA0AD"/>
            </a:solidFill>
          </p:spPr>
        </p:sp>
      </p:grpSp>
      <p:grpSp>
        <p:nvGrpSpPr>
          <p:cNvPr name="Group 77" id="77"/>
          <p:cNvGrpSpPr/>
          <p:nvPr/>
        </p:nvGrpSpPr>
        <p:grpSpPr>
          <a:xfrm rot="0">
            <a:off x="4101817" y="3976173"/>
            <a:ext cx="2150516" cy="1464183"/>
            <a:chOff x="0" y="0"/>
            <a:chExt cx="2867355" cy="1952244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867279" cy="1952244"/>
            </a:xfrm>
            <a:custGeom>
              <a:avLst/>
              <a:gdLst/>
              <a:ahLst/>
              <a:cxnLst/>
              <a:rect r="r" b="b" t="t" l="l"/>
              <a:pathLst>
                <a:path h="1952244" w="2867279">
                  <a:moveTo>
                    <a:pt x="0" y="148717"/>
                  </a:moveTo>
                  <a:cubicBezTo>
                    <a:pt x="0" y="66548"/>
                    <a:pt x="66548" y="0"/>
                    <a:pt x="148717" y="0"/>
                  </a:cubicBezTo>
                  <a:lnTo>
                    <a:pt x="2718562" y="0"/>
                  </a:lnTo>
                  <a:cubicBezTo>
                    <a:pt x="2800731" y="0"/>
                    <a:pt x="2867279" y="66548"/>
                    <a:pt x="2867279" y="148717"/>
                  </a:cubicBezTo>
                  <a:lnTo>
                    <a:pt x="2867279" y="1803527"/>
                  </a:lnTo>
                  <a:cubicBezTo>
                    <a:pt x="2867279" y="1885696"/>
                    <a:pt x="2800731" y="1952244"/>
                    <a:pt x="2718562" y="1952244"/>
                  </a:cubicBezTo>
                  <a:lnTo>
                    <a:pt x="148717" y="1952244"/>
                  </a:lnTo>
                  <a:cubicBezTo>
                    <a:pt x="66548" y="1952244"/>
                    <a:pt x="0" y="1885696"/>
                    <a:pt x="0" y="1803527"/>
                  </a:cubicBezTo>
                  <a:close/>
                </a:path>
              </a:pathLst>
            </a:custGeom>
            <a:solidFill>
              <a:srgbClr val="122A42"/>
            </a:solidFill>
            <a:ln w="22878" cap="sq">
              <a:solidFill>
                <a:srgbClr val="27AE60"/>
              </a:solidFill>
              <a:prstDash val="solid"/>
              <a:miter/>
            </a:ln>
          </p:spPr>
        </p:sp>
      </p:grpSp>
      <p:sp>
        <p:nvSpPr>
          <p:cNvPr name="Freeform 79" id="79" descr="preencoded.png"/>
          <p:cNvSpPr/>
          <p:nvPr/>
        </p:nvSpPr>
        <p:spPr>
          <a:xfrm flipH="false" flipV="false" rot="0">
            <a:off x="4861360" y="4392549"/>
            <a:ext cx="631431" cy="631431"/>
          </a:xfrm>
          <a:custGeom>
            <a:avLst/>
            <a:gdLst/>
            <a:ahLst/>
            <a:cxnLst/>
            <a:rect r="r" b="b" t="t" l="l"/>
            <a:pathLst>
              <a:path h="631431" w="631431">
                <a:moveTo>
                  <a:pt x="0" y="0"/>
                </a:moveTo>
                <a:lnTo>
                  <a:pt x="631431" y="0"/>
                </a:lnTo>
                <a:lnTo>
                  <a:pt x="631431" y="631431"/>
                </a:lnTo>
                <a:lnTo>
                  <a:pt x="0" y="631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0" id="80"/>
          <p:cNvGrpSpPr/>
          <p:nvPr/>
        </p:nvGrpSpPr>
        <p:grpSpPr>
          <a:xfrm rot="0">
            <a:off x="7471534" y="2873083"/>
            <a:ext cx="1872177" cy="1227020"/>
            <a:chOff x="0" y="0"/>
            <a:chExt cx="2496236" cy="1636027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2496185" cy="1636014"/>
            </a:xfrm>
            <a:custGeom>
              <a:avLst/>
              <a:gdLst/>
              <a:ahLst/>
              <a:cxnLst/>
              <a:rect r="r" b="b" t="t" l="l"/>
              <a:pathLst>
                <a:path h="1636014" w="2496185">
                  <a:moveTo>
                    <a:pt x="0" y="111506"/>
                  </a:moveTo>
                  <a:cubicBezTo>
                    <a:pt x="0" y="49911"/>
                    <a:pt x="49911" y="0"/>
                    <a:pt x="111506" y="0"/>
                  </a:cubicBezTo>
                  <a:lnTo>
                    <a:pt x="2384679" y="0"/>
                  </a:lnTo>
                  <a:cubicBezTo>
                    <a:pt x="2446274" y="0"/>
                    <a:pt x="2496185" y="49911"/>
                    <a:pt x="2496185" y="111506"/>
                  </a:cubicBezTo>
                  <a:lnTo>
                    <a:pt x="2496185" y="1524508"/>
                  </a:lnTo>
                  <a:cubicBezTo>
                    <a:pt x="2496185" y="1586103"/>
                    <a:pt x="2446274" y="1636014"/>
                    <a:pt x="2384679" y="1636014"/>
                  </a:cubicBezTo>
                  <a:lnTo>
                    <a:pt x="111506" y="1636014"/>
                  </a:lnTo>
                  <a:cubicBezTo>
                    <a:pt x="49911" y="1636014"/>
                    <a:pt x="0" y="1586103"/>
                    <a:pt x="0" y="1524508"/>
                  </a:cubicBezTo>
                  <a:close/>
                </a:path>
              </a:pathLst>
            </a:custGeom>
            <a:solidFill>
              <a:srgbClr val="071321"/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82" id="82"/>
          <p:cNvGrpSpPr/>
          <p:nvPr/>
        </p:nvGrpSpPr>
        <p:grpSpPr>
          <a:xfrm rot="0">
            <a:off x="8034366" y="3363054"/>
            <a:ext cx="754971" cy="247079"/>
            <a:chOff x="0" y="0"/>
            <a:chExt cx="1006627" cy="329438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1006626" cy="329441"/>
            </a:xfrm>
            <a:custGeom>
              <a:avLst/>
              <a:gdLst/>
              <a:ahLst/>
              <a:cxnLst/>
              <a:rect r="r" b="b" t="t" l="l"/>
              <a:pathLst>
                <a:path h="329441" w="1006626">
                  <a:moveTo>
                    <a:pt x="0" y="0"/>
                  </a:moveTo>
                  <a:lnTo>
                    <a:pt x="1006626" y="0"/>
                  </a:lnTo>
                  <a:lnTo>
                    <a:pt x="1006626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9538" r="0" b="-9537"/>
              </a:stretch>
            </a:blipFill>
          </p:spPr>
        </p:sp>
        <p:sp>
          <p:nvSpPr>
            <p:cNvPr name="TextBox 84" id="84"/>
            <p:cNvSpPr txBox="true"/>
            <p:nvPr/>
          </p:nvSpPr>
          <p:spPr>
            <a:xfrm>
              <a:off x="0" y="0"/>
              <a:ext cx="1006627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HMI</a:t>
              </a: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7831098" y="4179789"/>
            <a:ext cx="1153049" cy="192176"/>
            <a:chOff x="0" y="0"/>
            <a:chExt cx="1537398" cy="256235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1537393" cy="256232"/>
            </a:xfrm>
            <a:custGeom>
              <a:avLst/>
              <a:gdLst/>
              <a:ahLst/>
              <a:cxnLst/>
              <a:rect r="r" b="b" t="t" l="l"/>
              <a:pathLst>
                <a:path h="256232" w="1537393">
                  <a:moveTo>
                    <a:pt x="0" y="0"/>
                  </a:moveTo>
                  <a:lnTo>
                    <a:pt x="1537393" y="0"/>
                  </a:lnTo>
                  <a:lnTo>
                    <a:pt x="1537393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6910" r="0" b="-66911"/>
              </a:stretch>
            </a:blipFill>
          </p:spPr>
        </p:sp>
        <p:sp>
          <p:nvSpPr>
            <p:cNvPr name="TextBox 87" id="87"/>
            <p:cNvSpPr txBox="true"/>
            <p:nvPr/>
          </p:nvSpPr>
          <p:spPr>
            <a:xfrm>
              <a:off x="0" y="-9525"/>
              <a:ext cx="1537398" cy="2657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351"/>
                </a:lnSpc>
              </a:pPr>
              <a:r>
                <a:rPr lang="en-US" sz="1125">
                  <a:solidFill>
                    <a:srgbClr val="B9C6D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Weintek</a:t>
              </a:r>
            </a:p>
          </p:txBody>
        </p:sp>
      </p:grpSp>
      <p:grpSp>
        <p:nvGrpSpPr>
          <p:cNvPr name="Group 88" id="88"/>
          <p:cNvGrpSpPr/>
          <p:nvPr/>
        </p:nvGrpSpPr>
        <p:grpSpPr>
          <a:xfrm rot="0">
            <a:off x="9322737" y="3488874"/>
            <a:ext cx="1464183" cy="22879"/>
            <a:chOff x="0" y="0"/>
            <a:chExt cx="1952244" cy="30505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1952244" cy="30480"/>
            </a:xfrm>
            <a:custGeom>
              <a:avLst/>
              <a:gdLst/>
              <a:ahLst/>
              <a:cxnLst/>
              <a:rect r="r" b="b" t="t" l="l"/>
              <a:pathLst>
                <a:path h="30480" w="1952244">
                  <a:moveTo>
                    <a:pt x="0" y="0"/>
                  </a:moveTo>
                  <a:lnTo>
                    <a:pt x="1952244" y="3048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0" t="-1197974" r="0" b="-1198058"/>
              </a:stretch>
            </a:blipFill>
            <a:ln w="22878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90" id="90"/>
          <p:cNvGrpSpPr/>
          <p:nvPr/>
        </p:nvGrpSpPr>
        <p:grpSpPr>
          <a:xfrm rot="0">
            <a:off x="10724769" y="2955436"/>
            <a:ext cx="1803540" cy="952481"/>
            <a:chOff x="0" y="0"/>
            <a:chExt cx="2404720" cy="1269975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-1975" y="4168"/>
              <a:ext cx="2407800" cy="1270587"/>
            </a:xfrm>
            <a:custGeom>
              <a:avLst/>
              <a:gdLst/>
              <a:ahLst/>
              <a:cxnLst/>
              <a:rect r="r" b="b" t="t" l="l"/>
              <a:pathLst>
                <a:path h="1270587" w="2407800">
                  <a:moveTo>
                    <a:pt x="219018" y="418234"/>
                  </a:moveTo>
                  <a:cubicBezTo>
                    <a:pt x="199714" y="315872"/>
                    <a:pt x="263341" y="214399"/>
                    <a:pt x="382975" y="157122"/>
                  </a:cubicBezTo>
                  <a:cubicBezTo>
                    <a:pt x="502609" y="99845"/>
                    <a:pt x="657422" y="96543"/>
                    <a:pt x="781501" y="148867"/>
                  </a:cubicBezTo>
                  <a:cubicBezTo>
                    <a:pt x="825443" y="89304"/>
                    <a:pt x="905961" y="48156"/>
                    <a:pt x="998544" y="37869"/>
                  </a:cubicBezTo>
                  <a:cubicBezTo>
                    <a:pt x="1091127" y="27582"/>
                    <a:pt x="1185107" y="49426"/>
                    <a:pt x="1251909" y="96797"/>
                  </a:cubicBezTo>
                  <a:cubicBezTo>
                    <a:pt x="1289374" y="42822"/>
                    <a:pt x="1362907" y="6500"/>
                    <a:pt x="1446473" y="785"/>
                  </a:cubicBezTo>
                  <a:cubicBezTo>
                    <a:pt x="1530039" y="-4930"/>
                    <a:pt x="1611700" y="20851"/>
                    <a:pt x="1662627" y="68857"/>
                  </a:cubicBezTo>
                  <a:cubicBezTo>
                    <a:pt x="1730318" y="11580"/>
                    <a:pt x="1837887" y="-12550"/>
                    <a:pt x="1938979" y="7008"/>
                  </a:cubicBezTo>
                  <a:cubicBezTo>
                    <a:pt x="2040071" y="26566"/>
                    <a:pt x="2116398" y="86002"/>
                    <a:pt x="2134940" y="159916"/>
                  </a:cubicBezTo>
                  <a:cubicBezTo>
                    <a:pt x="2217871" y="176172"/>
                    <a:pt x="2286959" y="217447"/>
                    <a:pt x="2324297" y="273200"/>
                  </a:cubicBezTo>
                  <a:cubicBezTo>
                    <a:pt x="2361635" y="328953"/>
                    <a:pt x="2363667" y="393596"/>
                    <a:pt x="2329758" y="450492"/>
                  </a:cubicBezTo>
                  <a:cubicBezTo>
                    <a:pt x="2411419" y="526819"/>
                    <a:pt x="2430469" y="628673"/>
                    <a:pt x="2379923" y="717827"/>
                  </a:cubicBezTo>
                  <a:cubicBezTo>
                    <a:pt x="2329377" y="806981"/>
                    <a:pt x="2216728" y="870227"/>
                    <a:pt x="2084013" y="883816"/>
                  </a:cubicBezTo>
                  <a:cubicBezTo>
                    <a:pt x="2083124" y="967509"/>
                    <a:pt x="2019243" y="1044344"/>
                    <a:pt x="1917008" y="1084603"/>
                  </a:cubicBezTo>
                  <a:cubicBezTo>
                    <a:pt x="1814773" y="1124862"/>
                    <a:pt x="1690313" y="1122449"/>
                    <a:pt x="1591380" y="1078126"/>
                  </a:cubicBezTo>
                  <a:cubicBezTo>
                    <a:pt x="1549216" y="1178329"/>
                    <a:pt x="1430725" y="1252116"/>
                    <a:pt x="1286961" y="1267610"/>
                  </a:cubicBezTo>
                  <a:cubicBezTo>
                    <a:pt x="1143197" y="1283104"/>
                    <a:pt x="999941" y="1237257"/>
                    <a:pt x="919169" y="1150262"/>
                  </a:cubicBezTo>
                  <a:cubicBezTo>
                    <a:pt x="820109" y="1193188"/>
                    <a:pt x="701364" y="1205507"/>
                    <a:pt x="589477" y="1184552"/>
                  </a:cubicBezTo>
                  <a:cubicBezTo>
                    <a:pt x="477590" y="1163597"/>
                    <a:pt x="382594" y="1110892"/>
                    <a:pt x="325063" y="1038629"/>
                  </a:cubicBezTo>
                  <a:cubicBezTo>
                    <a:pt x="223844" y="1047138"/>
                    <a:pt x="126054" y="1009419"/>
                    <a:pt x="80080" y="944268"/>
                  </a:cubicBezTo>
                  <a:cubicBezTo>
                    <a:pt x="34106" y="879117"/>
                    <a:pt x="49981" y="800250"/>
                    <a:pt x="119577" y="746910"/>
                  </a:cubicBezTo>
                  <a:cubicBezTo>
                    <a:pt x="29407" y="708683"/>
                    <a:pt x="-16694" y="632864"/>
                    <a:pt x="5531" y="559077"/>
                  </a:cubicBezTo>
                  <a:cubicBezTo>
                    <a:pt x="27756" y="485290"/>
                    <a:pt x="112973" y="430045"/>
                    <a:pt x="216986" y="422171"/>
                  </a:cubicBezTo>
                  <a:close/>
                </a:path>
              </a:pathLst>
            </a:custGeom>
            <a:solidFill>
              <a:srgbClr val="1E90FF">
                <a:alpha val="7451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  <p:sp>
          <p:nvSpPr>
            <p:cNvPr name="Freeform 92" id="92"/>
            <p:cNvSpPr/>
            <p:nvPr/>
          </p:nvSpPr>
          <p:spPr>
            <a:xfrm flipH="false" flipV="false" rot="0">
              <a:off x="120269" y="68834"/>
              <a:ext cx="2206371" cy="1080262"/>
            </a:xfrm>
            <a:custGeom>
              <a:avLst/>
              <a:gdLst/>
              <a:ahLst/>
              <a:cxnLst/>
              <a:rect r="r" b="b" t="t" l="l"/>
              <a:pathLst>
                <a:path h="1080262" w="2206371">
                  <a:moveTo>
                    <a:pt x="140970" y="700659"/>
                  </a:moveTo>
                  <a:cubicBezTo>
                    <a:pt x="91821" y="703453"/>
                    <a:pt x="42545" y="695198"/>
                    <a:pt x="0" y="677291"/>
                  </a:cubicBezTo>
                  <a:moveTo>
                    <a:pt x="265430" y="957072"/>
                  </a:moveTo>
                  <a:cubicBezTo>
                    <a:pt x="245618" y="962787"/>
                    <a:pt x="224917" y="966470"/>
                    <a:pt x="203708" y="968248"/>
                  </a:cubicBezTo>
                  <a:moveTo>
                    <a:pt x="797052" y="1080262"/>
                  </a:moveTo>
                  <a:cubicBezTo>
                    <a:pt x="782193" y="1064260"/>
                    <a:pt x="769747" y="1047115"/>
                    <a:pt x="759841" y="1029081"/>
                  </a:cubicBezTo>
                  <a:moveTo>
                    <a:pt x="1484376" y="952627"/>
                  </a:moveTo>
                  <a:cubicBezTo>
                    <a:pt x="1482217" y="971677"/>
                    <a:pt x="1477264" y="990473"/>
                    <a:pt x="1469517" y="1008761"/>
                  </a:cubicBezTo>
                  <a:moveTo>
                    <a:pt x="1779524" y="605790"/>
                  </a:moveTo>
                  <a:cubicBezTo>
                    <a:pt x="1891157" y="644779"/>
                    <a:pt x="1961515" y="726440"/>
                    <a:pt x="1960499" y="815594"/>
                  </a:cubicBezTo>
                  <a:moveTo>
                    <a:pt x="2206371" y="382524"/>
                  </a:moveTo>
                  <a:cubicBezTo>
                    <a:pt x="2188337" y="412877"/>
                    <a:pt x="2160778" y="439801"/>
                    <a:pt x="2125726" y="461137"/>
                  </a:cubicBezTo>
                  <a:moveTo>
                    <a:pt x="2012950" y="90678"/>
                  </a:moveTo>
                  <a:cubicBezTo>
                    <a:pt x="2015998" y="102997"/>
                    <a:pt x="2017395" y="115316"/>
                    <a:pt x="2017268" y="127889"/>
                  </a:cubicBezTo>
                  <a:moveTo>
                    <a:pt x="1498346" y="47371"/>
                  </a:moveTo>
                  <a:cubicBezTo>
                    <a:pt x="1508887" y="30226"/>
                    <a:pt x="1522730" y="14224"/>
                    <a:pt x="1539621" y="0"/>
                  </a:cubicBezTo>
                  <a:moveTo>
                    <a:pt x="1112266" y="69977"/>
                  </a:moveTo>
                  <a:cubicBezTo>
                    <a:pt x="1116584" y="55753"/>
                    <a:pt x="1123315" y="42037"/>
                    <a:pt x="1132205" y="29083"/>
                  </a:cubicBezTo>
                  <a:moveTo>
                    <a:pt x="659003" y="83820"/>
                  </a:moveTo>
                  <a:cubicBezTo>
                    <a:pt x="685292" y="94869"/>
                    <a:pt x="709549" y="108204"/>
                    <a:pt x="731393" y="123444"/>
                  </a:cubicBezTo>
                  <a:moveTo>
                    <a:pt x="109474" y="395351"/>
                  </a:moveTo>
                  <a:cubicBezTo>
                    <a:pt x="103759" y="381762"/>
                    <a:pt x="99568" y="367792"/>
                    <a:pt x="96901" y="353695"/>
                  </a:cubicBezTo>
                </a:path>
              </a:pathLst>
            </a:custGeom>
            <a:solidFill>
              <a:srgbClr val="1E90FF">
                <a:alpha val="7451"/>
              </a:srgbClr>
            </a:solidFill>
            <a:ln w="19065" cap="sq">
              <a:solidFill>
                <a:srgbClr val="1E90FF"/>
              </a:solidFill>
              <a:prstDash val="solid"/>
              <a:miter/>
            </a:ln>
          </p:spPr>
        </p:sp>
      </p:grpSp>
      <p:grpSp>
        <p:nvGrpSpPr>
          <p:cNvPr name="Group 93" id="93"/>
          <p:cNvGrpSpPr/>
          <p:nvPr/>
        </p:nvGrpSpPr>
        <p:grpSpPr>
          <a:xfrm rot="0">
            <a:off x="11324549" y="3266961"/>
            <a:ext cx="631431" cy="247079"/>
            <a:chOff x="0" y="0"/>
            <a:chExt cx="841908" cy="329438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841906" cy="329441"/>
            </a:xfrm>
            <a:custGeom>
              <a:avLst/>
              <a:gdLst/>
              <a:ahLst/>
              <a:cxnLst/>
              <a:rect r="r" b="b" t="t" l="l"/>
              <a:pathLst>
                <a:path h="329441" w="841906">
                  <a:moveTo>
                    <a:pt x="0" y="0"/>
                  </a:moveTo>
                  <a:lnTo>
                    <a:pt x="841906" y="0"/>
                  </a:lnTo>
                  <a:lnTo>
                    <a:pt x="841906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05" t="0" r="-205" b="1"/>
              </a:stretch>
            </a:blipFill>
          </p:spPr>
        </p:sp>
        <p:sp>
          <p:nvSpPr>
            <p:cNvPr name="TextBox 95" id="95"/>
            <p:cNvSpPr txBox="true"/>
            <p:nvPr/>
          </p:nvSpPr>
          <p:spPr>
            <a:xfrm>
              <a:off x="0" y="-9525"/>
              <a:ext cx="841908" cy="3389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1"/>
                </a:lnSpc>
              </a:pPr>
              <a:r>
                <a:rPr lang="en-US" sz="150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ERP</a:t>
              </a:r>
            </a:p>
          </p:txBody>
        </p:sp>
      </p:grpSp>
      <p:grpSp>
        <p:nvGrpSpPr>
          <p:cNvPr name="Group 96" id="96"/>
          <p:cNvGrpSpPr/>
          <p:nvPr/>
        </p:nvGrpSpPr>
        <p:grpSpPr>
          <a:xfrm rot="0">
            <a:off x="10560044" y="4506563"/>
            <a:ext cx="183785" cy="183785"/>
            <a:chOff x="0" y="0"/>
            <a:chExt cx="245047" cy="245047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245110" cy="245110"/>
            </a:xfrm>
            <a:custGeom>
              <a:avLst/>
              <a:gdLst/>
              <a:ahLst/>
              <a:cxnLst/>
              <a:rect r="r" b="b" t="t" l="l"/>
              <a:pathLst>
                <a:path h="245110" w="245110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cubicBezTo>
                    <a:pt x="190246" y="0"/>
                    <a:pt x="245110" y="54864"/>
                    <a:pt x="245110" y="122555"/>
                  </a:cubicBezTo>
                  <a:cubicBezTo>
                    <a:pt x="245110" y="190246"/>
                    <a:pt x="190246" y="245110"/>
                    <a:pt x="122555" y="245110"/>
                  </a:cubicBezTo>
                  <a:cubicBezTo>
                    <a:pt x="54864" y="245110"/>
                    <a:pt x="0" y="190246"/>
                    <a:pt x="0" y="122555"/>
                  </a:cubicBezTo>
                  <a:close/>
                </a:path>
              </a:pathLst>
            </a:custGeom>
            <a:solidFill>
              <a:srgbClr val="27AE60"/>
            </a:solidFill>
          </p:spPr>
        </p:sp>
      </p:grpSp>
      <p:grpSp>
        <p:nvGrpSpPr>
          <p:cNvPr name="Group 98" id="98"/>
          <p:cNvGrpSpPr/>
          <p:nvPr/>
        </p:nvGrpSpPr>
        <p:grpSpPr>
          <a:xfrm rot="0">
            <a:off x="10912745" y="4461186"/>
            <a:ext cx="3568951" cy="247079"/>
            <a:chOff x="0" y="0"/>
            <a:chExt cx="4758601" cy="329438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4758598" cy="329441"/>
            </a:xfrm>
            <a:custGeom>
              <a:avLst/>
              <a:gdLst/>
              <a:ahLst/>
              <a:cxnLst/>
              <a:rect r="r" b="b" t="t" l="l"/>
              <a:pathLst>
                <a:path h="32944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1451" r="0" b="-231450"/>
              </a:stretch>
            </a:blipFill>
          </p:spPr>
        </p:sp>
        <p:sp>
          <p:nvSpPr>
            <p:cNvPr name="TextBox 100" id="100"/>
            <p:cNvSpPr txBox="true"/>
            <p:nvPr/>
          </p:nvSpPr>
          <p:spPr>
            <a:xfrm>
              <a:off x="0" y="0"/>
              <a:ext cx="4758601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3"/>
                </a:lnSpc>
              </a:pPr>
              <a:r>
                <a:rPr lang="en-US" sz="1411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Plataforma de acero</a:t>
              </a: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10560044" y="5083083"/>
            <a:ext cx="183785" cy="183785"/>
            <a:chOff x="0" y="0"/>
            <a:chExt cx="245047" cy="245047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245110" cy="245110"/>
            </a:xfrm>
            <a:custGeom>
              <a:avLst/>
              <a:gdLst/>
              <a:ahLst/>
              <a:cxnLst/>
              <a:rect r="r" b="b" t="t" l="l"/>
              <a:pathLst>
                <a:path h="245110" w="245110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cubicBezTo>
                    <a:pt x="190246" y="0"/>
                    <a:pt x="245110" y="54864"/>
                    <a:pt x="245110" y="122555"/>
                  </a:cubicBezTo>
                  <a:cubicBezTo>
                    <a:pt x="245110" y="190246"/>
                    <a:pt x="190246" y="245110"/>
                    <a:pt x="122555" y="245110"/>
                  </a:cubicBezTo>
                  <a:cubicBezTo>
                    <a:pt x="54864" y="245110"/>
                    <a:pt x="0" y="190246"/>
                    <a:pt x="0" y="122555"/>
                  </a:cubicBezTo>
                  <a:close/>
                </a:path>
              </a:pathLst>
            </a:custGeom>
            <a:solidFill>
              <a:srgbClr val="27AE60"/>
            </a:solidFill>
          </p:spPr>
        </p:sp>
      </p:grpSp>
      <p:grpSp>
        <p:nvGrpSpPr>
          <p:cNvPr name="Group 103" id="103"/>
          <p:cNvGrpSpPr/>
          <p:nvPr/>
        </p:nvGrpSpPr>
        <p:grpSpPr>
          <a:xfrm rot="0">
            <a:off x="10912745" y="5037706"/>
            <a:ext cx="3568951" cy="247079"/>
            <a:chOff x="0" y="0"/>
            <a:chExt cx="4758601" cy="329438"/>
          </a:xfrm>
        </p:grpSpPr>
        <p:sp>
          <p:nvSpPr>
            <p:cNvPr name="Freeform 104" id="104"/>
            <p:cNvSpPr/>
            <p:nvPr/>
          </p:nvSpPr>
          <p:spPr>
            <a:xfrm flipH="false" flipV="false" rot="0">
              <a:off x="0" y="0"/>
              <a:ext cx="4758598" cy="329441"/>
            </a:xfrm>
            <a:custGeom>
              <a:avLst/>
              <a:gdLst/>
              <a:ahLst/>
              <a:cxnLst/>
              <a:rect r="r" b="b" t="t" l="l"/>
              <a:pathLst>
                <a:path h="32944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1451" r="0" b="-231450"/>
              </a:stretch>
            </a:blipFill>
          </p:spPr>
        </p:sp>
        <p:sp>
          <p:nvSpPr>
            <p:cNvPr name="TextBox 105" id="105"/>
            <p:cNvSpPr txBox="true"/>
            <p:nvPr/>
          </p:nvSpPr>
          <p:spPr>
            <a:xfrm>
              <a:off x="0" y="0"/>
              <a:ext cx="4758601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3"/>
                </a:lnSpc>
              </a:pPr>
              <a:r>
                <a:rPr lang="en-US" sz="141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Celdas Clase C3</a:t>
              </a:r>
            </a:p>
          </p:txBody>
        </p:sp>
      </p:grpSp>
      <p:grpSp>
        <p:nvGrpSpPr>
          <p:cNvPr name="Group 106" id="106"/>
          <p:cNvGrpSpPr/>
          <p:nvPr/>
        </p:nvGrpSpPr>
        <p:grpSpPr>
          <a:xfrm rot="0">
            <a:off x="10560044" y="5659603"/>
            <a:ext cx="183785" cy="183785"/>
            <a:chOff x="0" y="0"/>
            <a:chExt cx="245047" cy="245047"/>
          </a:xfrm>
        </p:grpSpPr>
        <p:sp>
          <p:nvSpPr>
            <p:cNvPr name="Freeform 107" id="107"/>
            <p:cNvSpPr/>
            <p:nvPr/>
          </p:nvSpPr>
          <p:spPr>
            <a:xfrm flipH="false" flipV="false" rot="0">
              <a:off x="0" y="0"/>
              <a:ext cx="245110" cy="245110"/>
            </a:xfrm>
            <a:custGeom>
              <a:avLst/>
              <a:gdLst/>
              <a:ahLst/>
              <a:cxnLst/>
              <a:rect r="r" b="b" t="t" l="l"/>
              <a:pathLst>
                <a:path h="245110" w="245110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cubicBezTo>
                    <a:pt x="190246" y="0"/>
                    <a:pt x="245110" y="54864"/>
                    <a:pt x="245110" y="122555"/>
                  </a:cubicBezTo>
                  <a:cubicBezTo>
                    <a:pt x="245110" y="190246"/>
                    <a:pt x="190246" y="245110"/>
                    <a:pt x="122555" y="245110"/>
                  </a:cubicBezTo>
                  <a:cubicBezTo>
                    <a:pt x="54864" y="245110"/>
                    <a:pt x="0" y="190246"/>
                    <a:pt x="0" y="122555"/>
                  </a:cubicBezTo>
                  <a:close/>
                </a:path>
              </a:pathLst>
            </a:custGeom>
            <a:solidFill>
              <a:srgbClr val="27AE60"/>
            </a:solidFill>
          </p:spPr>
        </p:sp>
      </p:grpSp>
      <p:grpSp>
        <p:nvGrpSpPr>
          <p:cNvPr name="Group 108" id="108"/>
          <p:cNvGrpSpPr/>
          <p:nvPr/>
        </p:nvGrpSpPr>
        <p:grpSpPr>
          <a:xfrm rot="0">
            <a:off x="10912745" y="5614225"/>
            <a:ext cx="3568951" cy="247079"/>
            <a:chOff x="0" y="0"/>
            <a:chExt cx="4758601" cy="329438"/>
          </a:xfrm>
        </p:grpSpPr>
        <p:sp>
          <p:nvSpPr>
            <p:cNvPr name="Freeform 109" id="109"/>
            <p:cNvSpPr/>
            <p:nvPr/>
          </p:nvSpPr>
          <p:spPr>
            <a:xfrm flipH="false" flipV="false" rot="0">
              <a:off x="0" y="0"/>
              <a:ext cx="4758598" cy="329441"/>
            </a:xfrm>
            <a:custGeom>
              <a:avLst/>
              <a:gdLst/>
              <a:ahLst/>
              <a:cxnLst/>
              <a:rect r="r" b="b" t="t" l="l"/>
              <a:pathLst>
                <a:path h="32944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1451" r="0" b="-231450"/>
              </a:stretch>
            </a:blipFill>
          </p:spPr>
        </p:sp>
        <p:sp>
          <p:nvSpPr>
            <p:cNvPr name="TextBox 110" id="110"/>
            <p:cNvSpPr txBox="true"/>
            <p:nvPr/>
          </p:nvSpPr>
          <p:spPr>
            <a:xfrm>
              <a:off x="0" y="0"/>
              <a:ext cx="4758601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3"/>
                </a:lnSpc>
              </a:pPr>
              <a:r>
                <a:rPr lang="en-US" sz="141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Transductores Laumas</a:t>
              </a:r>
            </a:p>
          </p:txBody>
        </p:sp>
      </p:grpSp>
      <p:grpSp>
        <p:nvGrpSpPr>
          <p:cNvPr name="Group 111" id="111"/>
          <p:cNvGrpSpPr/>
          <p:nvPr/>
        </p:nvGrpSpPr>
        <p:grpSpPr>
          <a:xfrm rot="0">
            <a:off x="10560044" y="6236122"/>
            <a:ext cx="183785" cy="183785"/>
            <a:chOff x="0" y="0"/>
            <a:chExt cx="245047" cy="245047"/>
          </a:xfrm>
        </p:grpSpPr>
        <p:sp>
          <p:nvSpPr>
            <p:cNvPr name="Freeform 112" id="112"/>
            <p:cNvSpPr/>
            <p:nvPr/>
          </p:nvSpPr>
          <p:spPr>
            <a:xfrm flipH="false" flipV="false" rot="0">
              <a:off x="0" y="0"/>
              <a:ext cx="245110" cy="245110"/>
            </a:xfrm>
            <a:custGeom>
              <a:avLst/>
              <a:gdLst/>
              <a:ahLst/>
              <a:cxnLst/>
              <a:rect r="r" b="b" t="t" l="l"/>
              <a:pathLst>
                <a:path h="245110" w="245110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cubicBezTo>
                    <a:pt x="190246" y="0"/>
                    <a:pt x="245110" y="54864"/>
                    <a:pt x="245110" y="122555"/>
                  </a:cubicBezTo>
                  <a:cubicBezTo>
                    <a:pt x="245110" y="190246"/>
                    <a:pt x="190246" y="245110"/>
                    <a:pt x="122555" y="245110"/>
                  </a:cubicBezTo>
                  <a:cubicBezTo>
                    <a:pt x="54864" y="245110"/>
                    <a:pt x="0" y="190246"/>
                    <a:pt x="0" y="122555"/>
                  </a:cubicBezTo>
                  <a:close/>
                </a:path>
              </a:pathLst>
            </a:custGeom>
            <a:solidFill>
              <a:srgbClr val="27AE60"/>
            </a:solidFill>
          </p:spPr>
        </p:sp>
      </p:grpSp>
      <p:grpSp>
        <p:nvGrpSpPr>
          <p:cNvPr name="Group 113" id="113"/>
          <p:cNvGrpSpPr/>
          <p:nvPr/>
        </p:nvGrpSpPr>
        <p:grpSpPr>
          <a:xfrm rot="0">
            <a:off x="10912745" y="6190755"/>
            <a:ext cx="3568951" cy="247079"/>
            <a:chOff x="0" y="0"/>
            <a:chExt cx="4758601" cy="329438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4758598" cy="329441"/>
            </a:xfrm>
            <a:custGeom>
              <a:avLst/>
              <a:gdLst/>
              <a:ahLst/>
              <a:cxnLst/>
              <a:rect r="r" b="b" t="t" l="l"/>
              <a:pathLst>
                <a:path h="32944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1451" r="0" b="-231450"/>
              </a:stretch>
            </a:blipFill>
          </p:spPr>
        </p:sp>
        <p:sp>
          <p:nvSpPr>
            <p:cNvPr name="TextBox 115" id="115"/>
            <p:cNvSpPr txBox="true"/>
            <p:nvPr/>
          </p:nvSpPr>
          <p:spPr>
            <a:xfrm>
              <a:off x="0" y="0"/>
              <a:ext cx="4758601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3"/>
                </a:lnSpc>
              </a:pPr>
              <a:r>
                <a:rPr lang="en-US" sz="141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HMI Weintek</a:t>
              </a:r>
            </a:p>
          </p:txBody>
        </p:sp>
      </p:grpSp>
      <p:grpSp>
        <p:nvGrpSpPr>
          <p:cNvPr name="Group 116" id="116"/>
          <p:cNvGrpSpPr/>
          <p:nvPr/>
        </p:nvGrpSpPr>
        <p:grpSpPr>
          <a:xfrm rot="0">
            <a:off x="10560044" y="6812651"/>
            <a:ext cx="183785" cy="183785"/>
            <a:chOff x="0" y="0"/>
            <a:chExt cx="245047" cy="245047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0" y="0"/>
              <a:ext cx="245110" cy="245110"/>
            </a:xfrm>
            <a:custGeom>
              <a:avLst/>
              <a:gdLst/>
              <a:ahLst/>
              <a:cxnLst/>
              <a:rect r="r" b="b" t="t" l="l"/>
              <a:pathLst>
                <a:path h="245110" w="245110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cubicBezTo>
                    <a:pt x="190246" y="0"/>
                    <a:pt x="245110" y="54864"/>
                    <a:pt x="245110" y="122555"/>
                  </a:cubicBezTo>
                  <a:cubicBezTo>
                    <a:pt x="245110" y="190246"/>
                    <a:pt x="190246" y="245110"/>
                    <a:pt x="122555" y="245110"/>
                  </a:cubicBezTo>
                  <a:cubicBezTo>
                    <a:pt x="54864" y="245110"/>
                    <a:pt x="0" y="190246"/>
                    <a:pt x="0" y="122555"/>
                  </a:cubicBezTo>
                  <a:close/>
                </a:path>
              </a:pathLst>
            </a:custGeom>
            <a:solidFill>
              <a:srgbClr val="27AE60"/>
            </a:solidFill>
          </p:spPr>
        </p:sp>
      </p:grpSp>
      <p:grpSp>
        <p:nvGrpSpPr>
          <p:cNvPr name="Group 118" id="118"/>
          <p:cNvGrpSpPr/>
          <p:nvPr/>
        </p:nvGrpSpPr>
        <p:grpSpPr>
          <a:xfrm rot="0">
            <a:off x="10912745" y="6767274"/>
            <a:ext cx="3568951" cy="247079"/>
            <a:chOff x="0" y="0"/>
            <a:chExt cx="4758601" cy="329438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4758598" cy="329441"/>
            </a:xfrm>
            <a:custGeom>
              <a:avLst/>
              <a:gdLst/>
              <a:ahLst/>
              <a:cxnLst/>
              <a:rect r="r" b="b" t="t" l="l"/>
              <a:pathLst>
                <a:path h="32944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329441"/>
                  </a:lnTo>
                  <a:lnTo>
                    <a:pt x="0" y="3294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1451" r="0" b="-231450"/>
              </a:stretch>
            </a:blipFill>
          </p:spPr>
        </p:sp>
        <p:sp>
          <p:nvSpPr>
            <p:cNvPr name="TextBox 120" id="120"/>
            <p:cNvSpPr txBox="true"/>
            <p:nvPr/>
          </p:nvSpPr>
          <p:spPr>
            <a:xfrm>
              <a:off x="0" y="0"/>
              <a:ext cx="4758601" cy="3294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3"/>
                </a:lnSpc>
              </a:pPr>
              <a:r>
                <a:rPr lang="en-US" sz="141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Comunicación ERP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11356191" y="7649975"/>
            <a:ext cx="2970314" cy="513226"/>
            <a:chOff x="0" y="0"/>
            <a:chExt cx="3960419" cy="684301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3960368" cy="684276"/>
            </a:xfrm>
            <a:custGeom>
              <a:avLst/>
              <a:gdLst/>
              <a:ahLst/>
              <a:cxnLst/>
              <a:rect r="r" b="b" t="t" l="l"/>
              <a:pathLst>
                <a:path h="684276" w="3960368">
                  <a:moveTo>
                    <a:pt x="0" y="152019"/>
                  </a:moveTo>
                  <a:cubicBezTo>
                    <a:pt x="0" y="68072"/>
                    <a:pt x="68072" y="0"/>
                    <a:pt x="152019" y="0"/>
                  </a:cubicBezTo>
                  <a:lnTo>
                    <a:pt x="3808349" y="0"/>
                  </a:lnTo>
                  <a:cubicBezTo>
                    <a:pt x="3892296" y="0"/>
                    <a:pt x="3960368" y="68072"/>
                    <a:pt x="3960368" y="152019"/>
                  </a:cubicBezTo>
                  <a:lnTo>
                    <a:pt x="3960368" y="532257"/>
                  </a:lnTo>
                  <a:cubicBezTo>
                    <a:pt x="3960368" y="616204"/>
                    <a:pt x="3892296" y="684276"/>
                    <a:pt x="3808349" y="684276"/>
                  </a:cubicBezTo>
                  <a:lnTo>
                    <a:pt x="152019" y="684276"/>
                  </a:lnTo>
                  <a:cubicBezTo>
                    <a:pt x="68072" y="684276"/>
                    <a:pt x="0" y="616204"/>
                    <a:pt x="0" y="532257"/>
                  </a:cubicBezTo>
                  <a:close/>
                </a:path>
              </a:pathLst>
            </a:custGeom>
            <a:solidFill>
              <a:srgbClr val="27AE60"/>
            </a:solidFill>
            <a:ln w="19065" cap="sq">
              <a:solidFill>
                <a:srgbClr val="27AE60"/>
              </a:solidFill>
              <a:prstDash val="solid"/>
              <a:miter/>
            </a:ln>
          </p:spPr>
        </p:sp>
      </p:grpSp>
      <p:grpSp>
        <p:nvGrpSpPr>
          <p:cNvPr name="Group 123" id="123"/>
          <p:cNvGrpSpPr/>
          <p:nvPr/>
        </p:nvGrpSpPr>
        <p:grpSpPr>
          <a:xfrm rot="0">
            <a:off x="11475539" y="7783049"/>
            <a:ext cx="2731618" cy="301990"/>
            <a:chOff x="0" y="0"/>
            <a:chExt cx="3642157" cy="402654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3642158" cy="402651"/>
            </a:xfrm>
            <a:custGeom>
              <a:avLst/>
              <a:gdLst/>
              <a:ahLst/>
              <a:cxnLst/>
              <a:rect r="r" b="b" t="t" l="l"/>
              <a:pathLst>
                <a:path h="402651" w="3642158">
                  <a:moveTo>
                    <a:pt x="0" y="0"/>
                  </a:moveTo>
                  <a:lnTo>
                    <a:pt x="3642158" y="0"/>
                  </a:lnTo>
                  <a:lnTo>
                    <a:pt x="364215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6250" r="0" b="-126251"/>
              </a:stretch>
            </a:blipFill>
          </p:spPr>
        </p:sp>
        <p:sp>
          <p:nvSpPr>
            <p:cNvPr name="TextBox 125" id="125"/>
            <p:cNvSpPr txBox="true"/>
            <p:nvPr/>
          </p:nvSpPr>
          <p:spPr>
            <a:xfrm>
              <a:off x="0" y="0"/>
              <a:ext cx="3642157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531"/>
                </a:lnSpc>
              </a:pPr>
              <a:r>
                <a:rPr lang="en-US" sz="1275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OIML R 60-1:2021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DAHKJoRYSlk</dc:identifier>
  <dcterms:modified xsi:type="dcterms:W3CDTF">2011-08-01T06:04:30Z</dcterms:modified>
  <cp:revision>1</cp:revision>
  <dc:title>Sistema Inteligente Control Logistico Dogman Group.pptx</dc:title>
</cp:coreProperties>
</file>