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3" r:id="rId2"/>
    <p:sldId id="264" r:id="rId3"/>
    <p:sldId id="265" r:id="rId4"/>
    <p:sldId id="266" r:id="rId5"/>
    <p:sldId id="267" r:id="rId6"/>
    <p:sldId id="262" r:id="rId7"/>
    <p:sldId id="269" r:id="rId8"/>
    <p:sldId id="270" r:id="rId9"/>
    <p:sldId id="271" r:id="rId10"/>
    <p:sldId id="273" r:id="rId11"/>
    <p:sldId id="272" r:id="rId12"/>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B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Estilo claro 2 - Acento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AF606853-7671-496A-8E4F-DF71F8EC918B}" styleName="Estilo oscuro 1 - Énfasis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D083AE6-46FA-4A59-8FB0-9F97EB10719F}" styleName="Estilo claro 3 - Acento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74" autoAdjust="0"/>
    <p:restoredTop sz="96327"/>
  </p:normalViewPr>
  <p:slideViewPr>
    <p:cSldViewPr snapToGrid="0">
      <p:cViewPr varScale="1">
        <p:scale>
          <a:sx n="72" d="100"/>
          <a:sy n="72" d="100"/>
        </p:scale>
        <p:origin x="65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3FFB88-6875-7DC5-49F9-F098ECB3EE40}"/>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s-CO"/>
          </a:p>
        </p:txBody>
      </p:sp>
      <p:sp>
        <p:nvSpPr>
          <p:cNvPr id="3" name="Subtítulo 2">
            <a:extLst>
              <a:ext uri="{FF2B5EF4-FFF2-40B4-BE49-F238E27FC236}">
                <a16:creationId xmlns:a16="http://schemas.microsoft.com/office/drawing/2014/main" id="{C7313F3E-B182-326D-F95A-EAE5FC0443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CO"/>
          </a:p>
        </p:txBody>
      </p:sp>
      <p:sp>
        <p:nvSpPr>
          <p:cNvPr id="4" name="Marcador de fecha 3">
            <a:extLst>
              <a:ext uri="{FF2B5EF4-FFF2-40B4-BE49-F238E27FC236}">
                <a16:creationId xmlns:a16="http://schemas.microsoft.com/office/drawing/2014/main" id="{5FC1B705-F883-FE6B-23CF-0B500FB99139}"/>
              </a:ext>
            </a:extLst>
          </p:cNvPr>
          <p:cNvSpPr>
            <a:spLocks noGrp="1"/>
          </p:cNvSpPr>
          <p:nvPr>
            <p:ph type="dt" sz="half" idx="10"/>
          </p:nvPr>
        </p:nvSpPr>
        <p:spPr/>
        <p:txBody>
          <a:bodyPr/>
          <a:lstStyle/>
          <a:p>
            <a:fld id="{B7CCEEEE-A0B2-BE47-A15B-0C8EBD0E45FD}" type="datetimeFigureOut">
              <a:rPr lang="es-CO" smtClean="0"/>
              <a:t>23/02/2024</a:t>
            </a:fld>
            <a:endParaRPr lang="es-CO"/>
          </a:p>
        </p:txBody>
      </p:sp>
      <p:sp>
        <p:nvSpPr>
          <p:cNvPr id="5" name="Marcador de pie de página 4">
            <a:extLst>
              <a:ext uri="{FF2B5EF4-FFF2-40B4-BE49-F238E27FC236}">
                <a16:creationId xmlns:a16="http://schemas.microsoft.com/office/drawing/2014/main" id="{29066110-C55C-5DB0-7078-29AF7B2497F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E10F7ACA-CD9E-949D-0525-8748FFFECFCF}"/>
              </a:ext>
            </a:extLst>
          </p:cNvPr>
          <p:cNvSpPr>
            <a:spLocks noGrp="1"/>
          </p:cNvSpPr>
          <p:nvPr>
            <p:ph type="sldNum" sz="quarter" idx="12"/>
          </p:nvPr>
        </p:nvSpPr>
        <p:spPr/>
        <p:txBody>
          <a:bodyPr/>
          <a:lstStyle/>
          <a:p>
            <a:fld id="{2644E0D5-A5E7-8242-8379-734DFE9194D7}" type="slidenum">
              <a:rPr lang="es-CO" smtClean="0"/>
              <a:t>‹Nº›</a:t>
            </a:fld>
            <a:endParaRPr lang="es-CO"/>
          </a:p>
        </p:txBody>
      </p:sp>
    </p:spTree>
    <p:extLst>
      <p:ext uri="{BB962C8B-B14F-4D97-AF65-F5344CB8AC3E}">
        <p14:creationId xmlns:p14="http://schemas.microsoft.com/office/powerpoint/2010/main" val="3460519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326E5A-77CA-F7A6-43FD-05F68C496308}"/>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texto vertical 2">
            <a:extLst>
              <a:ext uri="{FF2B5EF4-FFF2-40B4-BE49-F238E27FC236}">
                <a16:creationId xmlns:a16="http://schemas.microsoft.com/office/drawing/2014/main" id="{3753D4EF-9407-4B79-FD75-4F79D1B79853}"/>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6C9816C2-35A9-71F9-E19F-684407FA6308}"/>
              </a:ext>
            </a:extLst>
          </p:cNvPr>
          <p:cNvSpPr>
            <a:spLocks noGrp="1"/>
          </p:cNvSpPr>
          <p:nvPr>
            <p:ph type="dt" sz="half" idx="10"/>
          </p:nvPr>
        </p:nvSpPr>
        <p:spPr/>
        <p:txBody>
          <a:bodyPr/>
          <a:lstStyle/>
          <a:p>
            <a:fld id="{B7CCEEEE-A0B2-BE47-A15B-0C8EBD0E45FD}" type="datetimeFigureOut">
              <a:rPr lang="es-CO" smtClean="0"/>
              <a:t>23/02/2024</a:t>
            </a:fld>
            <a:endParaRPr lang="es-CO"/>
          </a:p>
        </p:txBody>
      </p:sp>
      <p:sp>
        <p:nvSpPr>
          <p:cNvPr id="5" name="Marcador de pie de página 4">
            <a:extLst>
              <a:ext uri="{FF2B5EF4-FFF2-40B4-BE49-F238E27FC236}">
                <a16:creationId xmlns:a16="http://schemas.microsoft.com/office/drawing/2014/main" id="{63543DB1-68DE-FC25-20D0-74271316EF13}"/>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F3E88068-DA0B-CE27-583D-3E9BBAD7144A}"/>
              </a:ext>
            </a:extLst>
          </p:cNvPr>
          <p:cNvSpPr>
            <a:spLocks noGrp="1"/>
          </p:cNvSpPr>
          <p:nvPr>
            <p:ph type="sldNum" sz="quarter" idx="12"/>
          </p:nvPr>
        </p:nvSpPr>
        <p:spPr/>
        <p:txBody>
          <a:bodyPr/>
          <a:lstStyle/>
          <a:p>
            <a:fld id="{2644E0D5-A5E7-8242-8379-734DFE9194D7}" type="slidenum">
              <a:rPr lang="es-CO" smtClean="0"/>
              <a:t>‹Nº›</a:t>
            </a:fld>
            <a:endParaRPr lang="es-CO"/>
          </a:p>
        </p:txBody>
      </p:sp>
    </p:spTree>
    <p:extLst>
      <p:ext uri="{BB962C8B-B14F-4D97-AF65-F5344CB8AC3E}">
        <p14:creationId xmlns:p14="http://schemas.microsoft.com/office/powerpoint/2010/main" val="3344662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997706E-E403-F6DE-0872-0FDB6F5A6A3D}"/>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endParaRPr lang="es-CO"/>
          </a:p>
        </p:txBody>
      </p:sp>
      <p:sp>
        <p:nvSpPr>
          <p:cNvPr id="3" name="Marcador de texto vertical 2">
            <a:extLst>
              <a:ext uri="{FF2B5EF4-FFF2-40B4-BE49-F238E27FC236}">
                <a16:creationId xmlns:a16="http://schemas.microsoft.com/office/drawing/2014/main" id="{21AF1ECB-B150-B5B1-B51F-E89196A337DF}"/>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C8869F41-AF5F-16A3-7977-2FDB4781C9F7}"/>
              </a:ext>
            </a:extLst>
          </p:cNvPr>
          <p:cNvSpPr>
            <a:spLocks noGrp="1"/>
          </p:cNvSpPr>
          <p:nvPr>
            <p:ph type="dt" sz="half" idx="10"/>
          </p:nvPr>
        </p:nvSpPr>
        <p:spPr/>
        <p:txBody>
          <a:bodyPr/>
          <a:lstStyle/>
          <a:p>
            <a:fld id="{B7CCEEEE-A0B2-BE47-A15B-0C8EBD0E45FD}" type="datetimeFigureOut">
              <a:rPr lang="es-CO" smtClean="0"/>
              <a:t>23/02/2024</a:t>
            </a:fld>
            <a:endParaRPr lang="es-CO"/>
          </a:p>
        </p:txBody>
      </p:sp>
      <p:sp>
        <p:nvSpPr>
          <p:cNvPr id="5" name="Marcador de pie de página 4">
            <a:extLst>
              <a:ext uri="{FF2B5EF4-FFF2-40B4-BE49-F238E27FC236}">
                <a16:creationId xmlns:a16="http://schemas.microsoft.com/office/drawing/2014/main" id="{25588A2C-5B3B-9651-7DC8-B3222BBCE8F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103A829C-8690-B07C-E800-3ADCA4AF55F1}"/>
              </a:ext>
            </a:extLst>
          </p:cNvPr>
          <p:cNvSpPr>
            <a:spLocks noGrp="1"/>
          </p:cNvSpPr>
          <p:nvPr>
            <p:ph type="sldNum" sz="quarter" idx="12"/>
          </p:nvPr>
        </p:nvSpPr>
        <p:spPr/>
        <p:txBody>
          <a:bodyPr/>
          <a:lstStyle/>
          <a:p>
            <a:fld id="{2644E0D5-A5E7-8242-8379-734DFE9194D7}" type="slidenum">
              <a:rPr lang="es-CO" smtClean="0"/>
              <a:t>‹Nº›</a:t>
            </a:fld>
            <a:endParaRPr lang="es-CO"/>
          </a:p>
        </p:txBody>
      </p:sp>
    </p:spTree>
    <p:extLst>
      <p:ext uri="{BB962C8B-B14F-4D97-AF65-F5344CB8AC3E}">
        <p14:creationId xmlns:p14="http://schemas.microsoft.com/office/powerpoint/2010/main" val="2517347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BE2DD5-6858-0021-72D6-FA5CBAFEC684}"/>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478B1899-0A5B-18B0-4877-3FA4E5C62E69}"/>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C853582D-CB24-49DD-118A-D2A93690BB04}"/>
              </a:ext>
            </a:extLst>
          </p:cNvPr>
          <p:cNvSpPr>
            <a:spLocks noGrp="1"/>
          </p:cNvSpPr>
          <p:nvPr>
            <p:ph type="dt" sz="half" idx="10"/>
          </p:nvPr>
        </p:nvSpPr>
        <p:spPr/>
        <p:txBody>
          <a:bodyPr/>
          <a:lstStyle/>
          <a:p>
            <a:fld id="{B7CCEEEE-A0B2-BE47-A15B-0C8EBD0E45FD}" type="datetimeFigureOut">
              <a:rPr lang="es-CO" smtClean="0"/>
              <a:t>23/02/2024</a:t>
            </a:fld>
            <a:endParaRPr lang="es-CO"/>
          </a:p>
        </p:txBody>
      </p:sp>
      <p:sp>
        <p:nvSpPr>
          <p:cNvPr id="5" name="Marcador de pie de página 4">
            <a:extLst>
              <a:ext uri="{FF2B5EF4-FFF2-40B4-BE49-F238E27FC236}">
                <a16:creationId xmlns:a16="http://schemas.microsoft.com/office/drawing/2014/main" id="{A23431B6-F299-D15D-8B3C-721C502383FB}"/>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FBFE23D4-075E-37E1-CC6B-451D8D39082E}"/>
              </a:ext>
            </a:extLst>
          </p:cNvPr>
          <p:cNvSpPr>
            <a:spLocks noGrp="1"/>
          </p:cNvSpPr>
          <p:nvPr>
            <p:ph type="sldNum" sz="quarter" idx="12"/>
          </p:nvPr>
        </p:nvSpPr>
        <p:spPr/>
        <p:txBody>
          <a:bodyPr/>
          <a:lstStyle/>
          <a:p>
            <a:fld id="{2644E0D5-A5E7-8242-8379-734DFE9194D7}" type="slidenum">
              <a:rPr lang="es-CO" smtClean="0"/>
              <a:t>‹Nº›</a:t>
            </a:fld>
            <a:endParaRPr lang="es-CO"/>
          </a:p>
        </p:txBody>
      </p:sp>
    </p:spTree>
    <p:extLst>
      <p:ext uri="{BB962C8B-B14F-4D97-AF65-F5344CB8AC3E}">
        <p14:creationId xmlns:p14="http://schemas.microsoft.com/office/powerpoint/2010/main" val="4165770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814146-79F4-50FB-1779-7BB7A854643E}"/>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6748EF1E-FCFF-8C7A-B36C-2E0E366CE3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5ED18778-983F-4A74-5C80-4452704FEECF}"/>
              </a:ext>
            </a:extLst>
          </p:cNvPr>
          <p:cNvSpPr>
            <a:spLocks noGrp="1"/>
          </p:cNvSpPr>
          <p:nvPr>
            <p:ph type="dt" sz="half" idx="10"/>
          </p:nvPr>
        </p:nvSpPr>
        <p:spPr/>
        <p:txBody>
          <a:bodyPr/>
          <a:lstStyle/>
          <a:p>
            <a:fld id="{B7CCEEEE-A0B2-BE47-A15B-0C8EBD0E45FD}" type="datetimeFigureOut">
              <a:rPr lang="es-CO" smtClean="0"/>
              <a:t>23/02/2024</a:t>
            </a:fld>
            <a:endParaRPr lang="es-CO"/>
          </a:p>
        </p:txBody>
      </p:sp>
      <p:sp>
        <p:nvSpPr>
          <p:cNvPr id="5" name="Marcador de pie de página 4">
            <a:extLst>
              <a:ext uri="{FF2B5EF4-FFF2-40B4-BE49-F238E27FC236}">
                <a16:creationId xmlns:a16="http://schemas.microsoft.com/office/drawing/2014/main" id="{6DA5CB9F-45AB-03EA-E58E-065EA899609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F617F32A-0203-E1F0-4748-D91CBCF502A4}"/>
              </a:ext>
            </a:extLst>
          </p:cNvPr>
          <p:cNvSpPr>
            <a:spLocks noGrp="1"/>
          </p:cNvSpPr>
          <p:nvPr>
            <p:ph type="sldNum" sz="quarter" idx="12"/>
          </p:nvPr>
        </p:nvSpPr>
        <p:spPr/>
        <p:txBody>
          <a:bodyPr/>
          <a:lstStyle/>
          <a:p>
            <a:fld id="{2644E0D5-A5E7-8242-8379-734DFE9194D7}" type="slidenum">
              <a:rPr lang="es-CO" smtClean="0"/>
              <a:t>‹Nº›</a:t>
            </a:fld>
            <a:endParaRPr lang="es-CO"/>
          </a:p>
        </p:txBody>
      </p:sp>
    </p:spTree>
    <p:extLst>
      <p:ext uri="{BB962C8B-B14F-4D97-AF65-F5344CB8AC3E}">
        <p14:creationId xmlns:p14="http://schemas.microsoft.com/office/powerpoint/2010/main" val="2336751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034549-B165-E6F3-4977-5C355EA5D6C0}"/>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28EF978A-E235-44C5-28D3-7130C501F6EB}"/>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contenido 3">
            <a:extLst>
              <a:ext uri="{FF2B5EF4-FFF2-40B4-BE49-F238E27FC236}">
                <a16:creationId xmlns:a16="http://schemas.microsoft.com/office/drawing/2014/main" id="{5F7BF0B1-6773-9210-BB06-22BEEDD30FEA}"/>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5" name="Marcador de fecha 4">
            <a:extLst>
              <a:ext uri="{FF2B5EF4-FFF2-40B4-BE49-F238E27FC236}">
                <a16:creationId xmlns:a16="http://schemas.microsoft.com/office/drawing/2014/main" id="{7F0DA181-A558-BAFE-A516-35BE8EF9F689}"/>
              </a:ext>
            </a:extLst>
          </p:cNvPr>
          <p:cNvSpPr>
            <a:spLocks noGrp="1"/>
          </p:cNvSpPr>
          <p:nvPr>
            <p:ph type="dt" sz="half" idx="10"/>
          </p:nvPr>
        </p:nvSpPr>
        <p:spPr/>
        <p:txBody>
          <a:bodyPr/>
          <a:lstStyle/>
          <a:p>
            <a:fld id="{B7CCEEEE-A0B2-BE47-A15B-0C8EBD0E45FD}" type="datetimeFigureOut">
              <a:rPr lang="es-CO" smtClean="0"/>
              <a:t>23/02/2024</a:t>
            </a:fld>
            <a:endParaRPr lang="es-CO"/>
          </a:p>
        </p:txBody>
      </p:sp>
      <p:sp>
        <p:nvSpPr>
          <p:cNvPr id="6" name="Marcador de pie de página 5">
            <a:extLst>
              <a:ext uri="{FF2B5EF4-FFF2-40B4-BE49-F238E27FC236}">
                <a16:creationId xmlns:a16="http://schemas.microsoft.com/office/drawing/2014/main" id="{0FA9AB9E-39B4-DE54-C9DD-192ED3D95E66}"/>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A1869030-3835-2224-4198-723EF73BE92A}"/>
              </a:ext>
            </a:extLst>
          </p:cNvPr>
          <p:cNvSpPr>
            <a:spLocks noGrp="1"/>
          </p:cNvSpPr>
          <p:nvPr>
            <p:ph type="sldNum" sz="quarter" idx="12"/>
          </p:nvPr>
        </p:nvSpPr>
        <p:spPr/>
        <p:txBody>
          <a:bodyPr/>
          <a:lstStyle/>
          <a:p>
            <a:fld id="{2644E0D5-A5E7-8242-8379-734DFE9194D7}" type="slidenum">
              <a:rPr lang="es-CO" smtClean="0"/>
              <a:t>‹Nº›</a:t>
            </a:fld>
            <a:endParaRPr lang="es-CO"/>
          </a:p>
        </p:txBody>
      </p:sp>
    </p:spTree>
    <p:extLst>
      <p:ext uri="{BB962C8B-B14F-4D97-AF65-F5344CB8AC3E}">
        <p14:creationId xmlns:p14="http://schemas.microsoft.com/office/powerpoint/2010/main" val="982835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9114DF-6B24-31EF-F94E-3B5AEAB8DB8C}"/>
              </a:ext>
            </a:extLst>
          </p:cNvPr>
          <p:cNvSpPr>
            <a:spLocks noGrp="1"/>
          </p:cNvSpPr>
          <p:nvPr>
            <p:ph type="title"/>
          </p:nvPr>
        </p:nvSpPr>
        <p:spPr>
          <a:xfrm>
            <a:off x="839788" y="365125"/>
            <a:ext cx="10515600" cy="1325563"/>
          </a:xfrm>
        </p:spPr>
        <p:txBody>
          <a:body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4B0A3B99-4933-CFFB-C105-92B411D7FF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3B660328-79C8-EDF6-BB4B-154E7FBBA34D}"/>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5" name="Marcador de texto 4">
            <a:extLst>
              <a:ext uri="{FF2B5EF4-FFF2-40B4-BE49-F238E27FC236}">
                <a16:creationId xmlns:a16="http://schemas.microsoft.com/office/drawing/2014/main" id="{03FC30E9-4014-2145-EB39-35B43FF238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CBA81019-2291-8A71-3B5F-3BFFB64413CD}"/>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7" name="Marcador de fecha 6">
            <a:extLst>
              <a:ext uri="{FF2B5EF4-FFF2-40B4-BE49-F238E27FC236}">
                <a16:creationId xmlns:a16="http://schemas.microsoft.com/office/drawing/2014/main" id="{69F26309-3585-8C17-E881-2E120CDB17E4}"/>
              </a:ext>
            </a:extLst>
          </p:cNvPr>
          <p:cNvSpPr>
            <a:spLocks noGrp="1"/>
          </p:cNvSpPr>
          <p:nvPr>
            <p:ph type="dt" sz="half" idx="10"/>
          </p:nvPr>
        </p:nvSpPr>
        <p:spPr/>
        <p:txBody>
          <a:bodyPr/>
          <a:lstStyle/>
          <a:p>
            <a:fld id="{B7CCEEEE-A0B2-BE47-A15B-0C8EBD0E45FD}" type="datetimeFigureOut">
              <a:rPr lang="es-CO" smtClean="0"/>
              <a:t>23/02/2024</a:t>
            </a:fld>
            <a:endParaRPr lang="es-CO"/>
          </a:p>
        </p:txBody>
      </p:sp>
      <p:sp>
        <p:nvSpPr>
          <p:cNvPr id="8" name="Marcador de pie de página 7">
            <a:extLst>
              <a:ext uri="{FF2B5EF4-FFF2-40B4-BE49-F238E27FC236}">
                <a16:creationId xmlns:a16="http://schemas.microsoft.com/office/drawing/2014/main" id="{5ABD5E68-FBA4-EA92-5349-EA72C33A0A3E}"/>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D4BB6D9C-6B9A-359E-91BC-0C46C6EFE56C}"/>
              </a:ext>
            </a:extLst>
          </p:cNvPr>
          <p:cNvSpPr>
            <a:spLocks noGrp="1"/>
          </p:cNvSpPr>
          <p:nvPr>
            <p:ph type="sldNum" sz="quarter" idx="12"/>
          </p:nvPr>
        </p:nvSpPr>
        <p:spPr/>
        <p:txBody>
          <a:bodyPr/>
          <a:lstStyle/>
          <a:p>
            <a:fld id="{2644E0D5-A5E7-8242-8379-734DFE9194D7}" type="slidenum">
              <a:rPr lang="es-CO" smtClean="0"/>
              <a:t>‹Nº›</a:t>
            </a:fld>
            <a:endParaRPr lang="es-CO"/>
          </a:p>
        </p:txBody>
      </p:sp>
    </p:spTree>
    <p:extLst>
      <p:ext uri="{BB962C8B-B14F-4D97-AF65-F5344CB8AC3E}">
        <p14:creationId xmlns:p14="http://schemas.microsoft.com/office/powerpoint/2010/main" val="4211021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45E8750-15C4-4ACF-F103-915E05FA3641}"/>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fecha 2">
            <a:extLst>
              <a:ext uri="{FF2B5EF4-FFF2-40B4-BE49-F238E27FC236}">
                <a16:creationId xmlns:a16="http://schemas.microsoft.com/office/drawing/2014/main" id="{3E85BF47-D8CD-53BD-3C20-AD31C54B96A1}"/>
              </a:ext>
            </a:extLst>
          </p:cNvPr>
          <p:cNvSpPr>
            <a:spLocks noGrp="1"/>
          </p:cNvSpPr>
          <p:nvPr>
            <p:ph type="dt" sz="half" idx="10"/>
          </p:nvPr>
        </p:nvSpPr>
        <p:spPr/>
        <p:txBody>
          <a:bodyPr/>
          <a:lstStyle/>
          <a:p>
            <a:fld id="{B7CCEEEE-A0B2-BE47-A15B-0C8EBD0E45FD}" type="datetimeFigureOut">
              <a:rPr lang="es-CO" smtClean="0"/>
              <a:t>23/02/2024</a:t>
            </a:fld>
            <a:endParaRPr lang="es-CO"/>
          </a:p>
        </p:txBody>
      </p:sp>
      <p:sp>
        <p:nvSpPr>
          <p:cNvPr id="4" name="Marcador de pie de página 3">
            <a:extLst>
              <a:ext uri="{FF2B5EF4-FFF2-40B4-BE49-F238E27FC236}">
                <a16:creationId xmlns:a16="http://schemas.microsoft.com/office/drawing/2014/main" id="{7EEE39FF-E083-9EC6-8B9C-4F6A3E94FCE8}"/>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84C967AD-3484-B968-3894-DE2A9DAE0479}"/>
              </a:ext>
            </a:extLst>
          </p:cNvPr>
          <p:cNvSpPr>
            <a:spLocks noGrp="1"/>
          </p:cNvSpPr>
          <p:nvPr>
            <p:ph type="sldNum" sz="quarter" idx="12"/>
          </p:nvPr>
        </p:nvSpPr>
        <p:spPr/>
        <p:txBody>
          <a:bodyPr/>
          <a:lstStyle/>
          <a:p>
            <a:fld id="{2644E0D5-A5E7-8242-8379-734DFE9194D7}" type="slidenum">
              <a:rPr lang="es-CO" smtClean="0"/>
              <a:t>‹Nº›</a:t>
            </a:fld>
            <a:endParaRPr lang="es-CO"/>
          </a:p>
        </p:txBody>
      </p:sp>
    </p:spTree>
    <p:extLst>
      <p:ext uri="{BB962C8B-B14F-4D97-AF65-F5344CB8AC3E}">
        <p14:creationId xmlns:p14="http://schemas.microsoft.com/office/powerpoint/2010/main" val="4248497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27691D6F-A147-EEC4-D290-8327337420F3}"/>
              </a:ext>
            </a:extLst>
          </p:cNvPr>
          <p:cNvSpPr>
            <a:spLocks noGrp="1"/>
          </p:cNvSpPr>
          <p:nvPr>
            <p:ph type="dt" sz="half" idx="10"/>
          </p:nvPr>
        </p:nvSpPr>
        <p:spPr/>
        <p:txBody>
          <a:bodyPr/>
          <a:lstStyle/>
          <a:p>
            <a:fld id="{B7CCEEEE-A0B2-BE47-A15B-0C8EBD0E45FD}" type="datetimeFigureOut">
              <a:rPr lang="es-CO" smtClean="0"/>
              <a:t>23/02/2024</a:t>
            </a:fld>
            <a:endParaRPr lang="es-CO"/>
          </a:p>
        </p:txBody>
      </p:sp>
      <p:sp>
        <p:nvSpPr>
          <p:cNvPr id="3" name="Marcador de pie de página 2">
            <a:extLst>
              <a:ext uri="{FF2B5EF4-FFF2-40B4-BE49-F238E27FC236}">
                <a16:creationId xmlns:a16="http://schemas.microsoft.com/office/drawing/2014/main" id="{8006FDA6-F44B-0139-71BA-7A5A1EB527E2}"/>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3CB94586-EC70-9C1E-D42C-11584CF9C651}"/>
              </a:ext>
            </a:extLst>
          </p:cNvPr>
          <p:cNvSpPr>
            <a:spLocks noGrp="1"/>
          </p:cNvSpPr>
          <p:nvPr>
            <p:ph type="sldNum" sz="quarter" idx="12"/>
          </p:nvPr>
        </p:nvSpPr>
        <p:spPr/>
        <p:txBody>
          <a:bodyPr/>
          <a:lstStyle/>
          <a:p>
            <a:fld id="{2644E0D5-A5E7-8242-8379-734DFE9194D7}" type="slidenum">
              <a:rPr lang="es-CO" smtClean="0"/>
              <a:t>‹Nº›</a:t>
            </a:fld>
            <a:endParaRPr lang="es-CO"/>
          </a:p>
        </p:txBody>
      </p:sp>
    </p:spTree>
    <p:extLst>
      <p:ext uri="{BB962C8B-B14F-4D97-AF65-F5344CB8AC3E}">
        <p14:creationId xmlns:p14="http://schemas.microsoft.com/office/powerpoint/2010/main" val="2315588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9D0D81-1812-6BD7-89EA-4B4695FCACE9}"/>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67A00872-53CB-7A8B-75BA-19A0A62588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texto 3">
            <a:extLst>
              <a:ext uri="{FF2B5EF4-FFF2-40B4-BE49-F238E27FC236}">
                <a16:creationId xmlns:a16="http://schemas.microsoft.com/office/drawing/2014/main" id="{1439D539-C549-B8B7-F578-E7C11EE698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7C3F3B81-4502-FFB6-DCFF-123CA8FF4A75}"/>
              </a:ext>
            </a:extLst>
          </p:cNvPr>
          <p:cNvSpPr>
            <a:spLocks noGrp="1"/>
          </p:cNvSpPr>
          <p:nvPr>
            <p:ph type="dt" sz="half" idx="10"/>
          </p:nvPr>
        </p:nvSpPr>
        <p:spPr/>
        <p:txBody>
          <a:bodyPr/>
          <a:lstStyle/>
          <a:p>
            <a:fld id="{B7CCEEEE-A0B2-BE47-A15B-0C8EBD0E45FD}" type="datetimeFigureOut">
              <a:rPr lang="es-CO" smtClean="0"/>
              <a:t>23/02/2024</a:t>
            </a:fld>
            <a:endParaRPr lang="es-CO"/>
          </a:p>
        </p:txBody>
      </p:sp>
      <p:sp>
        <p:nvSpPr>
          <p:cNvPr id="6" name="Marcador de pie de página 5">
            <a:extLst>
              <a:ext uri="{FF2B5EF4-FFF2-40B4-BE49-F238E27FC236}">
                <a16:creationId xmlns:a16="http://schemas.microsoft.com/office/drawing/2014/main" id="{43B257FF-585F-C4CD-062C-F8531CDBD956}"/>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F5D77DD6-1F7A-0CEB-B824-D1392B280E56}"/>
              </a:ext>
            </a:extLst>
          </p:cNvPr>
          <p:cNvSpPr>
            <a:spLocks noGrp="1"/>
          </p:cNvSpPr>
          <p:nvPr>
            <p:ph type="sldNum" sz="quarter" idx="12"/>
          </p:nvPr>
        </p:nvSpPr>
        <p:spPr/>
        <p:txBody>
          <a:bodyPr/>
          <a:lstStyle/>
          <a:p>
            <a:fld id="{2644E0D5-A5E7-8242-8379-734DFE9194D7}" type="slidenum">
              <a:rPr lang="es-CO" smtClean="0"/>
              <a:t>‹Nº›</a:t>
            </a:fld>
            <a:endParaRPr lang="es-CO"/>
          </a:p>
        </p:txBody>
      </p:sp>
    </p:spTree>
    <p:extLst>
      <p:ext uri="{BB962C8B-B14F-4D97-AF65-F5344CB8AC3E}">
        <p14:creationId xmlns:p14="http://schemas.microsoft.com/office/powerpoint/2010/main" val="38553351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A432A5-36CD-BEBD-D0CC-5F50FB84205B}"/>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O"/>
          </a:p>
        </p:txBody>
      </p:sp>
      <p:sp>
        <p:nvSpPr>
          <p:cNvPr id="3" name="Marcador de posición de imagen 2">
            <a:extLst>
              <a:ext uri="{FF2B5EF4-FFF2-40B4-BE49-F238E27FC236}">
                <a16:creationId xmlns:a16="http://schemas.microsoft.com/office/drawing/2014/main" id="{D751DCE9-787F-31CA-FC06-A1D6CF21052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D93C1007-BDEB-5B2A-B9F3-9E8AAF1284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2FAC0D98-C17F-8281-B4E7-1388C6B47F15}"/>
              </a:ext>
            </a:extLst>
          </p:cNvPr>
          <p:cNvSpPr>
            <a:spLocks noGrp="1"/>
          </p:cNvSpPr>
          <p:nvPr>
            <p:ph type="dt" sz="half" idx="10"/>
          </p:nvPr>
        </p:nvSpPr>
        <p:spPr/>
        <p:txBody>
          <a:bodyPr/>
          <a:lstStyle/>
          <a:p>
            <a:fld id="{B7CCEEEE-A0B2-BE47-A15B-0C8EBD0E45FD}" type="datetimeFigureOut">
              <a:rPr lang="es-CO" smtClean="0"/>
              <a:t>23/02/2024</a:t>
            </a:fld>
            <a:endParaRPr lang="es-CO"/>
          </a:p>
        </p:txBody>
      </p:sp>
      <p:sp>
        <p:nvSpPr>
          <p:cNvPr id="6" name="Marcador de pie de página 5">
            <a:extLst>
              <a:ext uri="{FF2B5EF4-FFF2-40B4-BE49-F238E27FC236}">
                <a16:creationId xmlns:a16="http://schemas.microsoft.com/office/drawing/2014/main" id="{20A20B6C-2E6D-5BA2-C10B-574C538C2331}"/>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D1B3DC68-1471-F55B-7E3C-5BE1630BB45D}"/>
              </a:ext>
            </a:extLst>
          </p:cNvPr>
          <p:cNvSpPr>
            <a:spLocks noGrp="1"/>
          </p:cNvSpPr>
          <p:nvPr>
            <p:ph type="sldNum" sz="quarter" idx="12"/>
          </p:nvPr>
        </p:nvSpPr>
        <p:spPr/>
        <p:txBody>
          <a:bodyPr/>
          <a:lstStyle/>
          <a:p>
            <a:fld id="{2644E0D5-A5E7-8242-8379-734DFE9194D7}" type="slidenum">
              <a:rPr lang="es-CO" smtClean="0"/>
              <a:t>‹Nº›</a:t>
            </a:fld>
            <a:endParaRPr lang="es-CO"/>
          </a:p>
        </p:txBody>
      </p:sp>
    </p:spTree>
    <p:extLst>
      <p:ext uri="{BB962C8B-B14F-4D97-AF65-F5344CB8AC3E}">
        <p14:creationId xmlns:p14="http://schemas.microsoft.com/office/powerpoint/2010/main" val="3320338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4C38B96-4DAC-1095-2522-78BED0F0BF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AAFC706C-0D08-F2DE-1B8E-8325EEBF3E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54DE2094-647C-0456-7060-F9B834A9CD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CCEEEE-A0B2-BE47-A15B-0C8EBD0E45FD}" type="datetimeFigureOut">
              <a:rPr lang="es-CO" smtClean="0"/>
              <a:t>23/02/2024</a:t>
            </a:fld>
            <a:endParaRPr lang="es-CO"/>
          </a:p>
        </p:txBody>
      </p:sp>
      <p:sp>
        <p:nvSpPr>
          <p:cNvPr id="5" name="Marcador de pie de página 4">
            <a:extLst>
              <a:ext uri="{FF2B5EF4-FFF2-40B4-BE49-F238E27FC236}">
                <a16:creationId xmlns:a16="http://schemas.microsoft.com/office/drawing/2014/main" id="{F22EDF4C-867B-E8E5-98F5-07C95C5659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6B92AD89-8C5F-A8E1-1501-8712C978D2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44E0D5-A5E7-8242-8379-734DFE9194D7}" type="slidenum">
              <a:rPr lang="es-CO" smtClean="0"/>
              <a:t>‹Nº›</a:t>
            </a:fld>
            <a:endParaRPr lang="es-CO"/>
          </a:p>
        </p:txBody>
      </p:sp>
    </p:spTree>
    <p:extLst>
      <p:ext uri="{BB962C8B-B14F-4D97-AF65-F5344CB8AC3E}">
        <p14:creationId xmlns:p14="http://schemas.microsoft.com/office/powerpoint/2010/main" val="9012054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2.jpe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hyperlink" Target="https://www.revistaespacios.com/a18v39n11/18391113.html#iden4"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https://repositorio.unemi.edu.ec/xmlui/bitstream/handle/123456789/7087/TORRES%20HERMIDA%20VERONICA%20PAOLA.pdf?sequence=1&amp;isAllowed=y"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153733-0295-3753-2741-0DC248152F3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9D0B2BFF-1586-4396-0A45-E76A8471A5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632E52E-580B-D59F-BF0A-F8EAFA25F5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Imagen 7">
            <a:extLst>
              <a:ext uri="{FF2B5EF4-FFF2-40B4-BE49-F238E27FC236}">
                <a16:creationId xmlns:a16="http://schemas.microsoft.com/office/drawing/2014/main" id="{70CDB37E-17E1-5AF2-4F95-0D840E88BB59}"/>
              </a:ext>
            </a:extLst>
          </p:cNvPr>
          <p:cNvPicPr>
            <a:picLocks noChangeAspect="1"/>
          </p:cNvPicPr>
          <p:nvPr/>
        </p:nvPicPr>
        <p:blipFill>
          <a:blip r:embed="rId2"/>
          <a:stretch>
            <a:fillRect/>
          </a:stretch>
        </p:blipFill>
        <p:spPr>
          <a:xfrm>
            <a:off x="9450251" y="5593550"/>
            <a:ext cx="1612943" cy="620983"/>
          </a:xfrm>
          <a:prstGeom prst="rect">
            <a:avLst/>
          </a:prstGeom>
        </p:spPr>
      </p:pic>
      <p:sp>
        <p:nvSpPr>
          <p:cNvPr id="3" name="CuadroTexto 2">
            <a:extLst>
              <a:ext uri="{FF2B5EF4-FFF2-40B4-BE49-F238E27FC236}">
                <a16:creationId xmlns:a16="http://schemas.microsoft.com/office/drawing/2014/main" id="{88FD5F17-9959-C4BC-B6B8-B5EA264FA70A}"/>
              </a:ext>
            </a:extLst>
          </p:cNvPr>
          <p:cNvSpPr txBox="1"/>
          <p:nvPr/>
        </p:nvSpPr>
        <p:spPr>
          <a:xfrm>
            <a:off x="1760305" y="859065"/>
            <a:ext cx="8671389" cy="5139869"/>
          </a:xfrm>
          <a:prstGeom prst="rect">
            <a:avLst/>
          </a:prstGeom>
          <a:noFill/>
        </p:spPr>
        <p:txBody>
          <a:bodyPr wrap="square">
            <a:spAutoFit/>
          </a:bodyPr>
          <a:lstStyle/>
          <a:p>
            <a:pPr algn="ctr">
              <a:spcAft>
                <a:spcPts val="800"/>
              </a:spcAft>
            </a:pPr>
            <a:endParaRPr lang="es-CO" sz="1800" b="1" dirty="0">
              <a:effectLst/>
              <a:latin typeface="+mj-lt"/>
              <a:ea typeface="Times New Roman" panose="02020603050405020304" pitchFamily="18" charset="0"/>
            </a:endParaRPr>
          </a:p>
          <a:p>
            <a:pPr algn="ctr">
              <a:spcAft>
                <a:spcPts val="800"/>
              </a:spcAft>
            </a:pPr>
            <a:r>
              <a:rPr lang="es-CO" sz="1800" b="1" dirty="0">
                <a:effectLst/>
                <a:latin typeface="+mj-lt"/>
                <a:ea typeface="Times New Roman" panose="02020603050405020304" pitchFamily="18" charset="0"/>
              </a:rPr>
              <a:t>Estrategia de intervención para la rotación de personal en una Clínica de Bogotá</a:t>
            </a:r>
            <a:endParaRPr lang="es-CO" sz="1800" dirty="0">
              <a:effectLst/>
              <a:latin typeface="+mj-lt"/>
              <a:ea typeface="Calibri" panose="020F0502020204030204" pitchFamily="34" charset="0"/>
            </a:endParaRPr>
          </a:p>
          <a:p>
            <a:pPr algn="ctr"/>
            <a:endParaRPr lang="es-CO" b="1" dirty="0">
              <a:latin typeface="+mj-lt"/>
            </a:endParaRPr>
          </a:p>
          <a:p>
            <a:pPr algn="ctr"/>
            <a:endParaRPr lang="es-CO" sz="1800" b="1" dirty="0">
              <a:effectLst/>
              <a:latin typeface="+mj-lt"/>
            </a:endParaRPr>
          </a:p>
          <a:p>
            <a:pPr algn="ctr"/>
            <a:r>
              <a:rPr lang="es-CO" b="1" dirty="0">
                <a:latin typeface="+mj-lt"/>
              </a:rPr>
              <a:t>Autores</a:t>
            </a:r>
          </a:p>
          <a:p>
            <a:pPr algn="ctr">
              <a:spcAft>
                <a:spcPts val="800"/>
              </a:spcAft>
            </a:pPr>
            <a:r>
              <a:rPr lang="es-CO" sz="1800" dirty="0">
                <a:effectLst/>
                <a:latin typeface="+mj-lt"/>
                <a:ea typeface="Times New Roman" panose="02020603050405020304" pitchFamily="18" charset="0"/>
              </a:rPr>
              <a:t>Heidy Yineth Osorio Méndez </a:t>
            </a:r>
            <a:endParaRPr lang="es-CO" sz="1800" dirty="0">
              <a:effectLst/>
              <a:latin typeface="+mj-lt"/>
              <a:ea typeface="Calibri" panose="020F0502020204030204" pitchFamily="34" charset="0"/>
            </a:endParaRPr>
          </a:p>
          <a:p>
            <a:pPr algn="ctr">
              <a:spcAft>
                <a:spcPts val="800"/>
              </a:spcAft>
            </a:pPr>
            <a:r>
              <a:rPr lang="es-CO" sz="1800" dirty="0">
                <a:effectLst/>
                <a:latin typeface="+mj-lt"/>
                <a:ea typeface="Times New Roman" panose="02020603050405020304" pitchFamily="18" charset="0"/>
              </a:rPr>
              <a:t>Nelson Ricardo Silva Santos</a:t>
            </a:r>
            <a:endParaRPr lang="es-CO" sz="1800" dirty="0">
              <a:effectLst/>
              <a:latin typeface="+mj-lt"/>
              <a:ea typeface="Calibri" panose="020F0502020204030204" pitchFamily="34" charset="0"/>
            </a:endParaRPr>
          </a:p>
          <a:p>
            <a:pPr algn="ctr">
              <a:spcAft>
                <a:spcPts val="800"/>
              </a:spcAft>
            </a:pPr>
            <a:r>
              <a:rPr lang="es-CO" sz="1800" dirty="0">
                <a:effectLst/>
                <a:latin typeface="+mj-lt"/>
                <a:ea typeface="Times New Roman" panose="02020603050405020304" pitchFamily="18" charset="0"/>
              </a:rPr>
              <a:t>Angie Nataly Vivas Alfonzo</a:t>
            </a:r>
            <a:endParaRPr lang="es-CO" sz="1800" dirty="0">
              <a:effectLst/>
              <a:latin typeface="+mj-lt"/>
              <a:ea typeface="Calibri" panose="020F0502020204030204" pitchFamily="34" charset="0"/>
            </a:endParaRPr>
          </a:p>
          <a:p>
            <a:pPr algn="ctr">
              <a:spcAft>
                <a:spcPts val="800"/>
              </a:spcAft>
            </a:pPr>
            <a:r>
              <a:rPr lang="es-CO" sz="1800" dirty="0">
                <a:effectLst/>
                <a:latin typeface="+mj-lt"/>
                <a:ea typeface="Times New Roman" panose="02020603050405020304" pitchFamily="18" charset="0"/>
              </a:rPr>
              <a:t>Yesid Lombana Colorado</a:t>
            </a:r>
            <a:endParaRPr lang="es-CO" sz="1800" dirty="0">
              <a:effectLst/>
              <a:latin typeface="+mj-lt"/>
              <a:ea typeface="Calibri" panose="020F0502020204030204" pitchFamily="34" charset="0"/>
            </a:endParaRPr>
          </a:p>
          <a:p>
            <a:pPr algn="ctr"/>
            <a:endParaRPr lang="es-CO" b="1" dirty="0">
              <a:latin typeface="+mj-lt"/>
            </a:endParaRPr>
          </a:p>
          <a:p>
            <a:pPr algn="ctr"/>
            <a:r>
              <a:rPr lang="es-CO" sz="1800" b="1" dirty="0">
                <a:effectLst/>
                <a:latin typeface="+mj-lt"/>
              </a:rPr>
              <a:t>Asesor: </a:t>
            </a:r>
            <a:r>
              <a:rPr lang="es-CO" sz="1800" dirty="0">
                <a:effectLst/>
                <a:latin typeface="+mj-lt"/>
                <a:ea typeface="Times New Roman" panose="02020603050405020304" pitchFamily="18" charset="0"/>
              </a:rPr>
              <a:t>John Alexander Castro Muñoz</a:t>
            </a:r>
            <a:br>
              <a:rPr lang="es-CO" sz="1800" dirty="0">
                <a:effectLst/>
                <a:latin typeface="+mj-lt"/>
                <a:ea typeface="Times New Roman" panose="02020603050405020304" pitchFamily="18" charset="0"/>
              </a:rPr>
            </a:br>
            <a:endParaRPr lang="es-CO" sz="1800" dirty="0">
              <a:effectLst/>
              <a:latin typeface="+mj-lt"/>
              <a:ea typeface="Calibri" panose="020F0502020204030204" pitchFamily="34" charset="0"/>
            </a:endParaRPr>
          </a:p>
          <a:p>
            <a:pPr algn="ctr"/>
            <a:endParaRPr lang="es-CO" sz="1800" b="1" dirty="0">
              <a:effectLst/>
              <a:latin typeface="+mj-lt"/>
            </a:endParaRPr>
          </a:p>
          <a:p>
            <a:pPr algn="ctr"/>
            <a:endParaRPr lang="es-CO" b="1" dirty="0">
              <a:latin typeface="+mj-lt"/>
            </a:endParaRPr>
          </a:p>
          <a:p>
            <a:pPr algn="ctr"/>
            <a:r>
              <a:rPr lang="es-CO" sz="1800" b="1" dirty="0">
                <a:solidFill>
                  <a:srgbClr val="C00000"/>
                </a:solidFill>
                <a:effectLst/>
                <a:latin typeface="+mj-lt"/>
              </a:rPr>
              <a:t>Universidad Piloto de Colombia</a:t>
            </a:r>
          </a:p>
          <a:p>
            <a:pPr algn="ctr"/>
            <a:r>
              <a:rPr lang="es-CO" b="1" dirty="0">
                <a:latin typeface="+mj-lt"/>
              </a:rPr>
              <a:t>Colombia</a:t>
            </a:r>
            <a:r>
              <a:rPr lang="es-CO" sz="1800" b="1" dirty="0">
                <a:effectLst/>
                <a:latin typeface="+mj-lt"/>
              </a:rPr>
              <a:t> </a:t>
            </a:r>
            <a:endParaRPr lang="es-CO" b="1" dirty="0">
              <a:effectLst/>
              <a:latin typeface="+mj-lt"/>
            </a:endParaRPr>
          </a:p>
        </p:txBody>
      </p:sp>
    </p:spTree>
    <p:extLst>
      <p:ext uri="{BB962C8B-B14F-4D97-AF65-F5344CB8AC3E}">
        <p14:creationId xmlns:p14="http://schemas.microsoft.com/office/powerpoint/2010/main" val="7171667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F5F18D0-3379-53C2-93AE-D98856744C83}"/>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838F3266-2C87-D68B-632C-054A9E3639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0A77511-619D-4B6F-6EE7-7F02F6E66C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Imagen 7">
            <a:extLst>
              <a:ext uri="{FF2B5EF4-FFF2-40B4-BE49-F238E27FC236}">
                <a16:creationId xmlns:a16="http://schemas.microsoft.com/office/drawing/2014/main" id="{B356C884-AEB5-4AAD-BAA4-FFAC5581E747}"/>
              </a:ext>
            </a:extLst>
          </p:cNvPr>
          <p:cNvPicPr>
            <a:picLocks noChangeAspect="1"/>
          </p:cNvPicPr>
          <p:nvPr/>
        </p:nvPicPr>
        <p:blipFill>
          <a:blip r:embed="rId2"/>
          <a:stretch>
            <a:fillRect/>
          </a:stretch>
        </p:blipFill>
        <p:spPr>
          <a:xfrm>
            <a:off x="9450251" y="5593550"/>
            <a:ext cx="1612943" cy="620983"/>
          </a:xfrm>
          <a:prstGeom prst="rect">
            <a:avLst/>
          </a:prstGeom>
        </p:spPr>
      </p:pic>
      <p:sp>
        <p:nvSpPr>
          <p:cNvPr id="3" name="CuadroTexto 2">
            <a:extLst>
              <a:ext uri="{FF2B5EF4-FFF2-40B4-BE49-F238E27FC236}">
                <a16:creationId xmlns:a16="http://schemas.microsoft.com/office/drawing/2014/main" id="{FCA86CB2-E333-DCDC-785B-7B9AA89A66E1}"/>
              </a:ext>
            </a:extLst>
          </p:cNvPr>
          <p:cNvSpPr txBox="1"/>
          <p:nvPr/>
        </p:nvSpPr>
        <p:spPr>
          <a:xfrm>
            <a:off x="4724798" y="1882643"/>
            <a:ext cx="5833190" cy="2308324"/>
          </a:xfrm>
          <a:prstGeom prst="rect">
            <a:avLst/>
          </a:prstGeom>
          <a:noFill/>
        </p:spPr>
        <p:txBody>
          <a:bodyPr wrap="square">
            <a:spAutoFit/>
          </a:bodyPr>
          <a:lstStyle/>
          <a:p>
            <a:pPr algn="ctr"/>
            <a:r>
              <a:rPr lang="es-CO" sz="1800" b="1" dirty="0">
                <a:solidFill>
                  <a:srgbClr val="002060"/>
                </a:solidFill>
                <a:effectLst/>
                <a:latin typeface="+mj-lt"/>
              </a:rPr>
              <a:t>Vacíos, limitaciones y nuevas preguntas</a:t>
            </a:r>
          </a:p>
          <a:p>
            <a:pPr algn="ctr"/>
            <a:endParaRPr lang="es-CO" sz="1800" b="1" dirty="0">
              <a:solidFill>
                <a:srgbClr val="002060"/>
              </a:solidFill>
              <a:effectLst/>
              <a:latin typeface="+mj-lt"/>
            </a:endParaRPr>
          </a:p>
          <a:p>
            <a:pPr marL="285750" indent="-285750" algn="ctr">
              <a:buFont typeface="Wingdings" panose="05000000000000000000" pitchFamily="2" charset="2"/>
              <a:buChar char="ü"/>
            </a:pPr>
            <a:r>
              <a:rPr lang="es-CO" sz="1800" dirty="0">
                <a:effectLst/>
                <a:latin typeface="+mj-lt"/>
              </a:rPr>
              <a:t>Validación de la presente estrategia de intervención.</a:t>
            </a:r>
          </a:p>
          <a:p>
            <a:pPr marL="285750" indent="-285750" algn="ctr">
              <a:buFont typeface="Wingdings" panose="05000000000000000000" pitchFamily="2" charset="2"/>
              <a:buChar char="ü"/>
            </a:pPr>
            <a:r>
              <a:rPr lang="es-CO" dirty="0">
                <a:latin typeface="+mj-lt"/>
              </a:rPr>
              <a:t>Revisar a fondo las condiciones laborales.</a:t>
            </a:r>
          </a:p>
          <a:p>
            <a:pPr marL="285750" indent="-285750" algn="ctr">
              <a:buFont typeface="Wingdings" panose="05000000000000000000" pitchFamily="2" charset="2"/>
              <a:buChar char="ü"/>
            </a:pPr>
            <a:r>
              <a:rPr lang="es-CO" sz="1800" dirty="0">
                <a:effectLst/>
                <a:latin typeface="+mj-lt"/>
              </a:rPr>
              <a:t>Verificar ¿Qué tipo de liderazgo influye en la rota</a:t>
            </a:r>
            <a:r>
              <a:rPr lang="es-CO" dirty="0">
                <a:latin typeface="+mj-lt"/>
              </a:rPr>
              <a:t>ción de personal?.</a:t>
            </a:r>
            <a:br>
              <a:rPr lang="es-CO" sz="1800" b="1" dirty="0">
                <a:solidFill>
                  <a:srgbClr val="002060"/>
                </a:solidFill>
                <a:effectLst/>
                <a:latin typeface="+mj-lt"/>
              </a:rPr>
            </a:br>
            <a:br>
              <a:rPr lang="es-CO" sz="1800" b="1" dirty="0">
                <a:solidFill>
                  <a:srgbClr val="002060"/>
                </a:solidFill>
                <a:effectLst/>
                <a:latin typeface="+mj-lt"/>
              </a:rPr>
            </a:br>
            <a:endParaRPr lang="es-CO" sz="1800" b="1" dirty="0">
              <a:solidFill>
                <a:srgbClr val="002060"/>
              </a:solidFill>
              <a:effectLst/>
              <a:latin typeface="+mj-lt"/>
            </a:endParaRPr>
          </a:p>
        </p:txBody>
      </p:sp>
      <p:pic>
        <p:nvPicPr>
          <p:cNvPr id="5" name="Imagen 4">
            <a:extLst>
              <a:ext uri="{FF2B5EF4-FFF2-40B4-BE49-F238E27FC236}">
                <a16:creationId xmlns:a16="http://schemas.microsoft.com/office/drawing/2014/main" id="{8B22371A-7693-1693-C4C4-DA52AB3A9E8C}"/>
              </a:ext>
            </a:extLst>
          </p:cNvPr>
          <p:cNvPicPr>
            <a:picLocks noChangeAspect="1"/>
          </p:cNvPicPr>
          <p:nvPr/>
        </p:nvPicPr>
        <p:blipFill>
          <a:blip r:embed="rId3"/>
          <a:stretch>
            <a:fillRect/>
          </a:stretch>
        </p:blipFill>
        <p:spPr>
          <a:xfrm>
            <a:off x="1628673" y="1429847"/>
            <a:ext cx="2619113" cy="1716779"/>
          </a:xfrm>
          <a:prstGeom prst="rect">
            <a:avLst/>
          </a:prstGeom>
        </p:spPr>
      </p:pic>
      <p:pic>
        <p:nvPicPr>
          <p:cNvPr id="7" name="Imagen 6">
            <a:extLst>
              <a:ext uri="{FF2B5EF4-FFF2-40B4-BE49-F238E27FC236}">
                <a16:creationId xmlns:a16="http://schemas.microsoft.com/office/drawing/2014/main" id="{5CCCF333-FD81-8111-E037-871DB3FA62A6}"/>
              </a:ext>
            </a:extLst>
          </p:cNvPr>
          <p:cNvPicPr>
            <a:picLocks noChangeAspect="1"/>
          </p:cNvPicPr>
          <p:nvPr/>
        </p:nvPicPr>
        <p:blipFill>
          <a:blip r:embed="rId4"/>
          <a:stretch>
            <a:fillRect/>
          </a:stretch>
        </p:blipFill>
        <p:spPr>
          <a:xfrm>
            <a:off x="2720073" y="3799378"/>
            <a:ext cx="1695450" cy="1628775"/>
          </a:xfrm>
          <a:prstGeom prst="rect">
            <a:avLst/>
          </a:prstGeom>
        </p:spPr>
      </p:pic>
      <p:pic>
        <p:nvPicPr>
          <p:cNvPr id="3076" name="Picture 4" descr="Los 10 comportamientos más molestos de nuestros compañeros de trabajo">
            <a:extLst>
              <a:ext uri="{FF2B5EF4-FFF2-40B4-BE49-F238E27FC236}">
                <a16:creationId xmlns:a16="http://schemas.microsoft.com/office/drawing/2014/main" id="{029D755D-7EA5-87F1-B03C-E7A3D4A774F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59755" y="4484353"/>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84013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C1D090B-36D0-AE94-592A-45FA5E5A3623}"/>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CFC504DB-7547-D8F8-49D2-CDA913B2F1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85F76A3-A496-1ED6-E023-8D1E3ECEFD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Imagen 7">
            <a:extLst>
              <a:ext uri="{FF2B5EF4-FFF2-40B4-BE49-F238E27FC236}">
                <a16:creationId xmlns:a16="http://schemas.microsoft.com/office/drawing/2014/main" id="{74D52271-C7B8-5100-BD35-8AB810A71ED3}"/>
              </a:ext>
            </a:extLst>
          </p:cNvPr>
          <p:cNvPicPr>
            <a:picLocks noChangeAspect="1"/>
          </p:cNvPicPr>
          <p:nvPr/>
        </p:nvPicPr>
        <p:blipFill>
          <a:blip r:embed="rId2"/>
          <a:stretch>
            <a:fillRect/>
          </a:stretch>
        </p:blipFill>
        <p:spPr>
          <a:xfrm>
            <a:off x="9450251" y="5593550"/>
            <a:ext cx="1612943" cy="620983"/>
          </a:xfrm>
          <a:prstGeom prst="rect">
            <a:avLst/>
          </a:prstGeom>
        </p:spPr>
      </p:pic>
      <p:sp>
        <p:nvSpPr>
          <p:cNvPr id="3" name="CuadroTexto 2">
            <a:extLst>
              <a:ext uri="{FF2B5EF4-FFF2-40B4-BE49-F238E27FC236}">
                <a16:creationId xmlns:a16="http://schemas.microsoft.com/office/drawing/2014/main" id="{508A25E9-8CC5-3059-9FA4-0C19ADA20F57}"/>
              </a:ext>
            </a:extLst>
          </p:cNvPr>
          <p:cNvSpPr txBox="1"/>
          <p:nvPr/>
        </p:nvSpPr>
        <p:spPr>
          <a:xfrm>
            <a:off x="1760305" y="1446498"/>
            <a:ext cx="8671389" cy="4893647"/>
          </a:xfrm>
          <a:prstGeom prst="rect">
            <a:avLst/>
          </a:prstGeom>
          <a:noFill/>
        </p:spPr>
        <p:txBody>
          <a:bodyPr wrap="square">
            <a:spAutoFit/>
          </a:bodyPr>
          <a:lstStyle/>
          <a:p>
            <a:pPr algn="ctr"/>
            <a:r>
              <a:rPr lang="es-CO" b="1" dirty="0">
                <a:solidFill>
                  <a:srgbClr val="002060"/>
                </a:solidFill>
                <a:latin typeface="+mj-lt"/>
              </a:rPr>
              <a:t>Principales referencias</a:t>
            </a:r>
            <a:br>
              <a:rPr lang="es-CO" b="1" dirty="0">
                <a:solidFill>
                  <a:srgbClr val="002060"/>
                </a:solidFill>
                <a:latin typeface="+mj-lt"/>
              </a:rPr>
            </a:br>
            <a:endParaRPr lang="es-CO" b="1" dirty="0">
              <a:solidFill>
                <a:srgbClr val="002060"/>
              </a:solidFill>
              <a:latin typeface="+mj-lt"/>
            </a:endParaRPr>
          </a:p>
          <a:p>
            <a:pPr marL="285750" indent="-285750">
              <a:buFont typeface="Wingdings" panose="05000000000000000000" pitchFamily="2" charset="2"/>
              <a:buChar char="ü"/>
            </a:pPr>
            <a:r>
              <a:rPr lang="es-ES" sz="1600" dirty="0">
                <a:effectLst/>
                <a:latin typeface="+mj-lt"/>
                <a:ea typeface="Calibri" panose="020F0502020204030204" pitchFamily="34" charset="0"/>
              </a:rPr>
              <a:t>Chiavenato, I. (2007). </a:t>
            </a:r>
            <a:r>
              <a:rPr lang="es-ES" sz="1600" i="1" dirty="0">
                <a:effectLst/>
                <a:latin typeface="+mj-lt"/>
                <a:ea typeface="Calibri" panose="020F0502020204030204" pitchFamily="34" charset="0"/>
              </a:rPr>
              <a:t>Administración de recursos humanos. El capital humano de las organizaciones.</a:t>
            </a:r>
            <a:r>
              <a:rPr lang="es-ES" sz="1600" dirty="0">
                <a:effectLst/>
                <a:latin typeface="+mj-lt"/>
                <a:ea typeface="Calibri" panose="020F0502020204030204" pitchFamily="34" charset="0"/>
              </a:rPr>
              <a:t> (Vol. Novena edición). MG Graw Hill.</a:t>
            </a:r>
          </a:p>
          <a:p>
            <a:pPr marL="285750" indent="-285750">
              <a:buFont typeface="Wingdings" panose="05000000000000000000" pitchFamily="2" charset="2"/>
              <a:buChar char="ü"/>
            </a:pPr>
            <a:r>
              <a:rPr lang="es-ES" sz="1600" dirty="0" err="1">
                <a:effectLst/>
                <a:latin typeface="+mj-lt"/>
                <a:ea typeface="Calibri" panose="020F0502020204030204" pitchFamily="34" charset="0"/>
              </a:rPr>
              <a:t>Yespes</a:t>
            </a:r>
            <a:r>
              <a:rPr lang="es-ES" sz="1600" dirty="0">
                <a:effectLst/>
                <a:latin typeface="+mj-lt"/>
                <a:ea typeface="Calibri" panose="020F0502020204030204" pitchFamily="34" charset="0"/>
              </a:rPr>
              <a:t>, M., Ricaurte, M y Jurado, D. (2018). Calidad percibida de la atención en salud en una red pública del municipio de Pasto, Colombia. Univ. Salud vol.20 no.2 Pasto. Recuperado de: </a:t>
            </a:r>
            <a:r>
              <a:rPr lang="es-ES" sz="1600" u="sng" dirty="0">
                <a:solidFill>
                  <a:srgbClr val="0563C1"/>
                </a:solidFill>
                <a:effectLst/>
                <a:latin typeface="+mj-lt"/>
                <a:ea typeface="Calibri" panose="020F0502020204030204" pitchFamily="34" charset="0"/>
                <a:hlinkClick r:id="rId3"/>
              </a:rPr>
              <a:t>https://www.revistaespacios.com/a18v39n11/18391113.html#iden4</a:t>
            </a:r>
            <a:endParaRPr lang="es-ES" sz="1600" u="sng" dirty="0">
              <a:solidFill>
                <a:srgbClr val="0563C1"/>
              </a:solidFill>
              <a:latin typeface="+mj-lt"/>
              <a:ea typeface="Calibri" panose="020F0502020204030204" pitchFamily="34" charset="0"/>
            </a:endParaRPr>
          </a:p>
          <a:p>
            <a:pPr marL="285750" indent="-285750">
              <a:buFont typeface="Wingdings" panose="05000000000000000000" pitchFamily="2" charset="2"/>
              <a:buChar char="ü"/>
            </a:pPr>
            <a:r>
              <a:rPr lang="es-ES" sz="1600" dirty="0">
                <a:effectLst/>
                <a:latin typeface="+mj-lt"/>
                <a:ea typeface="Calibri" panose="020F0502020204030204" pitchFamily="34" charset="0"/>
              </a:rPr>
              <a:t>Torres, V., y Coello, J. (2023). ANÁLISIS DEL CLIMA LABORAL Y LA ROTACIÓN DEL PERSONAL DE SALUD DEL HOSPITAL LEÓN BECERRA DEL CANTÓN M. ILAGRO. MAESTRIA EN ADMINISTRACÓN PÚBLICA MENCION DESARROLLO INSTITUCIONAL. Recuperado de:</a:t>
            </a:r>
            <a:r>
              <a:rPr lang="es-CO" sz="1600" dirty="0">
                <a:latin typeface="+mj-lt"/>
                <a:ea typeface="Calibri" panose="020F0502020204030204" pitchFamily="34" charset="0"/>
              </a:rPr>
              <a:t> </a:t>
            </a:r>
            <a:r>
              <a:rPr lang="es-ES" sz="1600" u="sng" dirty="0">
                <a:solidFill>
                  <a:srgbClr val="0563C1"/>
                </a:solidFill>
                <a:effectLst/>
                <a:latin typeface="+mj-lt"/>
                <a:ea typeface="Calibri" panose="020F0502020204030204" pitchFamily="34" charset="0"/>
                <a:hlinkClick r:id="rId4"/>
              </a:rPr>
              <a:t>https://repositorio.unemi.edu.ec/xmlui/bitstream/handle/123456789/7087/TORRES%20HERMIDA%20VERONICA%20PAOLA.pdf?sequence=1&amp;isAllowed=y</a:t>
            </a:r>
            <a:r>
              <a:rPr lang="es-ES" sz="1600" dirty="0">
                <a:effectLst/>
                <a:latin typeface="+mj-lt"/>
                <a:ea typeface="Times New Roman" panose="02020603050405020304" pitchFamily="18" charset="0"/>
              </a:rPr>
              <a:t> </a:t>
            </a:r>
          </a:p>
          <a:p>
            <a:pPr marL="285750" indent="-285750">
              <a:buFont typeface="Wingdings" panose="05000000000000000000" pitchFamily="2" charset="2"/>
              <a:buChar char="ü"/>
            </a:pPr>
            <a:r>
              <a:rPr lang="es-ES" sz="1600" dirty="0">
                <a:effectLst/>
                <a:latin typeface="+mj-lt"/>
                <a:ea typeface="Calibri" panose="020F0502020204030204" pitchFamily="34" charset="0"/>
              </a:rPr>
              <a:t>Perez, M. (19 de 11 de 2021). </a:t>
            </a:r>
            <a:r>
              <a:rPr lang="es-ES" sz="1600" i="1" dirty="0">
                <a:effectLst/>
                <a:latin typeface="+mj-lt"/>
                <a:ea typeface="Calibri" panose="020F0502020204030204" pitchFamily="34" charset="0"/>
              </a:rPr>
              <a:t>La rotación en empresas aumenta hoy porque trabajadores busca más flexibilidad</a:t>
            </a:r>
            <a:r>
              <a:rPr lang="es-ES" sz="1600" dirty="0">
                <a:effectLst/>
                <a:latin typeface="+mj-lt"/>
                <a:ea typeface="Calibri" panose="020F0502020204030204" pitchFamily="34" charset="0"/>
              </a:rPr>
              <a:t>. Obtenido de </a:t>
            </a:r>
            <a:r>
              <a:rPr lang="es-ES" sz="1600" dirty="0" err="1">
                <a:effectLst/>
                <a:latin typeface="+mj-lt"/>
                <a:ea typeface="Calibri" panose="020F0502020204030204" pitchFamily="34" charset="0"/>
              </a:rPr>
              <a:t>larepublica</a:t>
            </a:r>
            <a:r>
              <a:rPr lang="es-ES" sz="1600" dirty="0">
                <a:effectLst/>
                <a:latin typeface="+mj-lt"/>
                <a:ea typeface="Calibri" panose="020F0502020204030204" pitchFamily="34" charset="0"/>
              </a:rPr>
              <a:t>: https://www.larepublica.co/alta-gerencia/rotacion-en-empresas-aumenta-por-la-busqueda-de-flexibilidad-3263936</a:t>
            </a:r>
            <a:endParaRPr lang="es-CO" sz="1600" dirty="0">
              <a:effectLst/>
              <a:latin typeface="+mj-lt"/>
              <a:ea typeface="Calibri" panose="020F0502020204030204" pitchFamily="34" charset="0"/>
            </a:endParaRPr>
          </a:p>
          <a:p>
            <a:pPr marL="285750" indent="-285750">
              <a:buFont typeface="Wingdings" panose="05000000000000000000" pitchFamily="2" charset="2"/>
              <a:buChar char="ü"/>
            </a:pPr>
            <a:endParaRPr lang="es-CO" sz="1400" dirty="0">
              <a:effectLst/>
              <a:latin typeface="+mj-lt"/>
              <a:ea typeface="Calibri" panose="020F0502020204030204" pitchFamily="34" charset="0"/>
            </a:endParaRPr>
          </a:p>
          <a:p>
            <a:pPr marL="285750" indent="-285750" algn="ctr">
              <a:buFont typeface="Wingdings" panose="05000000000000000000" pitchFamily="2" charset="2"/>
              <a:buChar char="ü"/>
            </a:pPr>
            <a:endParaRPr lang="es-CO" sz="1800" dirty="0">
              <a:effectLst/>
              <a:latin typeface="Calibri" panose="020F0502020204030204" pitchFamily="34" charset="0"/>
              <a:ea typeface="Calibri" panose="020F0502020204030204" pitchFamily="34" charset="0"/>
            </a:endParaRPr>
          </a:p>
          <a:p>
            <a:pPr marL="285750" indent="-285750" algn="ctr">
              <a:buFont typeface="Wingdings" panose="05000000000000000000" pitchFamily="2" charset="2"/>
              <a:buChar char="ü"/>
            </a:pPr>
            <a:endParaRPr lang="es-CO" sz="1800" dirty="0">
              <a:effectLst/>
              <a:latin typeface="Calibri" panose="020F0502020204030204" pitchFamily="34" charset="0"/>
              <a:ea typeface="Calibri" panose="020F0502020204030204" pitchFamily="34" charset="0"/>
            </a:endParaRPr>
          </a:p>
          <a:p>
            <a:pPr algn="ctr"/>
            <a:endParaRPr lang="es-CO" sz="1800" b="1" dirty="0">
              <a:solidFill>
                <a:srgbClr val="002060"/>
              </a:solidFill>
              <a:effectLst/>
              <a:latin typeface="+mj-lt"/>
            </a:endParaRPr>
          </a:p>
        </p:txBody>
      </p:sp>
    </p:spTree>
    <p:extLst>
      <p:ext uri="{BB962C8B-B14F-4D97-AF65-F5344CB8AC3E}">
        <p14:creationId xmlns:p14="http://schemas.microsoft.com/office/powerpoint/2010/main" val="1364120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9B48BFF-D74A-20D3-3025-DB5E4C634A79}"/>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281C6226-413E-4781-5231-5BD213902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8516E4B-0EBA-FBAA-B574-96DB4F012C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Imagen 7">
            <a:extLst>
              <a:ext uri="{FF2B5EF4-FFF2-40B4-BE49-F238E27FC236}">
                <a16:creationId xmlns:a16="http://schemas.microsoft.com/office/drawing/2014/main" id="{CD09B195-3AA1-64E4-16B1-9A71D3E18943}"/>
              </a:ext>
            </a:extLst>
          </p:cNvPr>
          <p:cNvPicPr>
            <a:picLocks noChangeAspect="1"/>
          </p:cNvPicPr>
          <p:nvPr/>
        </p:nvPicPr>
        <p:blipFill>
          <a:blip r:embed="rId2"/>
          <a:stretch>
            <a:fillRect/>
          </a:stretch>
        </p:blipFill>
        <p:spPr>
          <a:xfrm>
            <a:off x="9450251" y="5593550"/>
            <a:ext cx="1612943" cy="620983"/>
          </a:xfrm>
          <a:prstGeom prst="rect">
            <a:avLst/>
          </a:prstGeom>
        </p:spPr>
      </p:pic>
      <p:sp>
        <p:nvSpPr>
          <p:cNvPr id="3" name="CuadroTexto 2">
            <a:extLst>
              <a:ext uri="{FF2B5EF4-FFF2-40B4-BE49-F238E27FC236}">
                <a16:creationId xmlns:a16="http://schemas.microsoft.com/office/drawing/2014/main" id="{511328F0-6AD6-DD85-F6D3-BFB30230C7A0}"/>
              </a:ext>
            </a:extLst>
          </p:cNvPr>
          <p:cNvSpPr txBox="1"/>
          <p:nvPr/>
        </p:nvSpPr>
        <p:spPr>
          <a:xfrm>
            <a:off x="795701" y="1481240"/>
            <a:ext cx="5607904" cy="3949799"/>
          </a:xfrm>
          <a:prstGeom prst="rect">
            <a:avLst/>
          </a:prstGeom>
          <a:noFill/>
        </p:spPr>
        <p:txBody>
          <a:bodyPr wrap="square">
            <a:spAutoFit/>
          </a:bodyPr>
          <a:lstStyle/>
          <a:p>
            <a:pPr indent="457200" algn="ctr">
              <a:spcAft>
                <a:spcPts val="800"/>
              </a:spcAft>
            </a:pPr>
            <a:r>
              <a:rPr lang="es-CO" b="1" dirty="0">
                <a:solidFill>
                  <a:srgbClr val="002060"/>
                </a:solidFill>
                <a:latin typeface="+mj-lt"/>
              </a:rPr>
              <a:t>Introducción – Contexto general</a:t>
            </a:r>
            <a:br>
              <a:rPr lang="es-CO" b="1" dirty="0">
                <a:solidFill>
                  <a:srgbClr val="002060"/>
                </a:solidFill>
                <a:latin typeface="+mj-lt"/>
              </a:rPr>
            </a:br>
            <a:br>
              <a:rPr lang="es-CO" b="1" dirty="0">
                <a:solidFill>
                  <a:srgbClr val="002060"/>
                </a:solidFill>
                <a:latin typeface="+mj-lt"/>
              </a:rPr>
            </a:br>
            <a:r>
              <a:rPr lang="es-CO" sz="1600" dirty="0">
                <a:effectLst/>
                <a:latin typeface="+mj-lt"/>
                <a:ea typeface="Times New Roman" panose="02020603050405020304" pitchFamily="18" charset="0"/>
              </a:rPr>
              <a:t>En la Clínica investigada actualmente se ha evidenciado que se ha aumentado el índice de rotación de personal, generando insatisfacción laboral por condiciones laborales, crecimiento laboral, etc., y el impacto en los costos, ya que los colaboradores han tenido que doblar sus turnos para cumplir con la exigencia de la clínica y pagar valores adicionales no previstos en el presupuesto. Como evidencia se tiene el resultado de las entrevistas de retiro aplicadas para el año 2023, donde se observa los motivos de renuncia informados por los excolaboradores. </a:t>
            </a:r>
            <a:endParaRPr lang="es-CO" sz="1600" dirty="0">
              <a:effectLst/>
              <a:latin typeface="+mj-lt"/>
              <a:ea typeface="Calibri" panose="020F0502020204030204" pitchFamily="34" charset="0"/>
            </a:endParaRPr>
          </a:p>
          <a:p>
            <a:pPr algn="ctr"/>
            <a:r>
              <a:rPr lang="es-CO" sz="1600" kern="0" dirty="0">
                <a:effectLst/>
                <a:latin typeface="+mj-lt"/>
                <a:ea typeface="Times New Roman" panose="02020603050405020304" pitchFamily="18" charset="0"/>
              </a:rPr>
              <a:t>Este proyecto se centrará en todos los retiros presentados por renuncias voluntarias, que para dicho año fueron 269 colaboradores, arrojando como resultado la siguiente grafica de porcentajes de acuerdo con el motivo de retiro</a:t>
            </a:r>
            <a:endParaRPr lang="es-CO" sz="1600" b="1" dirty="0">
              <a:solidFill>
                <a:srgbClr val="002060"/>
              </a:solidFill>
              <a:effectLst/>
              <a:latin typeface="+mj-lt"/>
            </a:endParaRPr>
          </a:p>
        </p:txBody>
      </p:sp>
      <p:pic>
        <p:nvPicPr>
          <p:cNvPr id="4" name="Imagen 3">
            <a:extLst>
              <a:ext uri="{FF2B5EF4-FFF2-40B4-BE49-F238E27FC236}">
                <a16:creationId xmlns:a16="http://schemas.microsoft.com/office/drawing/2014/main" id="{E69FE2FC-8C67-BDA6-0B21-5FF4DDE48613}"/>
              </a:ext>
            </a:extLst>
          </p:cNvPr>
          <p:cNvPicPr>
            <a:picLocks noChangeAspect="1"/>
          </p:cNvPicPr>
          <p:nvPr/>
        </p:nvPicPr>
        <p:blipFill>
          <a:blip r:embed="rId3"/>
          <a:stretch>
            <a:fillRect/>
          </a:stretch>
        </p:blipFill>
        <p:spPr>
          <a:xfrm>
            <a:off x="6403605" y="1798790"/>
            <a:ext cx="5252002" cy="3314700"/>
          </a:xfrm>
          <a:prstGeom prst="rect">
            <a:avLst/>
          </a:prstGeom>
        </p:spPr>
      </p:pic>
    </p:spTree>
    <p:extLst>
      <p:ext uri="{BB962C8B-B14F-4D97-AF65-F5344CB8AC3E}">
        <p14:creationId xmlns:p14="http://schemas.microsoft.com/office/powerpoint/2010/main" val="2704657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5DF65A4-F278-874C-6F30-585B1970B4F3}"/>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4F8B11BA-4249-B509-ED0E-F553B2926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12BF1B5-A7AF-CC4B-3925-718FE93F9B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Imagen 7">
            <a:extLst>
              <a:ext uri="{FF2B5EF4-FFF2-40B4-BE49-F238E27FC236}">
                <a16:creationId xmlns:a16="http://schemas.microsoft.com/office/drawing/2014/main" id="{8FAA00BF-A5CE-B072-14F3-BF820D717C94}"/>
              </a:ext>
            </a:extLst>
          </p:cNvPr>
          <p:cNvPicPr>
            <a:picLocks noChangeAspect="1"/>
          </p:cNvPicPr>
          <p:nvPr/>
        </p:nvPicPr>
        <p:blipFill>
          <a:blip r:embed="rId2"/>
          <a:stretch>
            <a:fillRect/>
          </a:stretch>
        </p:blipFill>
        <p:spPr>
          <a:xfrm>
            <a:off x="9450251" y="5593550"/>
            <a:ext cx="1612943" cy="620983"/>
          </a:xfrm>
          <a:prstGeom prst="rect">
            <a:avLst/>
          </a:prstGeom>
        </p:spPr>
      </p:pic>
      <p:sp>
        <p:nvSpPr>
          <p:cNvPr id="3" name="CuadroTexto 2">
            <a:extLst>
              <a:ext uri="{FF2B5EF4-FFF2-40B4-BE49-F238E27FC236}">
                <a16:creationId xmlns:a16="http://schemas.microsoft.com/office/drawing/2014/main" id="{B7C25E0C-DB86-F6A3-3591-370A3CC1336A}"/>
              </a:ext>
            </a:extLst>
          </p:cNvPr>
          <p:cNvSpPr txBox="1"/>
          <p:nvPr/>
        </p:nvSpPr>
        <p:spPr>
          <a:xfrm>
            <a:off x="1016592" y="1346233"/>
            <a:ext cx="5263347" cy="4247317"/>
          </a:xfrm>
          <a:prstGeom prst="rect">
            <a:avLst/>
          </a:prstGeom>
          <a:noFill/>
        </p:spPr>
        <p:txBody>
          <a:bodyPr wrap="square">
            <a:spAutoFit/>
          </a:bodyPr>
          <a:lstStyle/>
          <a:p>
            <a:pPr algn="ctr"/>
            <a:r>
              <a:rPr lang="es-CO" b="1" dirty="0">
                <a:solidFill>
                  <a:srgbClr val="002060"/>
                </a:solidFill>
                <a:latin typeface="+mj-lt"/>
              </a:rPr>
              <a:t>Justificación</a:t>
            </a:r>
            <a:br>
              <a:rPr lang="es-CO" b="1" dirty="0">
                <a:solidFill>
                  <a:srgbClr val="002060"/>
                </a:solidFill>
                <a:latin typeface="+mj-lt"/>
              </a:rPr>
            </a:br>
            <a:br>
              <a:rPr lang="es-CO" b="1" dirty="0">
                <a:solidFill>
                  <a:srgbClr val="002060"/>
                </a:solidFill>
                <a:latin typeface="+mj-lt"/>
              </a:rPr>
            </a:br>
            <a:br>
              <a:rPr lang="es-CO" b="1" dirty="0">
                <a:solidFill>
                  <a:srgbClr val="002060"/>
                </a:solidFill>
                <a:latin typeface="+mj-lt"/>
              </a:rPr>
            </a:br>
            <a:r>
              <a:rPr lang="es-CO" sz="1800" dirty="0">
                <a:effectLst/>
                <a:latin typeface="+mj-lt"/>
                <a:ea typeface="Calibri" panose="020F0502020204030204" pitchFamily="34" charset="0"/>
              </a:rPr>
              <a:t>La estrategia de intervención para disminuir la rotación de personal, la beneficiará, ya que la sustitución de personal es un proceso costoso en el que se pierden competencias, se interrumpen los recursos y el reclutamiento del nuevo personal en la organización implica tiempo y dinero, por eso al no diseñar a tiempo un plan de acción para disminuir la rotación de personal en la Clínica de Bogotá podría verse afectado el desempeño de esta y el servicio hacia los usuarios .Por esto que es necesario mitigar a medio plazo los efectos negativos que este problema conlleva.</a:t>
            </a:r>
          </a:p>
          <a:p>
            <a:pPr algn="ctr"/>
            <a:endParaRPr lang="es-CO" sz="1800" b="1" dirty="0">
              <a:solidFill>
                <a:srgbClr val="002060"/>
              </a:solidFill>
              <a:effectLst/>
              <a:latin typeface="+mj-lt"/>
            </a:endParaRPr>
          </a:p>
        </p:txBody>
      </p:sp>
      <p:pic>
        <p:nvPicPr>
          <p:cNvPr id="4" name="Imagen 3">
            <a:extLst>
              <a:ext uri="{FF2B5EF4-FFF2-40B4-BE49-F238E27FC236}">
                <a16:creationId xmlns:a16="http://schemas.microsoft.com/office/drawing/2014/main" id="{E9F0E749-0691-AE58-20E8-6EF4BAD23B3C}"/>
              </a:ext>
            </a:extLst>
          </p:cNvPr>
          <p:cNvPicPr>
            <a:picLocks noChangeAspect="1"/>
          </p:cNvPicPr>
          <p:nvPr/>
        </p:nvPicPr>
        <p:blipFill>
          <a:blip r:embed="rId3"/>
          <a:stretch>
            <a:fillRect/>
          </a:stretch>
        </p:blipFill>
        <p:spPr>
          <a:xfrm>
            <a:off x="6279939" y="1973426"/>
            <a:ext cx="5133975" cy="3209925"/>
          </a:xfrm>
          <a:prstGeom prst="rect">
            <a:avLst/>
          </a:prstGeom>
        </p:spPr>
      </p:pic>
    </p:spTree>
    <p:extLst>
      <p:ext uri="{BB962C8B-B14F-4D97-AF65-F5344CB8AC3E}">
        <p14:creationId xmlns:p14="http://schemas.microsoft.com/office/powerpoint/2010/main" val="34559903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EF6EA0F-4039-BAE2-4425-70BA52D7147F}"/>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7730462-2716-BB8B-64B2-ADE81AB295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BF499E1-4C68-3D09-DA2A-5A41E924A9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Imagen 7">
            <a:extLst>
              <a:ext uri="{FF2B5EF4-FFF2-40B4-BE49-F238E27FC236}">
                <a16:creationId xmlns:a16="http://schemas.microsoft.com/office/drawing/2014/main" id="{8C7EFD24-4000-0F70-9427-1FACFCDCB1E4}"/>
              </a:ext>
            </a:extLst>
          </p:cNvPr>
          <p:cNvPicPr>
            <a:picLocks noChangeAspect="1"/>
          </p:cNvPicPr>
          <p:nvPr/>
        </p:nvPicPr>
        <p:blipFill>
          <a:blip r:embed="rId2"/>
          <a:stretch>
            <a:fillRect/>
          </a:stretch>
        </p:blipFill>
        <p:spPr>
          <a:xfrm>
            <a:off x="9450251" y="5593550"/>
            <a:ext cx="1612943" cy="620983"/>
          </a:xfrm>
          <a:prstGeom prst="rect">
            <a:avLst/>
          </a:prstGeom>
        </p:spPr>
      </p:pic>
      <p:sp>
        <p:nvSpPr>
          <p:cNvPr id="3" name="CuadroTexto 2">
            <a:extLst>
              <a:ext uri="{FF2B5EF4-FFF2-40B4-BE49-F238E27FC236}">
                <a16:creationId xmlns:a16="http://schemas.microsoft.com/office/drawing/2014/main" id="{10A6DAB7-FC9B-404B-8A24-6061013DD4AA}"/>
              </a:ext>
            </a:extLst>
          </p:cNvPr>
          <p:cNvSpPr txBox="1"/>
          <p:nvPr/>
        </p:nvSpPr>
        <p:spPr>
          <a:xfrm>
            <a:off x="1128806" y="1366897"/>
            <a:ext cx="7341216" cy="4124206"/>
          </a:xfrm>
          <a:prstGeom prst="rect">
            <a:avLst/>
          </a:prstGeom>
          <a:noFill/>
        </p:spPr>
        <p:txBody>
          <a:bodyPr wrap="square">
            <a:spAutoFit/>
          </a:bodyPr>
          <a:lstStyle/>
          <a:p>
            <a:pPr algn="ctr"/>
            <a:r>
              <a:rPr lang="es-CO" b="1" dirty="0">
                <a:solidFill>
                  <a:srgbClr val="002060"/>
                </a:solidFill>
                <a:latin typeface="+mj-lt"/>
              </a:rPr>
              <a:t>Planteamiento del problema</a:t>
            </a:r>
            <a:br>
              <a:rPr lang="es-CO" b="1" dirty="0">
                <a:solidFill>
                  <a:srgbClr val="002060"/>
                </a:solidFill>
                <a:latin typeface="+mj-lt"/>
              </a:rPr>
            </a:br>
            <a:br>
              <a:rPr lang="es-CO" b="1" dirty="0">
                <a:solidFill>
                  <a:srgbClr val="002060"/>
                </a:solidFill>
                <a:latin typeface="+mj-lt"/>
              </a:rPr>
            </a:br>
            <a:r>
              <a:rPr lang="es-CO" sz="1600" dirty="0">
                <a:latin typeface="+mj-lt"/>
              </a:rPr>
              <a:t>E</a:t>
            </a:r>
            <a:r>
              <a:rPr lang="es-CO" sz="1600" dirty="0">
                <a:effectLst/>
                <a:latin typeface="+mj-lt"/>
                <a:ea typeface="Times New Roman" panose="02020603050405020304" pitchFamily="18" charset="0"/>
              </a:rPr>
              <a:t>n el sector de la salud se ha evidenciado que una alta rotación de personal y se da por diferentes causas como: el clima laboral, la percepción de mal liderazgo y su mala relación con su jefe, lo que dificulta la calidad de servicio con los pacientes, ya que es complicado la generación de un ambiente laboral basado en la confianza y respeto, lo que genera que no se atienda las necesidades del equipo y la dificultad en alcanzar los objetivos propuestos, otra causa es la falta de motivación en el clima laboral el estudio también indica un ambiente tenso y bajo mucha presión a cada colaborador que da como consecuencia la deserción.</a:t>
            </a:r>
            <a:r>
              <a:rPr lang="es-CO" sz="1600" kern="0" dirty="0">
                <a:effectLst/>
                <a:latin typeface="+mj-lt"/>
                <a:ea typeface="Calibri" panose="020F0502020204030204" pitchFamily="34" charset="0"/>
              </a:rPr>
              <a:t> La r</a:t>
            </a:r>
            <a:r>
              <a:rPr lang="es-CO" sz="1600" kern="0" dirty="0">
                <a:effectLst/>
                <a:latin typeface="+mj-lt"/>
                <a:ea typeface="Times New Roman" panose="02020603050405020304" pitchFamily="18" charset="0"/>
              </a:rPr>
              <a:t>otación de personal involucra necesidades no satisfechas</a:t>
            </a:r>
            <a:r>
              <a:rPr lang="es-CO" sz="1600" dirty="0">
                <a:effectLst/>
                <a:latin typeface="+mj-lt"/>
                <a:ea typeface="Times New Roman" panose="02020603050405020304" pitchFamily="18" charset="0"/>
              </a:rPr>
              <a:t> (Torres y Coello, 2023). </a:t>
            </a:r>
            <a:br>
              <a:rPr lang="es-CO" sz="1600" dirty="0">
                <a:effectLst/>
                <a:latin typeface="+mj-lt"/>
                <a:ea typeface="Times New Roman" panose="02020603050405020304" pitchFamily="18" charset="0"/>
              </a:rPr>
            </a:br>
            <a:br>
              <a:rPr lang="es-CO" sz="1600" dirty="0">
                <a:effectLst/>
                <a:latin typeface="+mj-lt"/>
                <a:ea typeface="Times New Roman" panose="02020603050405020304" pitchFamily="18" charset="0"/>
              </a:rPr>
            </a:br>
            <a:r>
              <a:rPr lang="es-CO" sz="1600" dirty="0">
                <a:effectLst/>
                <a:latin typeface="+mj-lt"/>
                <a:ea typeface="Times New Roman" panose="02020603050405020304" pitchFamily="18" charset="0"/>
              </a:rPr>
              <a:t>Yepes y Ricaurte (2018) </a:t>
            </a:r>
            <a:r>
              <a:rPr lang="es-CO" sz="1600" dirty="0">
                <a:solidFill>
                  <a:srgbClr val="000000"/>
                </a:solidFill>
                <a:effectLst/>
                <a:latin typeface="+mj-lt"/>
                <a:ea typeface="Times New Roman" panose="02020603050405020304" pitchFamily="18" charset="0"/>
              </a:rPr>
              <a:t>se observa que la mayoría de los pacientes refieren ser atendidos por diferentes profesionales la mayoría de tiempo, donde imposibilita realizar un correcto seguimiento a su tratamiento y proceso de evolución. </a:t>
            </a:r>
            <a:br>
              <a:rPr lang="es-CO" b="1" dirty="0">
                <a:solidFill>
                  <a:srgbClr val="002060"/>
                </a:solidFill>
                <a:latin typeface="+mj-lt"/>
              </a:rPr>
            </a:br>
            <a:endParaRPr lang="es-CO" sz="1800" b="1" dirty="0">
              <a:solidFill>
                <a:srgbClr val="002060"/>
              </a:solidFill>
              <a:effectLst/>
              <a:latin typeface="+mj-lt"/>
            </a:endParaRPr>
          </a:p>
        </p:txBody>
      </p:sp>
      <p:pic>
        <p:nvPicPr>
          <p:cNvPr id="1026" name="Picture 2" descr="Triste Paciente Durante Una Cita Médica En La Oficina Fotos, retratos,  imágenes y fotografía de archivo libres de derecho. Image 30662678">
            <a:extLst>
              <a:ext uri="{FF2B5EF4-FFF2-40B4-BE49-F238E27FC236}">
                <a16:creationId xmlns:a16="http://schemas.microsoft.com/office/drawing/2014/main" id="{D35D6A6C-9CA3-126D-21A1-A3070214D2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47034" y="3316508"/>
            <a:ext cx="2450259" cy="163053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Qué es la contabilidad de costos? Objetivos, importancia y ejemplos">
            <a:extLst>
              <a:ext uri="{FF2B5EF4-FFF2-40B4-BE49-F238E27FC236}">
                <a16:creationId xmlns:a16="http://schemas.microsoft.com/office/drawing/2014/main" id="{DE8E95ED-3CCA-A979-6E0F-60A6DBB58F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31781" y="1366897"/>
            <a:ext cx="2281142" cy="15179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3543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D0E20E6-EE4B-9509-2B27-EAF57D5C75E0}"/>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A961088C-64D6-D1BD-D30F-43E9401B61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79F9885-2C25-266C-9E89-9C414693B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Imagen 7">
            <a:extLst>
              <a:ext uri="{FF2B5EF4-FFF2-40B4-BE49-F238E27FC236}">
                <a16:creationId xmlns:a16="http://schemas.microsoft.com/office/drawing/2014/main" id="{0E3B7E54-1C49-7A2F-6C44-E144EF1180C0}"/>
              </a:ext>
            </a:extLst>
          </p:cNvPr>
          <p:cNvPicPr>
            <a:picLocks noChangeAspect="1"/>
          </p:cNvPicPr>
          <p:nvPr/>
        </p:nvPicPr>
        <p:blipFill>
          <a:blip r:embed="rId2"/>
          <a:stretch>
            <a:fillRect/>
          </a:stretch>
        </p:blipFill>
        <p:spPr>
          <a:xfrm>
            <a:off x="9450251" y="5593550"/>
            <a:ext cx="1612943" cy="620983"/>
          </a:xfrm>
          <a:prstGeom prst="rect">
            <a:avLst/>
          </a:prstGeom>
        </p:spPr>
      </p:pic>
      <p:sp>
        <p:nvSpPr>
          <p:cNvPr id="3" name="CuadroTexto 2">
            <a:extLst>
              <a:ext uri="{FF2B5EF4-FFF2-40B4-BE49-F238E27FC236}">
                <a16:creationId xmlns:a16="http://schemas.microsoft.com/office/drawing/2014/main" id="{6122DB89-DFA4-F40E-C4CC-00210BE0F820}"/>
              </a:ext>
            </a:extLst>
          </p:cNvPr>
          <p:cNvSpPr txBox="1"/>
          <p:nvPr/>
        </p:nvSpPr>
        <p:spPr>
          <a:xfrm>
            <a:off x="1301031" y="1604493"/>
            <a:ext cx="8671389" cy="4121578"/>
          </a:xfrm>
          <a:prstGeom prst="rect">
            <a:avLst/>
          </a:prstGeom>
          <a:noFill/>
        </p:spPr>
        <p:txBody>
          <a:bodyPr wrap="square">
            <a:spAutoFit/>
          </a:bodyPr>
          <a:lstStyle/>
          <a:p>
            <a:pPr>
              <a:spcBef>
                <a:spcPts val="200"/>
              </a:spcBef>
            </a:pPr>
            <a:r>
              <a:rPr lang="es-CO" sz="1600" b="1" dirty="0">
                <a:solidFill>
                  <a:srgbClr val="002060"/>
                </a:solidFill>
                <a:effectLst/>
                <a:latin typeface="+mj-lt"/>
                <a:ea typeface="Yu Gothic Light" panose="020B0300000000000000" pitchFamily="34" charset="-128"/>
                <a:cs typeface="Times New Roman" panose="02020603050405020304" pitchFamily="18" charset="0"/>
              </a:rPr>
              <a:t>Objetivo General</a:t>
            </a:r>
          </a:p>
          <a:p>
            <a:pPr indent="457200">
              <a:spcAft>
                <a:spcPts val="800"/>
              </a:spcAft>
            </a:pPr>
            <a:r>
              <a:rPr lang="es-CO" sz="1600" dirty="0">
                <a:effectLst/>
                <a:latin typeface="+mj-lt"/>
                <a:ea typeface="Calibri" panose="020F0502020204030204" pitchFamily="34" charset="0"/>
              </a:rPr>
              <a:t>Diseñar una estrategia validada en su contenido, enfocada en la disminución de la rotación de personal en una clínica de Bogotá.</a:t>
            </a:r>
          </a:p>
          <a:p>
            <a:pPr>
              <a:spcBef>
                <a:spcPts val="200"/>
              </a:spcBef>
            </a:pPr>
            <a:r>
              <a:rPr lang="es-CO" sz="1600" b="1" dirty="0">
                <a:solidFill>
                  <a:srgbClr val="002060"/>
                </a:solidFill>
                <a:effectLst/>
                <a:latin typeface="+mj-lt"/>
                <a:ea typeface="Yu Gothic Light" panose="020B0300000000000000" pitchFamily="34" charset="-128"/>
                <a:cs typeface="Times New Roman" panose="02020603050405020304" pitchFamily="18" charset="0"/>
              </a:rPr>
              <a:t>Objetivos específicos</a:t>
            </a:r>
          </a:p>
          <a:p>
            <a:pPr marL="342900" lvl="0" indent="-342900">
              <a:buFont typeface="Times New Roman" panose="02020603050405020304" pitchFamily="18" charset="0"/>
              <a:buChar char="-"/>
            </a:pPr>
            <a:r>
              <a:rPr lang="es-CO" sz="1600" kern="100" dirty="0">
                <a:effectLst/>
                <a:latin typeface="+mj-lt"/>
                <a:ea typeface="Calibri" panose="020F0502020204030204" pitchFamily="34" charset="0"/>
                <a:cs typeface="Arial" panose="020B0604020202020204" pitchFamily="34" charset="0"/>
              </a:rPr>
              <a:t>Seleccionar las causas más y mejor susceptibles de una intervención para la reducción de la rotación.</a:t>
            </a:r>
          </a:p>
          <a:p>
            <a:pPr marL="342900" lvl="0" indent="-342900">
              <a:spcAft>
                <a:spcPts val="800"/>
              </a:spcAft>
              <a:buFont typeface="Times New Roman" panose="02020603050405020304" pitchFamily="18" charset="0"/>
              <a:buChar char="-"/>
            </a:pPr>
            <a:r>
              <a:rPr lang="es-CO" sz="1600" kern="100" dirty="0">
                <a:effectLst/>
                <a:latin typeface="+mj-lt"/>
                <a:ea typeface="Calibri" panose="020F0502020204030204" pitchFamily="34" charset="0"/>
                <a:cs typeface="Arial" panose="020B0604020202020204" pitchFamily="34" charset="0"/>
              </a:rPr>
              <a:t>Validar a través de jueces expertos el contenido de la estrategia.</a:t>
            </a:r>
          </a:p>
          <a:p>
            <a:pPr marL="342900" lvl="0" indent="-342900">
              <a:spcAft>
                <a:spcPts val="800"/>
              </a:spcAft>
              <a:buFont typeface="Times New Roman" panose="02020603050405020304" pitchFamily="18" charset="0"/>
              <a:buChar char="-"/>
            </a:pPr>
            <a:r>
              <a:rPr lang="es-CO" sz="1600" kern="0" dirty="0">
                <a:effectLst/>
                <a:latin typeface="+mj-lt"/>
                <a:ea typeface="Calibri" panose="020F0502020204030204" pitchFamily="34" charset="0"/>
              </a:rPr>
              <a:t>Comunicar a la Clínica de Bogotá la estrategia de intervención final para la disminución de rotación de personal.</a:t>
            </a:r>
          </a:p>
          <a:p>
            <a:endParaRPr lang="es-CO" sz="1600" dirty="0">
              <a:effectLst/>
              <a:latin typeface="+mj-lt"/>
              <a:ea typeface="Calibri" panose="020F0502020204030204" pitchFamily="34" charset="0"/>
            </a:endParaRPr>
          </a:p>
          <a:p>
            <a:pPr>
              <a:spcAft>
                <a:spcPts val="800"/>
              </a:spcAft>
            </a:pPr>
            <a:r>
              <a:rPr lang="es-CO" sz="1600" b="1" dirty="0">
                <a:solidFill>
                  <a:srgbClr val="002060"/>
                </a:solidFill>
                <a:effectLst/>
                <a:latin typeface="+mj-lt"/>
                <a:ea typeface="Calibri" panose="020F0502020204030204" pitchFamily="34" charset="0"/>
              </a:rPr>
              <a:t>Pregunta del problema</a:t>
            </a:r>
            <a:endParaRPr lang="es-CO" sz="1600" dirty="0">
              <a:solidFill>
                <a:srgbClr val="002060"/>
              </a:solidFill>
              <a:effectLst/>
              <a:latin typeface="+mj-lt"/>
              <a:ea typeface="Calibri" panose="020F0502020204030204" pitchFamily="34" charset="0"/>
            </a:endParaRPr>
          </a:p>
          <a:p>
            <a:pPr indent="457200" algn="just">
              <a:spcAft>
                <a:spcPts val="800"/>
              </a:spcAft>
            </a:pPr>
            <a:r>
              <a:rPr lang="es-CO" sz="1600" dirty="0">
                <a:effectLst/>
                <a:latin typeface="+mj-lt"/>
                <a:ea typeface="Calibri" panose="020F0502020204030204" pitchFamily="34" charset="0"/>
              </a:rPr>
              <a:t>¿Cuál es el contenido que debe tener un programa de reducción de la rotación en personal de la salud que intervenga de forma valida sobre las causas identificadas?</a:t>
            </a:r>
          </a:p>
          <a:p>
            <a:pPr>
              <a:lnSpc>
                <a:spcPct val="150000"/>
              </a:lnSpc>
            </a:pPr>
            <a:endParaRPr lang="es-CO" sz="1400" b="1" dirty="0">
              <a:solidFill>
                <a:srgbClr val="002060"/>
              </a:solidFill>
              <a:effectLst/>
            </a:endParaRPr>
          </a:p>
        </p:txBody>
      </p:sp>
      <p:pic>
        <p:nvPicPr>
          <p:cNvPr id="2052" name="Picture 4" descr="Tipos de Objetivos">
            <a:extLst>
              <a:ext uri="{FF2B5EF4-FFF2-40B4-BE49-F238E27FC236}">
                <a16:creationId xmlns:a16="http://schemas.microsoft.com/office/drawing/2014/main" id="{713FE9D1-BB1A-C395-F2CF-472EEA1813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50251" y="952624"/>
            <a:ext cx="1904538" cy="967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5549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Imagen 7">
            <a:extLst>
              <a:ext uri="{FF2B5EF4-FFF2-40B4-BE49-F238E27FC236}">
                <a16:creationId xmlns:a16="http://schemas.microsoft.com/office/drawing/2014/main" id="{5F34EC55-66DF-A3B3-3A73-71DDC34ED403}"/>
              </a:ext>
            </a:extLst>
          </p:cNvPr>
          <p:cNvPicPr>
            <a:picLocks noChangeAspect="1"/>
          </p:cNvPicPr>
          <p:nvPr/>
        </p:nvPicPr>
        <p:blipFill>
          <a:blip r:embed="rId2"/>
          <a:stretch>
            <a:fillRect/>
          </a:stretch>
        </p:blipFill>
        <p:spPr>
          <a:xfrm>
            <a:off x="10011092" y="5715830"/>
            <a:ext cx="1612943" cy="620983"/>
          </a:xfrm>
          <a:prstGeom prst="rect">
            <a:avLst/>
          </a:prstGeom>
          <a:effectLst>
            <a:softEdge rad="0"/>
          </a:effectLst>
        </p:spPr>
      </p:pic>
      <p:sp>
        <p:nvSpPr>
          <p:cNvPr id="3" name="Elipse 2">
            <a:extLst>
              <a:ext uri="{FF2B5EF4-FFF2-40B4-BE49-F238E27FC236}">
                <a16:creationId xmlns:a16="http://schemas.microsoft.com/office/drawing/2014/main" id="{4869C4FA-90F8-7B08-FB60-C0A2272427FA}"/>
              </a:ext>
            </a:extLst>
          </p:cNvPr>
          <p:cNvSpPr/>
          <p:nvPr/>
        </p:nvSpPr>
        <p:spPr>
          <a:xfrm>
            <a:off x="242459" y="2499256"/>
            <a:ext cx="3730739" cy="1647627"/>
          </a:xfrm>
          <a:prstGeom prst="ellipse">
            <a:avLst/>
          </a:prstGeom>
          <a:noFill/>
          <a:ln w="12700">
            <a:solidFill>
              <a:schemeClr val="tx1"/>
            </a:solidFill>
          </a:ln>
          <a:effectLst>
            <a:softEdge rad="26791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200" dirty="0">
              <a:solidFill>
                <a:srgbClr val="C00000"/>
              </a:solidFill>
            </a:endParaRPr>
          </a:p>
        </p:txBody>
      </p:sp>
      <p:sp>
        <p:nvSpPr>
          <p:cNvPr id="5" name="CuadroTexto 4">
            <a:extLst>
              <a:ext uri="{FF2B5EF4-FFF2-40B4-BE49-F238E27FC236}">
                <a16:creationId xmlns:a16="http://schemas.microsoft.com/office/drawing/2014/main" id="{7BCCB328-2493-56FD-CFCE-64953A6F22FD}"/>
              </a:ext>
            </a:extLst>
          </p:cNvPr>
          <p:cNvSpPr txBox="1"/>
          <p:nvPr/>
        </p:nvSpPr>
        <p:spPr>
          <a:xfrm>
            <a:off x="596393" y="2992901"/>
            <a:ext cx="2583172" cy="400110"/>
          </a:xfrm>
          <a:prstGeom prst="rect">
            <a:avLst/>
          </a:prstGeom>
          <a:noFill/>
          <a:ln w="12700">
            <a:noFill/>
          </a:ln>
        </p:spPr>
        <p:txBody>
          <a:bodyPr wrap="square">
            <a:spAutoFit/>
          </a:bodyPr>
          <a:lstStyle/>
          <a:p>
            <a:pPr algn="ctr" defTabSz="740664">
              <a:spcAft>
                <a:spcPts val="600"/>
              </a:spcAft>
            </a:pPr>
            <a:r>
              <a:rPr lang="es-CO" sz="2000" b="1" kern="1200" dirty="0">
                <a:solidFill>
                  <a:srgbClr val="C00000"/>
                </a:solidFill>
                <a:latin typeface="+mj-lt"/>
                <a:ea typeface="+mn-ea"/>
                <a:cs typeface="+mn-cs"/>
              </a:rPr>
              <a:t>Marco metodológico</a:t>
            </a:r>
            <a:endParaRPr lang="es-CO" sz="2800" b="1" dirty="0">
              <a:solidFill>
                <a:srgbClr val="C00000"/>
              </a:solidFill>
              <a:effectLst/>
              <a:latin typeface="+mj-lt"/>
            </a:endParaRPr>
          </a:p>
        </p:txBody>
      </p:sp>
      <p:sp>
        <p:nvSpPr>
          <p:cNvPr id="7" name="CuadroTexto 6">
            <a:extLst>
              <a:ext uri="{FF2B5EF4-FFF2-40B4-BE49-F238E27FC236}">
                <a16:creationId xmlns:a16="http://schemas.microsoft.com/office/drawing/2014/main" id="{187CB3CA-81FE-A4A9-FCC4-04F7EDFF91E5}"/>
              </a:ext>
            </a:extLst>
          </p:cNvPr>
          <p:cNvSpPr txBox="1"/>
          <p:nvPr/>
        </p:nvSpPr>
        <p:spPr>
          <a:xfrm>
            <a:off x="3949978" y="1132629"/>
            <a:ext cx="2580653" cy="400110"/>
          </a:xfrm>
          <a:prstGeom prst="rect">
            <a:avLst/>
          </a:prstGeom>
          <a:noFill/>
          <a:ln w="38100">
            <a:solidFill>
              <a:schemeClr val="tx1"/>
            </a:solidFill>
          </a:ln>
          <a:effectLst>
            <a:softEdge rad="0"/>
          </a:effectLst>
        </p:spPr>
        <p:txBody>
          <a:bodyPr wrap="square" rtlCol="0">
            <a:spAutoFit/>
          </a:bodyPr>
          <a:lstStyle/>
          <a:p>
            <a:pPr algn="ctr"/>
            <a:r>
              <a:rPr lang="es-CO" sz="2000" b="1" dirty="0">
                <a:solidFill>
                  <a:srgbClr val="C00000"/>
                </a:solidFill>
                <a:latin typeface="+mj-lt"/>
              </a:rPr>
              <a:t>Metodología</a:t>
            </a:r>
          </a:p>
        </p:txBody>
      </p:sp>
      <p:sp>
        <p:nvSpPr>
          <p:cNvPr id="9" name="CuadroTexto 8">
            <a:extLst>
              <a:ext uri="{FF2B5EF4-FFF2-40B4-BE49-F238E27FC236}">
                <a16:creationId xmlns:a16="http://schemas.microsoft.com/office/drawing/2014/main" id="{702602D7-7D3F-0C52-CBAF-7CD0F578EFA6}"/>
              </a:ext>
            </a:extLst>
          </p:cNvPr>
          <p:cNvSpPr txBox="1"/>
          <p:nvPr/>
        </p:nvSpPr>
        <p:spPr>
          <a:xfrm>
            <a:off x="4847281" y="2385363"/>
            <a:ext cx="2580653" cy="400110"/>
          </a:xfrm>
          <a:prstGeom prst="rect">
            <a:avLst/>
          </a:prstGeom>
          <a:noFill/>
          <a:ln w="38100">
            <a:solidFill>
              <a:schemeClr val="tx1"/>
            </a:solidFill>
          </a:ln>
          <a:effectLst>
            <a:softEdge rad="0"/>
          </a:effectLst>
        </p:spPr>
        <p:txBody>
          <a:bodyPr wrap="square" rtlCol="0">
            <a:spAutoFit/>
          </a:bodyPr>
          <a:lstStyle/>
          <a:p>
            <a:pPr algn="ctr"/>
            <a:r>
              <a:rPr lang="es-CO" sz="2000" b="1" dirty="0">
                <a:solidFill>
                  <a:srgbClr val="C00000"/>
                </a:solidFill>
                <a:latin typeface="+mj-lt"/>
              </a:rPr>
              <a:t>Alcance</a:t>
            </a:r>
          </a:p>
        </p:txBody>
      </p:sp>
      <p:sp>
        <p:nvSpPr>
          <p:cNvPr id="10" name="CuadroTexto 9">
            <a:extLst>
              <a:ext uri="{FF2B5EF4-FFF2-40B4-BE49-F238E27FC236}">
                <a16:creationId xmlns:a16="http://schemas.microsoft.com/office/drawing/2014/main" id="{EF5285B7-71F1-391F-BB30-57CEF95B6902}"/>
              </a:ext>
            </a:extLst>
          </p:cNvPr>
          <p:cNvSpPr txBox="1"/>
          <p:nvPr/>
        </p:nvSpPr>
        <p:spPr>
          <a:xfrm>
            <a:off x="4775127" y="3656707"/>
            <a:ext cx="2580653" cy="400110"/>
          </a:xfrm>
          <a:prstGeom prst="rect">
            <a:avLst/>
          </a:prstGeom>
          <a:noFill/>
          <a:ln w="38100">
            <a:solidFill>
              <a:schemeClr val="tx1"/>
            </a:solidFill>
          </a:ln>
          <a:effectLst>
            <a:softEdge rad="0"/>
          </a:effectLst>
        </p:spPr>
        <p:txBody>
          <a:bodyPr wrap="square" rtlCol="0">
            <a:spAutoFit/>
          </a:bodyPr>
          <a:lstStyle/>
          <a:p>
            <a:pPr algn="ctr"/>
            <a:r>
              <a:rPr lang="es-CO" sz="2000" b="1" dirty="0">
                <a:solidFill>
                  <a:srgbClr val="C00000"/>
                </a:solidFill>
                <a:latin typeface="+mj-lt"/>
              </a:rPr>
              <a:t>Tipo</a:t>
            </a:r>
          </a:p>
        </p:txBody>
      </p:sp>
      <p:sp>
        <p:nvSpPr>
          <p:cNvPr id="11" name="CuadroTexto 10">
            <a:extLst>
              <a:ext uri="{FF2B5EF4-FFF2-40B4-BE49-F238E27FC236}">
                <a16:creationId xmlns:a16="http://schemas.microsoft.com/office/drawing/2014/main" id="{6B9B2D05-38BB-936D-DCAE-4DAEFB126939}"/>
              </a:ext>
            </a:extLst>
          </p:cNvPr>
          <p:cNvSpPr txBox="1"/>
          <p:nvPr/>
        </p:nvSpPr>
        <p:spPr>
          <a:xfrm>
            <a:off x="3911578" y="4780577"/>
            <a:ext cx="2539046" cy="707886"/>
          </a:xfrm>
          <a:prstGeom prst="rect">
            <a:avLst/>
          </a:prstGeom>
          <a:noFill/>
          <a:ln w="38100">
            <a:solidFill>
              <a:schemeClr val="tx1"/>
            </a:solidFill>
          </a:ln>
          <a:effectLst>
            <a:softEdge rad="0"/>
          </a:effectLst>
        </p:spPr>
        <p:txBody>
          <a:bodyPr wrap="square" rtlCol="0">
            <a:spAutoFit/>
          </a:bodyPr>
          <a:lstStyle/>
          <a:p>
            <a:pPr algn="ctr"/>
            <a:r>
              <a:rPr lang="es-CO" sz="2000" b="1" dirty="0">
                <a:solidFill>
                  <a:srgbClr val="C00000"/>
                </a:solidFill>
                <a:latin typeface="+mj-lt"/>
              </a:rPr>
              <a:t>Recolección de información</a:t>
            </a:r>
          </a:p>
        </p:txBody>
      </p:sp>
      <p:sp>
        <p:nvSpPr>
          <p:cNvPr id="12" name="CuadroTexto 11">
            <a:extLst>
              <a:ext uri="{FF2B5EF4-FFF2-40B4-BE49-F238E27FC236}">
                <a16:creationId xmlns:a16="http://schemas.microsoft.com/office/drawing/2014/main" id="{AD665FC8-2B18-446A-11D2-4C7F1DE743BA}"/>
              </a:ext>
            </a:extLst>
          </p:cNvPr>
          <p:cNvSpPr txBox="1"/>
          <p:nvPr/>
        </p:nvSpPr>
        <p:spPr>
          <a:xfrm>
            <a:off x="7638017" y="1108454"/>
            <a:ext cx="3235318" cy="400110"/>
          </a:xfrm>
          <a:prstGeom prst="rect">
            <a:avLst/>
          </a:prstGeom>
          <a:noFill/>
          <a:ln w="38100">
            <a:noFill/>
          </a:ln>
          <a:effectLst>
            <a:softEdge rad="0"/>
          </a:effectLst>
        </p:spPr>
        <p:txBody>
          <a:bodyPr wrap="square" rtlCol="0">
            <a:spAutoFit/>
          </a:bodyPr>
          <a:lstStyle/>
          <a:p>
            <a:pPr algn="ctr"/>
            <a:r>
              <a:rPr lang="es-CO" sz="2000" b="1" dirty="0">
                <a:solidFill>
                  <a:srgbClr val="C00000"/>
                </a:solidFill>
                <a:latin typeface="+mj-lt"/>
              </a:rPr>
              <a:t>Cuantitativa</a:t>
            </a:r>
          </a:p>
        </p:txBody>
      </p:sp>
      <p:sp>
        <p:nvSpPr>
          <p:cNvPr id="14" name="CuadroTexto 13">
            <a:extLst>
              <a:ext uri="{FF2B5EF4-FFF2-40B4-BE49-F238E27FC236}">
                <a16:creationId xmlns:a16="http://schemas.microsoft.com/office/drawing/2014/main" id="{EEF8B100-F0F1-7999-B264-66F1EB42048E}"/>
              </a:ext>
            </a:extLst>
          </p:cNvPr>
          <p:cNvSpPr txBox="1"/>
          <p:nvPr/>
        </p:nvSpPr>
        <p:spPr>
          <a:xfrm>
            <a:off x="8317152" y="2348001"/>
            <a:ext cx="3235318" cy="400110"/>
          </a:xfrm>
          <a:prstGeom prst="rect">
            <a:avLst/>
          </a:prstGeom>
          <a:noFill/>
          <a:ln w="38100">
            <a:noFill/>
          </a:ln>
          <a:effectLst>
            <a:softEdge rad="0"/>
          </a:effectLst>
        </p:spPr>
        <p:txBody>
          <a:bodyPr wrap="square" rtlCol="0">
            <a:spAutoFit/>
          </a:bodyPr>
          <a:lstStyle/>
          <a:p>
            <a:pPr algn="ctr"/>
            <a:r>
              <a:rPr lang="es-CO" sz="2000" b="1" kern="0" dirty="0">
                <a:solidFill>
                  <a:srgbClr val="C00000"/>
                </a:solidFill>
                <a:latin typeface="+mj-lt"/>
                <a:ea typeface="Times New Roman" panose="02020603050405020304" pitchFamily="18" charset="0"/>
              </a:rPr>
              <a:t>D</a:t>
            </a:r>
            <a:r>
              <a:rPr lang="es-CO" sz="2000" b="1" kern="0" dirty="0">
                <a:solidFill>
                  <a:srgbClr val="C00000"/>
                </a:solidFill>
                <a:effectLst/>
                <a:latin typeface="+mj-lt"/>
                <a:ea typeface="Times New Roman" panose="02020603050405020304" pitchFamily="18" charset="0"/>
              </a:rPr>
              <a:t>eductivo</a:t>
            </a:r>
            <a:endParaRPr lang="es-CO" sz="2000" b="1" dirty="0">
              <a:solidFill>
                <a:srgbClr val="C00000"/>
              </a:solidFill>
              <a:latin typeface="+mj-lt"/>
            </a:endParaRPr>
          </a:p>
        </p:txBody>
      </p:sp>
      <p:sp>
        <p:nvSpPr>
          <p:cNvPr id="16" name="CuadroTexto 15">
            <a:extLst>
              <a:ext uri="{FF2B5EF4-FFF2-40B4-BE49-F238E27FC236}">
                <a16:creationId xmlns:a16="http://schemas.microsoft.com/office/drawing/2014/main" id="{FDF58297-6076-6179-D030-3BCD0B1F3227}"/>
              </a:ext>
            </a:extLst>
          </p:cNvPr>
          <p:cNvSpPr txBox="1"/>
          <p:nvPr/>
        </p:nvSpPr>
        <p:spPr>
          <a:xfrm>
            <a:off x="8515747" y="3555466"/>
            <a:ext cx="3235318" cy="1015663"/>
          </a:xfrm>
          <a:prstGeom prst="rect">
            <a:avLst/>
          </a:prstGeom>
          <a:noFill/>
          <a:ln w="38100">
            <a:noFill/>
          </a:ln>
          <a:effectLst>
            <a:softEdge rad="155325"/>
          </a:effectLst>
        </p:spPr>
        <p:txBody>
          <a:bodyPr wrap="square" rtlCol="0">
            <a:spAutoFit/>
          </a:bodyPr>
          <a:lstStyle/>
          <a:p>
            <a:pPr algn="ctr"/>
            <a:r>
              <a:rPr lang="es-CO" sz="2000" b="1" kern="0" dirty="0">
                <a:solidFill>
                  <a:srgbClr val="C00000"/>
                </a:solidFill>
                <a:latin typeface="+mj-lt"/>
                <a:ea typeface="Times New Roman" panose="02020603050405020304" pitchFamily="18" charset="0"/>
              </a:rPr>
              <a:t>D</a:t>
            </a:r>
            <a:r>
              <a:rPr lang="es-CO" sz="2000" b="1" kern="0" dirty="0">
                <a:solidFill>
                  <a:srgbClr val="C00000"/>
                </a:solidFill>
                <a:effectLst/>
                <a:latin typeface="+mj-lt"/>
                <a:ea typeface="Times New Roman" panose="02020603050405020304" pitchFamily="18" charset="0"/>
              </a:rPr>
              <a:t>esarrollo tecnológico- </a:t>
            </a:r>
            <a:r>
              <a:rPr lang="es-CO" sz="2000" b="1" kern="0" dirty="0">
                <a:solidFill>
                  <a:srgbClr val="C00000"/>
                </a:solidFill>
                <a:latin typeface="+mj-lt"/>
                <a:ea typeface="Times New Roman" panose="02020603050405020304" pitchFamily="18" charset="0"/>
              </a:rPr>
              <a:t>Creación estrategia</a:t>
            </a:r>
            <a:r>
              <a:rPr lang="es-CO" sz="2000" b="1" kern="0" dirty="0">
                <a:solidFill>
                  <a:srgbClr val="C00000"/>
                </a:solidFill>
                <a:effectLst/>
                <a:latin typeface="+mj-lt"/>
                <a:ea typeface="Times New Roman" panose="02020603050405020304" pitchFamily="18" charset="0"/>
              </a:rPr>
              <a:t> de Intervención</a:t>
            </a:r>
            <a:endParaRPr lang="es-CO" sz="2000" b="1" dirty="0">
              <a:solidFill>
                <a:srgbClr val="C00000"/>
              </a:solidFill>
              <a:latin typeface="+mj-lt"/>
            </a:endParaRPr>
          </a:p>
        </p:txBody>
      </p:sp>
      <p:sp>
        <p:nvSpPr>
          <p:cNvPr id="17" name="CuadroTexto 16">
            <a:extLst>
              <a:ext uri="{FF2B5EF4-FFF2-40B4-BE49-F238E27FC236}">
                <a16:creationId xmlns:a16="http://schemas.microsoft.com/office/drawing/2014/main" id="{D6E812E7-D6FB-3B8C-00AB-E16054259A67}"/>
              </a:ext>
            </a:extLst>
          </p:cNvPr>
          <p:cNvSpPr txBox="1"/>
          <p:nvPr/>
        </p:nvSpPr>
        <p:spPr>
          <a:xfrm>
            <a:off x="7741175" y="4971042"/>
            <a:ext cx="3235318" cy="400110"/>
          </a:xfrm>
          <a:prstGeom prst="rect">
            <a:avLst/>
          </a:prstGeom>
          <a:noFill/>
          <a:ln w="38100">
            <a:noFill/>
          </a:ln>
          <a:effectLst>
            <a:softEdge rad="0"/>
          </a:effectLst>
        </p:spPr>
        <p:txBody>
          <a:bodyPr wrap="square" rtlCol="0">
            <a:spAutoFit/>
          </a:bodyPr>
          <a:lstStyle/>
          <a:p>
            <a:pPr algn="ctr"/>
            <a:r>
              <a:rPr lang="es-ES" sz="2000" b="1" dirty="0">
                <a:solidFill>
                  <a:srgbClr val="C00000"/>
                </a:solidFill>
                <a:latin typeface="+mj-lt"/>
              </a:rPr>
              <a:t>Entrevistas de retiro</a:t>
            </a:r>
            <a:endParaRPr lang="es-CO" sz="2000" b="1" dirty="0">
              <a:solidFill>
                <a:srgbClr val="C00000"/>
              </a:solidFill>
              <a:latin typeface="+mj-lt"/>
            </a:endParaRPr>
          </a:p>
        </p:txBody>
      </p:sp>
      <p:sp>
        <p:nvSpPr>
          <p:cNvPr id="26" name="CuadroTexto 25">
            <a:extLst>
              <a:ext uri="{FF2B5EF4-FFF2-40B4-BE49-F238E27FC236}">
                <a16:creationId xmlns:a16="http://schemas.microsoft.com/office/drawing/2014/main" id="{B0878F61-EB56-2A58-7520-7D93FFBD62D8}"/>
              </a:ext>
            </a:extLst>
          </p:cNvPr>
          <p:cNvSpPr txBox="1"/>
          <p:nvPr/>
        </p:nvSpPr>
        <p:spPr>
          <a:xfrm>
            <a:off x="824484" y="5796747"/>
            <a:ext cx="7761773" cy="369332"/>
          </a:xfrm>
          <a:prstGeom prst="rect">
            <a:avLst/>
          </a:prstGeom>
          <a:noFill/>
          <a:ln w="12700">
            <a:solidFill>
              <a:schemeClr val="tx1"/>
            </a:solidFill>
          </a:ln>
          <a:effectLst>
            <a:softEdge rad="155325"/>
          </a:effectLst>
        </p:spPr>
        <p:txBody>
          <a:bodyPr wrap="square" rtlCol="0">
            <a:spAutoFit/>
          </a:bodyPr>
          <a:lstStyle/>
          <a:p>
            <a:pPr algn="ctr"/>
            <a:r>
              <a:rPr lang="es-CO" sz="1800" b="1" i="1" kern="0" dirty="0">
                <a:solidFill>
                  <a:srgbClr val="C00000"/>
                </a:solidFill>
                <a:effectLst/>
                <a:latin typeface="Times New Roman" panose="02020603050405020304" pitchFamily="18" charset="0"/>
                <a:ea typeface="Times New Roman" panose="02020603050405020304" pitchFamily="18" charset="0"/>
              </a:rPr>
              <a:t>Estrategia de validación por jueces expertos- Matriz</a:t>
            </a:r>
            <a:endParaRPr lang="es-CO" sz="2000" b="1" dirty="0">
              <a:solidFill>
                <a:srgbClr val="C00000"/>
              </a:solidFill>
              <a:latin typeface="+mj-lt"/>
            </a:endParaRPr>
          </a:p>
        </p:txBody>
      </p:sp>
      <p:cxnSp>
        <p:nvCxnSpPr>
          <p:cNvPr id="29" name="Conector recto de flecha 28">
            <a:extLst>
              <a:ext uri="{FF2B5EF4-FFF2-40B4-BE49-F238E27FC236}">
                <a16:creationId xmlns:a16="http://schemas.microsoft.com/office/drawing/2014/main" id="{8E6BAFB8-4CEC-7835-596C-9BBEED679168}"/>
              </a:ext>
            </a:extLst>
          </p:cNvPr>
          <p:cNvCxnSpPr>
            <a:cxnSpLocks/>
            <a:stCxn id="5" idx="3"/>
            <a:endCxn id="7" idx="2"/>
          </p:cNvCxnSpPr>
          <p:nvPr/>
        </p:nvCxnSpPr>
        <p:spPr>
          <a:xfrm flipV="1">
            <a:off x="3179565" y="1532739"/>
            <a:ext cx="2060740" cy="1660217"/>
          </a:xfrm>
          <a:prstGeom prst="straightConnector1">
            <a:avLst/>
          </a:prstGeom>
          <a:ln>
            <a:tailEnd type="triangle"/>
          </a:ln>
          <a:effectLst>
            <a:softEdge rad="0"/>
          </a:effectLst>
        </p:spPr>
        <p:style>
          <a:lnRef idx="1">
            <a:schemeClr val="accent1"/>
          </a:lnRef>
          <a:fillRef idx="0">
            <a:schemeClr val="accent1"/>
          </a:fillRef>
          <a:effectRef idx="0">
            <a:schemeClr val="accent1"/>
          </a:effectRef>
          <a:fontRef idx="minor">
            <a:schemeClr val="tx1"/>
          </a:fontRef>
        </p:style>
      </p:cxnSp>
      <p:cxnSp>
        <p:nvCxnSpPr>
          <p:cNvPr id="31" name="Conector recto de flecha 30">
            <a:extLst>
              <a:ext uri="{FF2B5EF4-FFF2-40B4-BE49-F238E27FC236}">
                <a16:creationId xmlns:a16="http://schemas.microsoft.com/office/drawing/2014/main" id="{71D95D16-AF1B-D28C-4EFE-EBDBE61F3036}"/>
              </a:ext>
            </a:extLst>
          </p:cNvPr>
          <p:cNvCxnSpPr>
            <a:cxnSpLocks/>
            <a:stCxn id="5" idx="3"/>
            <a:endCxn id="9" idx="1"/>
          </p:cNvCxnSpPr>
          <p:nvPr/>
        </p:nvCxnSpPr>
        <p:spPr>
          <a:xfrm flipV="1">
            <a:off x="3179565" y="2585418"/>
            <a:ext cx="1667716" cy="607538"/>
          </a:xfrm>
          <a:prstGeom prst="straightConnector1">
            <a:avLst/>
          </a:prstGeom>
          <a:ln>
            <a:tailEnd type="triangle"/>
          </a:ln>
          <a:effectLst>
            <a:softEdge rad="0"/>
          </a:effectLst>
        </p:spPr>
        <p:style>
          <a:lnRef idx="1">
            <a:schemeClr val="accent1"/>
          </a:lnRef>
          <a:fillRef idx="0">
            <a:schemeClr val="accent1"/>
          </a:fillRef>
          <a:effectRef idx="0">
            <a:schemeClr val="accent1"/>
          </a:effectRef>
          <a:fontRef idx="minor">
            <a:schemeClr val="tx1"/>
          </a:fontRef>
        </p:style>
      </p:cxnSp>
      <p:cxnSp>
        <p:nvCxnSpPr>
          <p:cNvPr id="37" name="Conector recto de flecha 36">
            <a:extLst>
              <a:ext uri="{FF2B5EF4-FFF2-40B4-BE49-F238E27FC236}">
                <a16:creationId xmlns:a16="http://schemas.microsoft.com/office/drawing/2014/main" id="{06F65C5B-5805-C01B-7EC9-8423612613BE}"/>
              </a:ext>
            </a:extLst>
          </p:cNvPr>
          <p:cNvCxnSpPr>
            <a:cxnSpLocks/>
            <a:stCxn id="5" idx="3"/>
            <a:endCxn id="10" idx="1"/>
          </p:cNvCxnSpPr>
          <p:nvPr/>
        </p:nvCxnSpPr>
        <p:spPr>
          <a:xfrm>
            <a:off x="3179565" y="3192956"/>
            <a:ext cx="1595562" cy="663806"/>
          </a:xfrm>
          <a:prstGeom prst="straightConnector1">
            <a:avLst/>
          </a:prstGeom>
          <a:ln>
            <a:tailEnd type="triangle"/>
          </a:ln>
          <a:effectLst>
            <a:softEdge rad="0"/>
          </a:effectLst>
        </p:spPr>
        <p:style>
          <a:lnRef idx="1">
            <a:schemeClr val="accent1"/>
          </a:lnRef>
          <a:fillRef idx="0">
            <a:schemeClr val="accent1"/>
          </a:fillRef>
          <a:effectRef idx="0">
            <a:schemeClr val="accent1"/>
          </a:effectRef>
          <a:fontRef idx="minor">
            <a:schemeClr val="tx1"/>
          </a:fontRef>
        </p:style>
      </p:cxnSp>
      <p:cxnSp>
        <p:nvCxnSpPr>
          <p:cNvPr id="40" name="Conector recto de flecha 39">
            <a:extLst>
              <a:ext uri="{FF2B5EF4-FFF2-40B4-BE49-F238E27FC236}">
                <a16:creationId xmlns:a16="http://schemas.microsoft.com/office/drawing/2014/main" id="{5426AF66-905B-6CCC-7E75-2A8CA9A2654A}"/>
              </a:ext>
            </a:extLst>
          </p:cNvPr>
          <p:cNvCxnSpPr>
            <a:cxnSpLocks/>
            <a:stCxn id="5" idx="3"/>
            <a:endCxn id="11" idx="0"/>
          </p:cNvCxnSpPr>
          <p:nvPr/>
        </p:nvCxnSpPr>
        <p:spPr>
          <a:xfrm>
            <a:off x="3179565" y="3192956"/>
            <a:ext cx="2001536" cy="1587621"/>
          </a:xfrm>
          <a:prstGeom prst="straightConnector1">
            <a:avLst/>
          </a:prstGeom>
          <a:ln>
            <a:tailEnd type="triangle"/>
          </a:ln>
          <a:effectLst>
            <a:softEdge rad="0"/>
          </a:effectLst>
        </p:spPr>
        <p:style>
          <a:lnRef idx="1">
            <a:schemeClr val="accent1"/>
          </a:lnRef>
          <a:fillRef idx="0">
            <a:schemeClr val="accent1"/>
          </a:fillRef>
          <a:effectRef idx="0">
            <a:schemeClr val="accent1"/>
          </a:effectRef>
          <a:fontRef idx="minor">
            <a:schemeClr val="tx1"/>
          </a:fontRef>
        </p:style>
      </p:cxnSp>
      <p:sp>
        <p:nvSpPr>
          <p:cNvPr id="43" name="Flecha derecha 42">
            <a:extLst>
              <a:ext uri="{FF2B5EF4-FFF2-40B4-BE49-F238E27FC236}">
                <a16:creationId xmlns:a16="http://schemas.microsoft.com/office/drawing/2014/main" id="{F013239E-72E8-9449-F4DD-167041674981}"/>
              </a:ext>
            </a:extLst>
          </p:cNvPr>
          <p:cNvSpPr/>
          <p:nvPr/>
        </p:nvSpPr>
        <p:spPr>
          <a:xfrm>
            <a:off x="6941020" y="1229257"/>
            <a:ext cx="1119839" cy="18789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4" name="Flecha derecha 43">
            <a:extLst>
              <a:ext uri="{FF2B5EF4-FFF2-40B4-BE49-F238E27FC236}">
                <a16:creationId xmlns:a16="http://schemas.microsoft.com/office/drawing/2014/main" id="{658C7596-D654-37BB-CFE5-EE9541E56602}"/>
              </a:ext>
            </a:extLst>
          </p:cNvPr>
          <p:cNvSpPr/>
          <p:nvPr/>
        </p:nvSpPr>
        <p:spPr>
          <a:xfrm>
            <a:off x="7742097" y="2491062"/>
            <a:ext cx="1119839" cy="18789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5" name="Flecha derecha 44">
            <a:extLst>
              <a:ext uri="{FF2B5EF4-FFF2-40B4-BE49-F238E27FC236}">
                <a16:creationId xmlns:a16="http://schemas.microsoft.com/office/drawing/2014/main" id="{9A422958-78D9-613B-706C-F8C59E3044C5}"/>
              </a:ext>
            </a:extLst>
          </p:cNvPr>
          <p:cNvSpPr/>
          <p:nvPr/>
        </p:nvSpPr>
        <p:spPr>
          <a:xfrm>
            <a:off x="7500939" y="3778770"/>
            <a:ext cx="1119839" cy="18789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6" name="Flecha derecha 45">
            <a:extLst>
              <a:ext uri="{FF2B5EF4-FFF2-40B4-BE49-F238E27FC236}">
                <a16:creationId xmlns:a16="http://schemas.microsoft.com/office/drawing/2014/main" id="{A03AF296-158A-7BCB-40CD-F384268D7D64}"/>
              </a:ext>
            </a:extLst>
          </p:cNvPr>
          <p:cNvSpPr/>
          <p:nvPr/>
        </p:nvSpPr>
        <p:spPr>
          <a:xfrm>
            <a:off x="6621336" y="5040575"/>
            <a:ext cx="1119839" cy="18789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195852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6784091-6280-0961-9A38-0C843A77F14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ADC34CF6-F934-563E-C4FB-C3301C03E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7F67354-D721-DAFF-8470-DD3BDD333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Imagen 7">
            <a:extLst>
              <a:ext uri="{FF2B5EF4-FFF2-40B4-BE49-F238E27FC236}">
                <a16:creationId xmlns:a16="http://schemas.microsoft.com/office/drawing/2014/main" id="{AC6C8AAA-8A09-143C-991C-6EC3061C7513}"/>
              </a:ext>
            </a:extLst>
          </p:cNvPr>
          <p:cNvPicPr>
            <a:picLocks noChangeAspect="1"/>
          </p:cNvPicPr>
          <p:nvPr/>
        </p:nvPicPr>
        <p:blipFill>
          <a:blip r:embed="rId2"/>
          <a:stretch>
            <a:fillRect/>
          </a:stretch>
        </p:blipFill>
        <p:spPr>
          <a:xfrm>
            <a:off x="9450251" y="5593550"/>
            <a:ext cx="1612943" cy="620983"/>
          </a:xfrm>
          <a:prstGeom prst="rect">
            <a:avLst/>
          </a:prstGeom>
        </p:spPr>
      </p:pic>
      <p:sp>
        <p:nvSpPr>
          <p:cNvPr id="3" name="CuadroTexto 2">
            <a:extLst>
              <a:ext uri="{FF2B5EF4-FFF2-40B4-BE49-F238E27FC236}">
                <a16:creationId xmlns:a16="http://schemas.microsoft.com/office/drawing/2014/main" id="{42C63A32-E469-167A-FEDD-9217E8851421}"/>
              </a:ext>
            </a:extLst>
          </p:cNvPr>
          <p:cNvSpPr txBox="1"/>
          <p:nvPr/>
        </p:nvSpPr>
        <p:spPr>
          <a:xfrm>
            <a:off x="1638801" y="1029197"/>
            <a:ext cx="8671389" cy="369332"/>
          </a:xfrm>
          <a:prstGeom prst="rect">
            <a:avLst/>
          </a:prstGeom>
          <a:noFill/>
        </p:spPr>
        <p:txBody>
          <a:bodyPr wrap="square">
            <a:spAutoFit/>
          </a:bodyPr>
          <a:lstStyle/>
          <a:p>
            <a:pPr algn="ctr"/>
            <a:r>
              <a:rPr lang="es-CO" sz="1800" b="1" dirty="0">
                <a:solidFill>
                  <a:srgbClr val="002060"/>
                </a:solidFill>
                <a:effectLst/>
                <a:latin typeface="+mj-lt"/>
              </a:rPr>
              <a:t>Procedimiento</a:t>
            </a:r>
          </a:p>
        </p:txBody>
      </p:sp>
      <p:pic>
        <p:nvPicPr>
          <p:cNvPr id="5" name="Imagen 4">
            <a:extLst>
              <a:ext uri="{FF2B5EF4-FFF2-40B4-BE49-F238E27FC236}">
                <a16:creationId xmlns:a16="http://schemas.microsoft.com/office/drawing/2014/main" id="{B117CA21-9AB8-D8DD-4728-2F723464E0D9}"/>
              </a:ext>
            </a:extLst>
          </p:cNvPr>
          <p:cNvPicPr>
            <a:picLocks noChangeAspect="1"/>
          </p:cNvPicPr>
          <p:nvPr/>
        </p:nvPicPr>
        <p:blipFill>
          <a:blip r:embed="rId3"/>
          <a:stretch>
            <a:fillRect/>
          </a:stretch>
        </p:blipFill>
        <p:spPr>
          <a:xfrm>
            <a:off x="6157679" y="1903408"/>
            <a:ext cx="5027681" cy="2398279"/>
          </a:xfrm>
          <a:prstGeom prst="rect">
            <a:avLst/>
          </a:prstGeom>
        </p:spPr>
      </p:pic>
      <p:sp>
        <p:nvSpPr>
          <p:cNvPr id="9" name="CuadroTexto 8">
            <a:extLst>
              <a:ext uri="{FF2B5EF4-FFF2-40B4-BE49-F238E27FC236}">
                <a16:creationId xmlns:a16="http://schemas.microsoft.com/office/drawing/2014/main" id="{840FDC34-7D4D-189E-FB7E-295E551BAE5C}"/>
              </a:ext>
            </a:extLst>
          </p:cNvPr>
          <p:cNvSpPr txBox="1"/>
          <p:nvPr/>
        </p:nvSpPr>
        <p:spPr>
          <a:xfrm>
            <a:off x="10256722" y="1509257"/>
            <a:ext cx="914400" cy="369332"/>
          </a:xfrm>
          <a:prstGeom prst="rect">
            <a:avLst/>
          </a:prstGeom>
          <a:noFill/>
        </p:spPr>
        <p:txBody>
          <a:bodyPr wrap="square" rtlCol="0">
            <a:spAutoFit/>
          </a:bodyPr>
          <a:lstStyle/>
          <a:p>
            <a:r>
              <a:rPr lang="es-ES" b="1" dirty="0">
                <a:solidFill>
                  <a:srgbClr val="C00000"/>
                </a:solidFill>
              </a:rPr>
              <a:t>Matriz</a:t>
            </a:r>
            <a:endParaRPr lang="es-CO" b="1" dirty="0">
              <a:solidFill>
                <a:srgbClr val="C00000"/>
              </a:solidFill>
            </a:endParaRPr>
          </a:p>
        </p:txBody>
      </p:sp>
      <p:sp>
        <p:nvSpPr>
          <p:cNvPr id="10" name="CuadroTexto 9">
            <a:extLst>
              <a:ext uri="{FF2B5EF4-FFF2-40B4-BE49-F238E27FC236}">
                <a16:creationId xmlns:a16="http://schemas.microsoft.com/office/drawing/2014/main" id="{63AD74B6-42BD-9250-6A09-7558485306CB}"/>
              </a:ext>
            </a:extLst>
          </p:cNvPr>
          <p:cNvSpPr txBox="1"/>
          <p:nvPr/>
        </p:nvSpPr>
        <p:spPr>
          <a:xfrm>
            <a:off x="2480720" y="5050504"/>
            <a:ext cx="8286670" cy="1292662"/>
          </a:xfrm>
          <a:prstGeom prst="rect">
            <a:avLst/>
          </a:prstGeom>
          <a:noFill/>
        </p:spPr>
        <p:txBody>
          <a:bodyPr wrap="square" rtlCol="0">
            <a:spAutoFit/>
          </a:bodyPr>
          <a:lstStyle/>
          <a:p>
            <a:pPr marL="342900" indent="-342900">
              <a:buAutoNum type="arabicPeriod"/>
            </a:pPr>
            <a:r>
              <a:rPr lang="es-ES" sz="1400" dirty="0">
                <a:latin typeface="+mj-lt"/>
              </a:rPr>
              <a:t>Se clasifica variables por medio del marco empírico de la presente investigación.</a:t>
            </a:r>
          </a:p>
          <a:p>
            <a:pPr marL="342900" indent="-342900">
              <a:buAutoNum type="arabicPeriod"/>
            </a:pPr>
            <a:r>
              <a:rPr lang="es-ES" sz="1400" dirty="0">
                <a:latin typeface="+mj-lt"/>
              </a:rPr>
              <a:t>Se investiga programas exitosos para la intervención y creación de la estrategia.</a:t>
            </a:r>
          </a:p>
          <a:p>
            <a:pPr marL="342900" indent="-342900">
              <a:buAutoNum type="arabicPeriod"/>
            </a:pPr>
            <a:r>
              <a:rPr lang="es-ES" sz="1400" dirty="0">
                <a:latin typeface="+mj-lt"/>
              </a:rPr>
              <a:t>Jueces expertos 3. </a:t>
            </a:r>
          </a:p>
          <a:p>
            <a:pPr marL="342900" indent="-342900">
              <a:buAutoNum type="arabicPeriod"/>
            </a:pPr>
            <a:r>
              <a:rPr lang="es-ES" sz="1400" dirty="0">
                <a:latin typeface="+mj-lt"/>
              </a:rPr>
              <a:t>Se Realiza las modificaciones teniendo en cuenta las observaciones</a:t>
            </a:r>
            <a:r>
              <a:rPr lang="es-ES" dirty="0">
                <a:latin typeface="+mj-lt"/>
              </a:rPr>
              <a:t>.</a:t>
            </a:r>
            <a:br>
              <a:rPr lang="es-ES" dirty="0">
                <a:latin typeface="+mj-lt"/>
              </a:rPr>
            </a:br>
            <a:endParaRPr lang="es-CO" dirty="0">
              <a:latin typeface="+mj-lt"/>
            </a:endParaRPr>
          </a:p>
        </p:txBody>
      </p:sp>
      <p:pic>
        <p:nvPicPr>
          <p:cNvPr id="12" name="Imagen 11">
            <a:extLst>
              <a:ext uri="{FF2B5EF4-FFF2-40B4-BE49-F238E27FC236}">
                <a16:creationId xmlns:a16="http://schemas.microsoft.com/office/drawing/2014/main" id="{C2128E0D-2DF8-92D5-E0B4-3171C312D494}"/>
              </a:ext>
            </a:extLst>
          </p:cNvPr>
          <p:cNvPicPr>
            <a:picLocks noChangeAspect="1"/>
          </p:cNvPicPr>
          <p:nvPr/>
        </p:nvPicPr>
        <p:blipFill>
          <a:blip r:embed="rId4"/>
          <a:stretch>
            <a:fillRect/>
          </a:stretch>
        </p:blipFill>
        <p:spPr>
          <a:xfrm>
            <a:off x="1006640" y="1683027"/>
            <a:ext cx="5027682" cy="3005316"/>
          </a:xfrm>
          <a:prstGeom prst="rect">
            <a:avLst/>
          </a:prstGeom>
        </p:spPr>
      </p:pic>
    </p:spTree>
    <p:extLst>
      <p:ext uri="{BB962C8B-B14F-4D97-AF65-F5344CB8AC3E}">
        <p14:creationId xmlns:p14="http://schemas.microsoft.com/office/powerpoint/2010/main" val="30733034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16146C8-32FD-0577-E640-89C8FD9DEB14}"/>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4D972A48-EA37-1F19-777C-697C885B06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FC23481-2FE0-171A-323A-97DF25F97A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Imagen 7">
            <a:extLst>
              <a:ext uri="{FF2B5EF4-FFF2-40B4-BE49-F238E27FC236}">
                <a16:creationId xmlns:a16="http://schemas.microsoft.com/office/drawing/2014/main" id="{B02FBAB0-1DC5-6DC2-81C9-786784EA8112}"/>
              </a:ext>
            </a:extLst>
          </p:cNvPr>
          <p:cNvPicPr>
            <a:picLocks noChangeAspect="1"/>
          </p:cNvPicPr>
          <p:nvPr/>
        </p:nvPicPr>
        <p:blipFill>
          <a:blip r:embed="rId2"/>
          <a:stretch>
            <a:fillRect/>
          </a:stretch>
        </p:blipFill>
        <p:spPr>
          <a:xfrm>
            <a:off x="9450251" y="5593550"/>
            <a:ext cx="1612943" cy="620983"/>
          </a:xfrm>
          <a:prstGeom prst="rect">
            <a:avLst/>
          </a:prstGeom>
        </p:spPr>
      </p:pic>
      <p:sp>
        <p:nvSpPr>
          <p:cNvPr id="3" name="CuadroTexto 2">
            <a:extLst>
              <a:ext uri="{FF2B5EF4-FFF2-40B4-BE49-F238E27FC236}">
                <a16:creationId xmlns:a16="http://schemas.microsoft.com/office/drawing/2014/main" id="{AEC9A4BC-88F8-7B03-252D-0C9A04CCEF7D}"/>
              </a:ext>
            </a:extLst>
          </p:cNvPr>
          <p:cNvSpPr txBox="1"/>
          <p:nvPr/>
        </p:nvSpPr>
        <p:spPr>
          <a:xfrm>
            <a:off x="6680034" y="1491015"/>
            <a:ext cx="4876734" cy="3621504"/>
          </a:xfrm>
          <a:prstGeom prst="rect">
            <a:avLst/>
          </a:prstGeom>
          <a:noFill/>
        </p:spPr>
        <p:txBody>
          <a:bodyPr wrap="square">
            <a:spAutoFit/>
          </a:bodyPr>
          <a:lstStyle/>
          <a:p>
            <a:pPr indent="457200">
              <a:spcAft>
                <a:spcPts val="800"/>
              </a:spcAft>
            </a:pPr>
            <a:r>
              <a:rPr lang="es-CO" sz="1800" b="1" dirty="0">
                <a:solidFill>
                  <a:srgbClr val="002060"/>
                </a:solidFill>
                <a:effectLst/>
                <a:latin typeface="+mj-lt"/>
              </a:rPr>
              <a:t>Resultados</a:t>
            </a:r>
            <a:br>
              <a:rPr lang="es-CO" sz="1800" b="1" dirty="0">
                <a:solidFill>
                  <a:srgbClr val="002060"/>
                </a:solidFill>
                <a:effectLst/>
                <a:latin typeface="+mj-lt"/>
              </a:rPr>
            </a:br>
            <a:br>
              <a:rPr lang="es-CO" sz="1800" b="1" dirty="0">
                <a:solidFill>
                  <a:srgbClr val="002060"/>
                </a:solidFill>
                <a:effectLst/>
                <a:latin typeface="+mj-lt"/>
              </a:rPr>
            </a:br>
            <a:r>
              <a:rPr lang="es-CO" sz="1800" dirty="0">
                <a:effectLst/>
                <a:latin typeface="+mj-lt"/>
                <a:ea typeface="Times New Roman" panose="02020603050405020304" pitchFamily="18" charset="0"/>
              </a:rPr>
              <a:t>Las puntuaciones aplicadas en el proyecto son de un rango de 0 a 4 en cuanto al promedio de las puntuaciones directas, y el índice de concordancia va en un rango de valor de 0 a 1, en donde se encuentre más cercano a 1 es más concordante. </a:t>
            </a:r>
            <a:endParaRPr lang="es-CO" dirty="0">
              <a:latin typeface="+mj-lt"/>
              <a:ea typeface="Times New Roman" panose="02020603050405020304" pitchFamily="18" charset="0"/>
            </a:endParaRPr>
          </a:p>
          <a:p>
            <a:pPr indent="457200">
              <a:spcAft>
                <a:spcPts val="800"/>
              </a:spcAft>
            </a:pPr>
            <a:r>
              <a:rPr lang="es-CO" sz="1800" dirty="0">
                <a:effectLst/>
                <a:latin typeface="+mj-lt"/>
                <a:ea typeface="Times New Roman" panose="02020603050405020304" pitchFamily="18" charset="0"/>
              </a:rPr>
              <a:t>Se realizo ajustes en el ítem que se punto menos en el índice de concordancia, el cual es el segundo componente en la característica de contenido Condiciones Laborales (CVC 0.80).</a:t>
            </a:r>
            <a:endParaRPr lang="es-CO" sz="1800" dirty="0">
              <a:effectLst/>
              <a:latin typeface="+mj-lt"/>
              <a:ea typeface="Calibri" panose="020F0502020204030204" pitchFamily="34" charset="0"/>
            </a:endParaRPr>
          </a:p>
          <a:p>
            <a:pPr algn="ctr"/>
            <a:endParaRPr lang="es-CO" sz="1800" b="1" dirty="0">
              <a:solidFill>
                <a:srgbClr val="002060"/>
              </a:solidFill>
              <a:effectLst/>
              <a:latin typeface="+mj-lt"/>
            </a:endParaRPr>
          </a:p>
        </p:txBody>
      </p:sp>
      <p:pic>
        <p:nvPicPr>
          <p:cNvPr id="4" name="Imagen 3">
            <a:extLst>
              <a:ext uri="{FF2B5EF4-FFF2-40B4-BE49-F238E27FC236}">
                <a16:creationId xmlns:a16="http://schemas.microsoft.com/office/drawing/2014/main" id="{36CF524B-3951-8933-237B-D3DCB31DE3BF}"/>
              </a:ext>
            </a:extLst>
          </p:cNvPr>
          <p:cNvPicPr>
            <a:picLocks noChangeAspect="1"/>
          </p:cNvPicPr>
          <p:nvPr/>
        </p:nvPicPr>
        <p:blipFill>
          <a:blip r:embed="rId3"/>
          <a:stretch>
            <a:fillRect/>
          </a:stretch>
        </p:blipFill>
        <p:spPr>
          <a:xfrm>
            <a:off x="769432" y="1665774"/>
            <a:ext cx="5910602" cy="3621504"/>
          </a:xfrm>
          <a:prstGeom prst="rect">
            <a:avLst/>
          </a:prstGeom>
        </p:spPr>
      </p:pic>
    </p:spTree>
    <p:extLst>
      <p:ext uri="{BB962C8B-B14F-4D97-AF65-F5344CB8AC3E}">
        <p14:creationId xmlns:p14="http://schemas.microsoft.com/office/powerpoint/2010/main" val="28144089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42648A7-1739-7596-8E45-130E01505C48}"/>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0C1EC424-4B2D-1186-EA90-E30D21705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1DBDDD6-960C-0815-426E-794B24522E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Imagen 7">
            <a:extLst>
              <a:ext uri="{FF2B5EF4-FFF2-40B4-BE49-F238E27FC236}">
                <a16:creationId xmlns:a16="http://schemas.microsoft.com/office/drawing/2014/main" id="{A96A07DC-0109-FEC7-3848-14DB12A68DCF}"/>
              </a:ext>
            </a:extLst>
          </p:cNvPr>
          <p:cNvPicPr>
            <a:picLocks noChangeAspect="1"/>
          </p:cNvPicPr>
          <p:nvPr/>
        </p:nvPicPr>
        <p:blipFill>
          <a:blip r:embed="rId2"/>
          <a:stretch>
            <a:fillRect/>
          </a:stretch>
        </p:blipFill>
        <p:spPr>
          <a:xfrm>
            <a:off x="9450251" y="5593550"/>
            <a:ext cx="1612943" cy="620983"/>
          </a:xfrm>
          <a:prstGeom prst="rect">
            <a:avLst/>
          </a:prstGeom>
        </p:spPr>
      </p:pic>
      <p:sp>
        <p:nvSpPr>
          <p:cNvPr id="3" name="CuadroTexto 2">
            <a:extLst>
              <a:ext uri="{FF2B5EF4-FFF2-40B4-BE49-F238E27FC236}">
                <a16:creationId xmlns:a16="http://schemas.microsoft.com/office/drawing/2014/main" id="{F5AC723D-46E5-7C40-B118-8990DC17529C}"/>
              </a:ext>
            </a:extLst>
          </p:cNvPr>
          <p:cNvSpPr txBox="1"/>
          <p:nvPr/>
        </p:nvSpPr>
        <p:spPr>
          <a:xfrm>
            <a:off x="1760305" y="1340483"/>
            <a:ext cx="8671389" cy="4524315"/>
          </a:xfrm>
          <a:prstGeom prst="rect">
            <a:avLst/>
          </a:prstGeom>
          <a:noFill/>
        </p:spPr>
        <p:txBody>
          <a:bodyPr wrap="square">
            <a:spAutoFit/>
          </a:bodyPr>
          <a:lstStyle/>
          <a:p>
            <a:pPr algn="ctr"/>
            <a:r>
              <a:rPr lang="es-CO" sz="1800" b="1" dirty="0">
                <a:solidFill>
                  <a:srgbClr val="002060"/>
                </a:solidFill>
                <a:effectLst/>
                <a:latin typeface="+mj-lt"/>
              </a:rPr>
              <a:t>Discusión</a:t>
            </a:r>
            <a:br>
              <a:rPr lang="es-CO" sz="1800" b="1" dirty="0">
                <a:solidFill>
                  <a:srgbClr val="002060"/>
                </a:solidFill>
                <a:effectLst/>
                <a:latin typeface="+mj-lt"/>
              </a:rPr>
            </a:br>
            <a:br>
              <a:rPr lang="es-CO" sz="1800" b="1" dirty="0">
                <a:solidFill>
                  <a:srgbClr val="002060"/>
                </a:solidFill>
                <a:effectLst/>
                <a:latin typeface="+mj-lt"/>
              </a:rPr>
            </a:br>
            <a:r>
              <a:rPr lang="es-CO" sz="1800" b="1" dirty="0">
                <a:solidFill>
                  <a:srgbClr val="002060"/>
                </a:solidFill>
                <a:effectLst/>
                <a:latin typeface="+mj-lt"/>
              </a:rPr>
              <a:t>1. </a:t>
            </a:r>
            <a:r>
              <a:rPr lang="es-CO" sz="1800" dirty="0">
                <a:effectLst/>
                <a:latin typeface="Times New Roman" panose="02020603050405020304" pitchFamily="18" charset="0"/>
                <a:ea typeface="Times New Roman" panose="02020603050405020304" pitchFamily="18" charset="0"/>
              </a:rPr>
              <a:t>La importancia de mitigar estas cuatro variables asociadas a la rotación se da debido a que en el sector de la salud esta rotación de personal al final afecta el servicio a los usuarios y genera un aumento en los costos de la entidad disminuyendo sus utilidades y causando una insatisfacción general de los colaboradores. </a:t>
            </a:r>
          </a:p>
          <a:p>
            <a:pPr algn="ctr"/>
            <a:r>
              <a:rPr lang="es-CO" b="1" dirty="0">
                <a:solidFill>
                  <a:srgbClr val="002060"/>
                </a:solidFill>
                <a:latin typeface="Times New Roman" panose="02020603050405020304" pitchFamily="18" charset="0"/>
                <a:ea typeface="Calibri" panose="020F0502020204030204" pitchFamily="34" charset="0"/>
              </a:rPr>
              <a:t>2. </a:t>
            </a:r>
            <a:r>
              <a:rPr lang="es-CO" dirty="0">
                <a:latin typeface="Times New Roman" panose="02020603050405020304" pitchFamily="18" charset="0"/>
                <a:ea typeface="Calibri" panose="020F0502020204030204" pitchFamily="34" charset="0"/>
              </a:rPr>
              <a:t>Se ha desarrollado esfuerzos importantes documentados, pero en el caso específico de este proyecto se enfocó en el sector de la salud con un énfasis importante en los factores asociados.</a:t>
            </a:r>
          </a:p>
          <a:p>
            <a:pPr algn="ctr"/>
            <a:r>
              <a:rPr lang="es-CO" sz="1800" b="1" dirty="0">
                <a:solidFill>
                  <a:srgbClr val="002060"/>
                </a:solidFill>
                <a:effectLst/>
                <a:latin typeface="Times New Roman" panose="02020603050405020304" pitchFamily="18" charset="0"/>
                <a:ea typeface="Calibri" panose="020F0502020204030204" pitchFamily="34" charset="0"/>
              </a:rPr>
              <a:t>3</a:t>
            </a:r>
            <a:r>
              <a:rPr lang="es-CO" sz="1800" dirty="0">
                <a:effectLst/>
                <a:latin typeface="Times New Roman" panose="02020603050405020304" pitchFamily="18" charset="0"/>
                <a:ea typeface="Calibri" panose="020F0502020204030204" pitchFamily="34" charset="0"/>
              </a:rPr>
              <a:t>. Al concluir con el presente proyecto, se cuenta con una versión inicial de un programa enfocado a reducir esta problemática en el sector de la salud, </a:t>
            </a:r>
            <a:r>
              <a:rPr lang="es-CO" dirty="0">
                <a:latin typeface="Times New Roman" panose="02020603050405020304" pitchFamily="18" charset="0"/>
                <a:ea typeface="Calibri" panose="020F0502020204030204" pitchFamily="34" charset="0"/>
              </a:rPr>
              <a:t>únicamente desde la validación de su contenido por medio de 3 jueces expertos ya descritos.</a:t>
            </a:r>
          </a:p>
          <a:p>
            <a:pPr algn="ctr"/>
            <a:r>
              <a:rPr lang="es-CO" sz="1800" b="1" dirty="0">
                <a:solidFill>
                  <a:srgbClr val="002060"/>
                </a:solidFill>
                <a:effectLst/>
                <a:latin typeface="Times New Roman" panose="02020603050405020304" pitchFamily="18" charset="0"/>
                <a:ea typeface="Calibri" panose="020F0502020204030204" pitchFamily="34" charset="0"/>
              </a:rPr>
              <a:t>4. </a:t>
            </a:r>
            <a:r>
              <a:rPr lang="es-CO" sz="1800" dirty="0">
                <a:effectLst/>
                <a:latin typeface="Times New Roman" panose="02020603050405020304" pitchFamily="18" charset="0"/>
                <a:ea typeface="Calibri" panose="020F0502020204030204" pitchFamily="34" charset="0"/>
              </a:rPr>
              <a:t>Se requiere a futuro verificar el estimado efecto de reducción de personal, es importante a futuro para intervenir esta problemática a futuro en el sector de la salud.</a:t>
            </a:r>
            <a:endParaRPr lang="es-CO" sz="1800" dirty="0">
              <a:effectLst/>
              <a:latin typeface="Calibri" panose="020F0502020204030204" pitchFamily="34" charset="0"/>
              <a:ea typeface="Calibri" panose="020F0502020204030204" pitchFamily="34" charset="0"/>
            </a:endParaRPr>
          </a:p>
          <a:p>
            <a:pPr algn="ctr"/>
            <a:br>
              <a:rPr lang="es-CO" sz="1800" b="1" dirty="0">
                <a:solidFill>
                  <a:srgbClr val="002060"/>
                </a:solidFill>
                <a:effectLst/>
                <a:latin typeface="+mj-lt"/>
              </a:rPr>
            </a:br>
            <a:endParaRPr lang="es-CO" sz="1800" b="1" dirty="0">
              <a:solidFill>
                <a:srgbClr val="002060"/>
              </a:solidFill>
              <a:effectLst/>
              <a:latin typeface="+mj-lt"/>
            </a:endParaRPr>
          </a:p>
        </p:txBody>
      </p:sp>
    </p:spTree>
    <p:extLst>
      <p:ext uri="{BB962C8B-B14F-4D97-AF65-F5344CB8AC3E}">
        <p14:creationId xmlns:p14="http://schemas.microsoft.com/office/powerpoint/2010/main" val="1908382613"/>
      </p:ext>
    </p:extLst>
  </p:cSld>
  <p:clrMapOvr>
    <a:masterClrMapping/>
  </p:clrMapOvr>
</p:sld>
</file>

<file path=ppt/theme/theme1.xml><?xml version="1.0" encoding="utf-8"?>
<a:theme xmlns:a="http://schemas.openxmlformats.org/drawingml/2006/main" name="Tema de Office">
  <a:themeElements>
    <a:clrScheme name="Rojo naranja">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3333</TotalTime>
  <Words>1149</Words>
  <Application>Microsoft Office PowerPoint</Application>
  <PresentationFormat>Panorámica</PresentationFormat>
  <Paragraphs>63</Paragraphs>
  <Slides>11</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11</vt:i4>
      </vt:variant>
    </vt:vector>
  </HeadingPairs>
  <TitlesOfParts>
    <vt:vector size="17" baseType="lpstr">
      <vt:lpstr>Arial</vt:lpstr>
      <vt:lpstr>Calibri</vt:lpstr>
      <vt:lpstr>Calibri Light</vt:lpstr>
      <vt:lpstr>Times New Roman</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John Alexander Castro Muñoz</dc:creator>
  <cp:lastModifiedBy>Heidy Yineth Osorio Mendez (010C)</cp:lastModifiedBy>
  <cp:revision>35</cp:revision>
  <dcterms:created xsi:type="dcterms:W3CDTF">2023-06-01T22:58:40Z</dcterms:created>
  <dcterms:modified xsi:type="dcterms:W3CDTF">2024-02-23T17:47:21Z</dcterms:modified>
</cp:coreProperties>
</file>