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62" r:id="rId5"/>
    <p:sldId id="264" r:id="rId6"/>
    <p:sldId id="358" r:id="rId7"/>
    <p:sldId id="354" r:id="rId8"/>
    <p:sldId id="367" r:id="rId9"/>
    <p:sldId id="368" r:id="rId10"/>
    <p:sldId id="369" r:id="rId11"/>
    <p:sldId id="353" r:id="rId12"/>
    <p:sldId id="359" r:id="rId13"/>
    <p:sldId id="360" r:id="rId14"/>
    <p:sldId id="361" r:id="rId15"/>
    <p:sldId id="362" r:id="rId16"/>
    <p:sldId id="266" r:id="rId17"/>
    <p:sldId id="364" r:id="rId18"/>
    <p:sldId id="36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cquirog\AppData\Roaming\Microsoft\Excel\TRABAJO%20DE%20GRADO%20SIN%20ESTRATEGIA%20(2)%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s-CO"/>
              <a:t>INGRESOS</a:t>
            </a:r>
            <a:r>
              <a:rPr lang="es-CO" baseline="0"/>
              <a:t> VS EGRESOS</a:t>
            </a:r>
            <a:endParaRPr lang="es-CO"/>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clustered"/>
        <c:varyColors val="0"/>
        <c:ser>
          <c:idx val="0"/>
          <c:order val="0"/>
          <c:tx>
            <c:strRef>
              <c:f>'Flujo de Caja'!$A$9</c:f>
              <c:strCache>
                <c:ptCount val="1"/>
                <c:pt idx="0">
                  <c:v>TOTAL INGRESOS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'Flujo de Caja'!$B$3:$J$3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'Flujo de Caja'!$B$9:$J$9</c:f>
              <c:numCache>
                <c:formatCode>#,##0_ ;[Red]\-#,##0\ </c:formatCode>
                <c:ptCount val="9"/>
                <c:pt idx="0">
                  <c:v>119598180</c:v>
                </c:pt>
                <c:pt idx="1">
                  <c:v>277350000</c:v>
                </c:pt>
                <c:pt idx="2">
                  <c:v>301953718.5</c:v>
                </c:pt>
                <c:pt idx="3">
                  <c:v>360079809.31125003</c:v>
                </c:pt>
                <c:pt idx="4">
                  <c:v>437622996.24642777</c:v>
                </c:pt>
                <c:pt idx="5">
                  <c:v>531799465.03865904</c:v>
                </c:pt>
                <c:pt idx="6">
                  <c:v>591892804.5880276</c:v>
                </c:pt>
                <c:pt idx="7">
                  <c:v>661824939.45010304</c:v>
                </c:pt>
                <c:pt idx="8">
                  <c:v>750509481.33641696</c:v>
                </c:pt>
              </c:numCache>
            </c:numRef>
          </c:val>
          <c:extLst>
            <c:ext xmlns:c16="http://schemas.microsoft.com/office/drawing/2014/chart" uri="{C3380CC4-5D6E-409C-BE32-E72D297353CC}">
              <c16:uniqueId val="{00000000-5FEC-4315-815B-64914B2448D4}"/>
            </c:ext>
          </c:extLst>
        </c:ser>
        <c:ser>
          <c:idx val="1"/>
          <c:order val="1"/>
          <c:tx>
            <c:strRef>
              <c:f>'Flujo de Caja'!$A$19</c:f>
              <c:strCache>
                <c:ptCount val="1"/>
                <c:pt idx="0">
                  <c:v>TOTAL EGRESOS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'Flujo de Caja'!$B$3:$J$3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'Flujo de Caja'!$B$19:$J$19</c:f>
              <c:numCache>
                <c:formatCode>#,##0_ ;[Red]\-#,##0\ </c:formatCode>
                <c:ptCount val="9"/>
                <c:pt idx="0">
                  <c:v>55498180</c:v>
                </c:pt>
                <c:pt idx="1">
                  <c:v>302486317.73808771</c:v>
                </c:pt>
                <c:pt idx="2">
                  <c:v>322906080.05089784</c:v>
                </c:pt>
                <c:pt idx="3">
                  <c:v>362451256.85349929</c:v>
                </c:pt>
                <c:pt idx="4">
                  <c:v>385932687.12920797</c:v>
                </c:pt>
                <c:pt idx="5">
                  <c:v>493971985.61384887</c:v>
                </c:pt>
                <c:pt idx="6">
                  <c:v>523270248.0525791</c:v>
                </c:pt>
                <c:pt idx="7">
                  <c:v>604953338.07549882</c:v>
                </c:pt>
                <c:pt idx="8">
                  <c:v>647123428.17876208</c:v>
                </c:pt>
              </c:numCache>
            </c:numRef>
          </c:val>
          <c:extLst>
            <c:ext xmlns:c16="http://schemas.microsoft.com/office/drawing/2014/chart" uri="{C3380CC4-5D6E-409C-BE32-E72D297353CC}">
              <c16:uniqueId val="{00000001-5FEC-4315-815B-64914B2448D4}"/>
            </c:ext>
          </c:extLst>
        </c:ser>
        <c:dLbls>
          <c:showLegendKey val="0"/>
          <c:showVal val="0"/>
          <c:showCatName val="0"/>
          <c:showSerName val="0"/>
          <c:showPercent val="0"/>
          <c:showBubbleSize val="0"/>
        </c:dLbls>
        <c:gapWidth val="100"/>
        <c:overlap val="-24"/>
        <c:axId val="1831676959"/>
        <c:axId val="1831674079"/>
      </c:barChart>
      <c:catAx>
        <c:axId val="183167695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831674079"/>
        <c:crosses val="autoZero"/>
        <c:auto val="1"/>
        <c:lblAlgn val="ctr"/>
        <c:lblOffset val="100"/>
        <c:noMultiLvlLbl val="0"/>
      </c:catAx>
      <c:valAx>
        <c:axId val="1831674079"/>
        <c:scaling>
          <c:orientation val="minMax"/>
        </c:scaling>
        <c:delete val="0"/>
        <c:axPos val="l"/>
        <c:majorGridlines>
          <c:spPr>
            <a:ln w="9525" cap="flat" cmpd="sng" algn="ctr">
              <a:solidFill>
                <a:schemeClr val="lt1">
                  <a:lumMod val="95000"/>
                  <a:alpha val="10000"/>
                </a:schemeClr>
              </a:solidFill>
              <a:round/>
            </a:ln>
            <a:effectLst/>
          </c:spPr>
        </c:majorGridlines>
        <c:numFmt formatCode="#,##0_ ;[Red]\-#,##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831676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7D3B8-1D1A-4DAB-B8CD-17985F9DA575}" type="datetimeFigureOut">
              <a:rPr lang="es-CO" smtClean="0"/>
              <a:t>29/05/2023</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1EABE-BA4C-453D-A095-FFEBA002EE49}" type="slidenum">
              <a:rPr lang="es-CO" smtClean="0"/>
              <a:t>‹Nº›</a:t>
            </a:fld>
            <a:endParaRPr lang="es-CO"/>
          </a:p>
        </p:txBody>
      </p:sp>
    </p:spTree>
    <p:extLst>
      <p:ext uri="{BB962C8B-B14F-4D97-AF65-F5344CB8AC3E}">
        <p14:creationId xmlns:p14="http://schemas.microsoft.com/office/powerpoint/2010/main" val="416418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E08FF9A-2E2E-5B4A-8468-9F28F395D460}" type="slidenum">
              <a:rPr lang="es-ES" smtClean="0"/>
              <a:t>11</a:t>
            </a:fld>
            <a:endParaRPr lang="es-ES" dirty="0"/>
          </a:p>
        </p:txBody>
      </p:sp>
    </p:spTree>
    <p:extLst>
      <p:ext uri="{BB962C8B-B14F-4D97-AF65-F5344CB8AC3E}">
        <p14:creationId xmlns:p14="http://schemas.microsoft.com/office/powerpoint/2010/main" val="161270377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34AA3ED-9466-4ED7-B758-380815D1A060}" type="datetimeFigureOut">
              <a:rPr lang="es-CO" smtClean="0"/>
              <a:t>29/05/2023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1724C6E-2727-428E-983B-4FADF5B49924}" type="slidenum">
              <a:rPr lang="es-CO" smtClean="0"/>
              <a:t>‹Nº›</a:t>
            </a:fld>
            <a:endParaRPr lang="es-CO"/>
          </a:p>
        </p:txBody>
      </p:sp>
    </p:spTree>
    <p:extLst>
      <p:ext uri="{BB962C8B-B14F-4D97-AF65-F5344CB8AC3E}">
        <p14:creationId xmlns:p14="http://schemas.microsoft.com/office/powerpoint/2010/main" val="2249175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4AA3ED-9466-4ED7-B758-380815D1A060}" type="datetimeFigureOut">
              <a:rPr lang="es-CO" smtClean="0"/>
              <a:t>29/05/2023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1426579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4AA3ED-9466-4ED7-B758-380815D1A060}" type="datetimeFigureOut">
              <a:rPr lang="es-CO" smtClean="0"/>
              <a:t>29/05/2023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1275528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Imagen 6" descr="UNIPILOTO Plantilla Institucional-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31" y="-25400"/>
            <a:ext cx="12275496" cy="6908800"/>
          </a:xfrm>
          <a:prstGeom prst="rect">
            <a:avLst/>
          </a:prstGeom>
        </p:spPr>
      </p:pic>
      <p:sp>
        <p:nvSpPr>
          <p:cNvPr id="8" name="Content Placeholder 2"/>
          <p:cNvSpPr>
            <a:spLocks noGrp="1"/>
          </p:cNvSpPr>
          <p:nvPr>
            <p:ph idx="1"/>
          </p:nvPr>
        </p:nvSpPr>
        <p:spPr>
          <a:xfrm>
            <a:off x="-45131" y="2590307"/>
            <a:ext cx="12275496" cy="4293092"/>
          </a:xfrm>
        </p:spPr>
        <p:txBody>
          <a:bodyPr>
            <a:normAutofit/>
          </a:bodyPr>
          <a:lstStyle>
            <a:lvl1pPr>
              <a:defRPr sz="3200"/>
            </a:lvl1pPr>
            <a:lvl2pPr>
              <a:defRPr sz="2667"/>
            </a:lvl2pPr>
            <a:lvl3pPr>
              <a:defRPr sz="2400"/>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288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34AA3ED-9466-4ED7-B758-380815D1A060}" type="datetimeFigureOut">
              <a:rPr lang="es-CO" smtClean="0"/>
              <a:t>29/05/2023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409850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434AA3ED-9466-4ED7-B758-380815D1A060}" type="datetimeFigureOut">
              <a:rPr lang="es-CO" smtClean="0"/>
              <a:t>29/05/2023</a:t>
            </a:fld>
            <a:endParaRPr lang="es-CO"/>
          </a:p>
        </p:txBody>
      </p:sp>
      <p:sp>
        <p:nvSpPr>
          <p:cNvPr id="5" name="Footer Placeholder 4"/>
          <p:cNvSpPr>
            <a:spLocks noGrp="1"/>
          </p:cNvSpPr>
          <p:nvPr>
            <p:ph type="ftr" sz="quarter" idx="11"/>
          </p:nvPr>
        </p:nvSpPr>
        <p:spPr>
          <a:xfrm>
            <a:off x="2182708" y="6272784"/>
            <a:ext cx="6327648" cy="365125"/>
          </a:xfrm>
        </p:spPr>
        <p:txBody>
          <a:bodyPr/>
          <a:lstStyle/>
          <a:p>
            <a:endParaRPr lang="es-CO"/>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1724C6E-2727-428E-983B-4FADF5B49924}" type="slidenum">
              <a:rPr lang="es-CO" smtClean="0"/>
              <a:t>‹Nº›</a:t>
            </a:fld>
            <a:endParaRPr lang="es-CO"/>
          </a:p>
        </p:txBody>
      </p:sp>
    </p:spTree>
    <p:extLst>
      <p:ext uri="{BB962C8B-B14F-4D97-AF65-F5344CB8AC3E}">
        <p14:creationId xmlns:p14="http://schemas.microsoft.com/office/powerpoint/2010/main" val="383894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34AA3ED-9466-4ED7-B758-380815D1A060}" type="datetimeFigureOut">
              <a:rPr lang="es-CO" smtClean="0"/>
              <a:t>29/05/2023</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2448911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34AA3ED-9466-4ED7-B758-380815D1A060}" type="datetimeFigureOut">
              <a:rPr lang="es-CO" smtClean="0"/>
              <a:t>29/05/2023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1482045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34AA3ED-9466-4ED7-B758-380815D1A060}" type="datetimeFigureOut">
              <a:rPr lang="es-CO" smtClean="0"/>
              <a:t>29/05/2023</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4713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4AA3ED-9466-4ED7-B758-380815D1A060}" type="datetimeFigureOut">
              <a:rPr lang="es-CO" smtClean="0"/>
              <a:t>29/05/2023</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11781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4AA3ED-9466-4ED7-B758-380815D1A060}" type="datetimeFigureOut">
              <a:rPr lang="es-CO" smtClean="0"/>
              <a:t>29/05/2023</a:t>
            </a:fld>
            <a:endParaRPr lang="es-CO"/>
          </a:p>
        </p:txBody>
      </p:sp>
      <p:sp>
        <p:nvSpPr>
          <p:cNvPr id="6" name="Footer Placeholder 5"/>
          <p:cNvSpPr>
            <a:spLocks noGrp="1"/>
          </p:cNvSpPr>
          <p:nvPr>
            <p:ph type="ftr" sz="quarter" idx="11"/>
          </p:nvPr>
        </p:nvSpPr>
        <p:spPr/>
        <p:txBody>
          <a:bodyPr/>
          <a:lstStyle/>
          <a:p>
            <a:endParaRPr lang="es-CO"/>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1501993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34AA3ED-9466-4ED7-B758-380815D1A060}" type="datetimeFigureOut">
              <a:rPr lang="es-CO" smtClean="0"/>
              <a:t>29/05/2023</a:t>
            </a:fld>
            <a:endParaRPr lang="es-CO"/>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1724C6E-2727-428E-983B-4FADF5B49924}" type="slidenum">
              <a:rPr lang="es-CO" smtClean="0"/>
              <a:t>‹Nº›</a:t>
            </a:fld>
            <a:endParaRPr lang="es-CO"/>
          </a:p>
        </p:txBody>
      </p:sp>
    </p:spTree>
    <p:extLst>
      <p:ext uri="{BB962C8B-B14F-4D97-AF65-F5344CB8AC3E}">
        <p14:creationId xmlns:p14="http://schemas.microsoft.com/office/powerpoint/2010/main" val="4228303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34AA3ED-9466-4ED7-B758-380815D1A060}" type="datetimeFigureOut">
              <a:rPr lang="es-CO" smtClean="0"/>
              <a:t>29/05/2023</a:t>
            </a:fld>
            <a:endParaRPr lang="es-CO"/>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s-CO"/>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1724C6E-2727-428E-983B-4FADF5B49924}" type="slidenum">
              <a:rPr lang="es-CO" smtClean="0"/>
              <a:t>‹Nº›</a:t>
            </a:fld>
            <a:endParaRPr lang="es-CO"/>
          </a:p>
        </p:txBody>
      </p:sp>
    </p:spTree>
    <p:extLst>
      <p:ext uri="{BB962C8B-B14F-4D97-AF65-F5344CB8AC3E}">
        <p14:creationId xmlns:p14="http://schemas.microsoft.com/office/powerpoint/2010/main" val="3710746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68B30F-D33D-EEE0-EAA5-8D90142B1DBE}"/>
              </a:ext>
            </a:extLst>
          </p:cNvPr>
          <p:cNvSpPr>
            <a:spLocks noGrp="1"/>
          </p:cNvSpPr>
          <p:nvPr>
            <p:ph type="ctrTitle"/>
          </p:nvPr>
        </p:nvSpPr>
        <p:spPr/>
        <p:txBody>
          <a:bodyPr/>
          <a:lstStyle/>
          <a:p>
            <a:r>
              <a:rPr lang="es-ES" sz="5400" dirty="0"/>
              <a:t>Proyecto de Emprendimiento salón de onces </a:t>
            </a:r>
            <a:r>
              <a:rPr lang="es-ES" sz="5400" dirty="0" err="1"/>
              <a:t>nagurt</a:t>
            </a:r>
            <a:endParaRPr lang="es-CO" sz="5400" dirty="0"/>
          </a:p>
        </p:txBody>
      </p:sp>
      <p:sp>
        <p:nvSpPr>
          <p:cNvPr id="3" name="Subtítulo 2">
            <a:extLst>
              <a:ext uri="{FF2B5EF4-FFF2-40B4-BE49-F238E27FC236}">
                <a16:creationId xmlns:a16="http://schemas.microsoft.com/office/drawing/2014/main" id="{30C1E8BE-8239-CC28-5968-978619DB0C08}"/>
              </a:ext>
            </a:extLst>
          </p:cNvPr>
          <p:cNvSpPr>
            <a:spLocks noGrp="1"/>
          </p:cNvSpPr>
          <p:nvPr>
            <p:ph type="subTitle" idx="1"/>
          </p:nvPr>
        </p:nvSpPr>
        <p:spPr>
          <a:xfrm>
            <a:off x="1051560" y="4663681"/>
            <a:ext cx="7891272" cy="1069848"/>
          </a:xfrm>
        </p:spPr>
        <p:txBody>
          <a:bodyPr>
            <a:normAutofit fontScale="92500" lnSpcReduction="20000"/>
          </a:bodyPr>
          <a:lstStyle/>
          <a:p>
            <a:pPr indent="-228600" algn="l">
              <a:buFont typeface="Arial" panose="020B0604020202020204" pitchFamily="34" charset="0"/>
              <a:buChar char="•"/>
            </a:pPr>
            <a:r>
              <a:rPr lang="en-US" dirty="0"/>
              <a:t>ELABORADO POR;</a:t>
            </a:r>
          </a:p>
          <a:p>
            <a:pPr indent="-228600" algn="l">
              <a:buFont typeface="Arial" panose="020B0604020202020204" pitchFamily="34" charset="0"/>
              <a:buChar char="•"/>
            </a:pPr>
            <a:r>
              <a:rPr lang="en-US" dirty="0"/>
              <a:t>Ingrid Camila Quiroga Rojas</a:t>
            </a:r>
          </a:p>
          <a:p>
            <a:pPr indent="-228600" algn="l">
              <a:buFont typeface="Arial" panose="020B0604020202020204" pitchFamily="34" charset="0"/>
              <a:buChar char="•"/>
            </a:pPr>
            <a:r>
              <a:rPr lang="en-US" dirty="0"/>
              <a:t>Mauricio Fernando </a:t>
            </a:r>
            <a:r>
              <a:rPr lang="es-US" dirty="0"/>
              <a:t>Chaves </a:t>
            </a:r>
            <a:r>
              <a:rPr lang="es-US" dirty="0" err="1"/>
              <a:t>Buchelli</a:t>
            </a:r>
            <a:endParaRPr lang="es-US" dirty="0"/>
          </a:p>
          <a:p>
            <a:pPr indent="-228600" algn="l">
              <a:buFont typeface="Arial" panose="020B0604020202020204" pitchFamily="34" charset="0"/>
              <a:buChar char="•"/>
            </a:pPr>
            <a:endParaRPr lang="en-US" dirty="0"/>
          </a:p>
          <a:p>
            <a:endParaRPr lang="es-CO" dirty="0"/>
          </a:p>
        </p:txBody>
      </p:sp>
      <p:pic>
        <p:nvPicPr>
          <p:cNvPr id="4" name="Picture 6" descr="Children student icon Royalty Free Vector Image">
            <a:extLst>
              <a:ext uri="{FF2B5EF4-FFF2-40B4-BE49-F238E27FC236}">
                <a16:creationId xmlns:a16="http://schemas.microsoft.com/office/drawing/2014/main" id="{3434CC1B-89B6-38E2-222E-19DCA7D6269C}"/>
              </a:ext>
            </a:extLst>
          </p:cNvPr>
          <p:cNvPicPr>
            <a:picLocks noChangeAspect="1" noChangeArrowheads="1"/>
          </p:cNvPicPr>
          <p:nvPr/>
        </p:nvPicPr>
        <p:blipFill rotWithShape="1">
          <a:blip r:embed="rId2">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5220" t="25815" r="14767" b="31907"/>
          <a:stretch/>
        </p:blipFill>
        <p:spPr bwMode="auto">
          <a:xfrm>
            <a:off x="341585" y="5068009"/>
            <a:ext cx="709975" cy="47133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F3E26EC3-FA7E-5902-CE6B-9F1FE35EAA0D}"/>
              </a:ext>
            </a:extLst>
          </p:cNvPr>
          <p:cNvPicPr>
            <a:picLocks noChangeAspect="1"/>
          </p:cNvPicPr>
          <p:nvPr/>
        </p:nvPicPr>
        <p:blipFill>
          <a:blip r:embed="rId4"/>
          <a:stretch>
            <a:fillRect/>
          </a:stretch>
        </p:blipFill>
        <p:spPr>
          <a:xfrm>
            <a:off x="9652807" y="5198605"/>
            <a:ext cx="2218690" cy="1489923"/>
          </a:xfrm>
          <a:prstGeom prst="rect">
            <a:avLst/>
          </a:prstGeom>
        </p:spPr>
      </p:pic>
    </p:spTree>
    <p:extLst>
      <p:ext uri="{BB962C8B-B14F-4D97-AF65-F5344CB8AC3E}">
        <p14:creationId xmlns:p14="http://schemas.microsoft.com/office/powerpoint/2010/main" val="1298327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4" name="Marcador de contenido 3">
            <a:extLst>
              <a:ext uri="{FF2B5EF4-FFF2-40B4-BE49-F238E27FC236}">
                <a16:creationId xmlns:a16="http://schemas.microsoft.com/office/drawing/2014/main" id="{DC80D9C8-0EE0-0C25-E5DC-4FE177164D39}"/>
              </a:ext>
            </a:extLst>
          </p:cNvPr>
          <p:cNvGraphicFramePr>
            <a:graphicFrameLocks noGrp="1"/>
          </p:cNvGraphicFramePr>
          <p:nvPr>
            <p:ph idx="1"/>
            <p:extLst>
              <p:ext uri="{D42A27DB-BD31-4B8C-83A1-F6EECF244321}">
                <p14:modId xmlns:p14="http://schemas.microsoft.com/office/powerpoint/2010/main" val="247659556"/>
              </p:ext>
            </p:extLst>
          </p:nvPr>
        </p:nvGraphicFramePr>
        <p:xfrm>
          <a:off x="622300" y="639763"/>
          <a:ext cx="6572250" cy="558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6643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dibujo&#10;&#10;Descripción generada automáticamente">
            <a:extLst>
              <a:ext uri="{FF2B5EF4-FFF2-40B4-BE49-F238E27FC236}">
                <a16:creationId xmlns:a16="http://schemas.microsoft.com/office/drawing/2014/main" id="{862D3344-18E2-46F9-A8C1-2E99CF4CD5ED}"/>
              </a:ext>
            </a:extLst>
          </p:cNvPr>
          <p:cNvPicPr>
            <a:picLocks noChangeAspect="1"/>
          </p:cNvPicPr>
          <p:nvPr/>
        </p:nvPicPr>
        <p:blipFill rotWithShape="1">
          <a:blip r:embed="rId3"/>
          <a:srcRect r="19727"/>
          <a:stretch/>
        </p:blipFill>
        <p:spPr>
          <a:xfrm>
            <a:off x="2818417" y="1309142"/>
            <a:ext cx="6374534" cy="1704389"/>
          </a:xfrm>
          <a:prstGeom prst="rect">
            <a:avLst/>
          </a:prstGeom>
          <a:ln>
            <a:solidFill>
              <a:schemeClr val="accent1">
                <a:lumMod val="75000"/>
              </a:schemeClr>
            </a:solidFill>
          </a:ln>
        </p:spPr>
      </p:pic>
      <p:sp>
        <p:nvSpPr>
          <p:cNvPr id="11" name="CuadroTexto 10">
            <a:extLst>
              <a:ext uri="{FF2B5EF4-FFF2-40B4-BE49-F238E27FC236}">
                <a16:creationId xmlns:a16="http://schemas.microsoft.com/office/drawing/2014/main" id="{388680B9-0C68-4FEB-AFAF-2FCCF84F1AC2}"/>
              </a:ext>
            </a:extLst>
          </p:cNvPr>
          <p:cNvSpPr txBox="1"/>
          <p:nvPr/>
        </p:nvSpPr>
        <p:spPr>
          <a:xfrm>
            <a:off x="3086580" y="1719512"/>
            <a:ext cx="1157819" cy="564322"/>
          </a:xfrm>
          <a:prstGeom prst="rect">
            <a:avLst/>
          </a:prstGeom>
          <a:noFill/>
        </p:spPr>
        <p:txBody>
          <a:bodyPr wrap="square">
            <a:spAutoFit/>
          </a:bodyPr>
          <a:lstStyle/>
          <a:p>
            <a:r>
              <a:rPr lang="es-ES" sz="1867" b="1" dirty="0">
                <a:ln w="0"/>
                <a:solidFill>
                  <a:schemeClr val="bg1"/>
                </a:solidFill>
                <a:effectLst>
                  <a:outerShdw blurRad="38100" dist="25400" dir="5400000" algn="ctr" rotWithShape="0">
                    <a:srgbClr val="6E747A">
                      <a:alpha val="43000"/>
                    </a:srgbClr>
                  </a:outerShdw>
                </a:effectLst>
              </a:rPr>
              <a:t>119,598</a:t>
            </a:r>
          </a:p>
          <a:p>
            <a:pPr algn="ctr"/>
            <a:r>
              <a:rPr lang="es-ES" sz="1200" b="1" dirty="0">
                <a:ln w="0"/>
                <a:solidFill>
                  <a:schemeClr val="bg1"/>
                </a:solidFill>
                <a:effectLst>
                  <a:outerShdw blurRad="38100" dist="25400" dir="5400000" algn="ctr" rotWithShape="0">
                    <a:srgbClr val="6E747A">
                      <a:alpha val="43000"/>
                    </a:srgbClr>
                  </a:outerShdw>
                </a:effectLst>
              </a:rPr>
              <a:t>MILLONES</a:t>
            </a:r>
            <a:endParaRPr lang="es-CO" sz="1200" b="1" dirty="0">
              <a:solidFill>
                <a:schemeClr val="bg1"/>
              </a:solidFill>
            </a:endParaRPr>
          </a:p>
        </p:txBody>
      </p:sp>
      <p:sp>
        <p:nvSpPr>
          <p:cNvPr id="12" name="CuadroTexto 11">
            <a:extLst>
              <a:ext uri="{FF2B5EF4-FFF2-40B4-BE49-F238E27FC236}">
                <a16:creationId xmlns:a16="http://schemas.microsoft.com/office/drawing/2014/main" id="{5692F96C-EEFD-4BB9-AE53-7275EFB13F17}"/>
              </a:ext>
            </a:extLst>
          </p:cNvPr>
          <p:cNvSpPr txBox="1"/>
          <p:nvPr/>
        </p:nvSpPr>
        <p:spPr>
          <a:xfrm>
            <a:off x="2362007" y="3188972"/>
            <a:ext cx="2615804" cy="379656"/>
          </a:xfrm>
          <a:prstGeom prst="rect">
            <a:avLst/>
          </a:prstGeom>
          <a:noFill/>
        </p:spPr>
        <p:txBody>
          <a:bodyPr wrap="square" rtlCol="0">
            <a:spAutoFit/>
          </a:bodyPr>
          <a:lstStyle/>
          <a:p>
            <a:pPr algn="ctr"/>
            <a:r>
              <a:rPr lang="es-ES" sz="1867" dirty="0"/>
              <a:t>INV. INCIAL</a:t>
            </a:r>
            <a:endParaRPr lang="es-CO" sz="1867" dirty="0"/>
          </a:p>
        </p:txBody>
      </p:sp>
      <p:sp>
        <p:nvSpPr>
          <p:cNvPr id="13" name="CuadroTexto 12">
            <a:extLst>
              <a:ext uri="{FF2B5EF4-FFF2-40B4-BE49-F238E27FC236}">
                <a16:creationId xmlns:a16="http://schemas.microsoft.com/office/drawing/2014/main" id="{9AEF1025-62B3-4CD9-8B64-3947C023CAB1}"/>
              </a:ext>
            </a:extLst>
          </p:cNvPr>
          <p:cNvSpPr txBox="1"/>
          <p:nvPr/>
        </p:nvSpPr>
        <p:spPr>
          <a:xfrm>
            <a:off x="4400714" y="3167368"/>
            <a:ext cx="1601311" cy="379656"/>
          </a:xfrm>
          <a:prstGeom prst="rect">
            <a:avLst/>
          </a:prstGeom>
          <a:noFill/>
        </p:spPr>
        <p:txBody>
          <a:bodyPr wrap="square" rtlCol="0">
            <a:spAutoFit/>
          </a:bodyPr>
          <a:lstStyle/>
          <a:p>
            <a:pPr algn="ctr"/>
            <a:r>
              <a:rPr lang="es-ES" sz="1867" dirty="0"/>
              <a:t>TIR</a:t>
            </a:r>
            <a:endParaRPr lang="es-CO" sz="1867" dirty="0"/>
          </a:p>
        </p:txBody>
      </p:sp>
      <p:sp>
        <p:nvSpPr>
          <p:cNvPr id="14" name="CuadroTexto 13">
            <a:extLst>
              <a:ext uri="{FF2B5EF4-FFF2-40B4-BE49-F238E27FC236}">
                <a16:creationId xmlns:a16="http://schemas.microsoft.com/office/drawing/2014/main" id="{13EA0149-EBBF-43D6-B1D9-3E72F219214E}"/>
              </a:ext>
            </a:extLst>
          </p:cNvPr>
          <p:cNvSpPr txBox="1"/>
          <p:nvPr/>
        </p:nvSpPr>
        <p:spPr>
          <a:xfrm>
            <a:off x="4647436" y="1658330"/>
            <a:ext cx="1157819" cy="584775"/>
          </a:xfrm>
          <a:prstGeom prst="rect">
            <a:avLst/>
          </a:prstGeom>
          <a:noFill/>
        </p:spPr>
        <p:txBody>
          <a:bodyPr wrap="square">
            <a:spAutoFit/>
          </a:bodyPr>
          <a:lstStyle/>
          <a:p>
            <a:pPr algn="ctr"/>
            <a:r>
              <a:rPr lang="es-ES" sz="1867" b="1" dirty="0">
                <a:ln w="0"/>
                <a:solidFill>
                  <a:schemeClr val="bg1"/>
                </a:solidFill>
                <a:effectLst>
                  <a:outerShdw blurRad="38100" dist="25400" dir="5400000" algn="ctr" rotWithShape="0">
                    <a:srgbClr val="6E747A">
                      <a:alpha val="43000"/>
                    </a:srgbClr>
                  </a:outerShdw>
                </a:effectLst>
              </a:rPr>
              <a:t>46%</a:t>
            </a:r>
          </a:p>
          <a:p>
            <a:pPr algn="ctr"/>
            <a:r>
              <a:rPr lang="es-ES" sz="1333" b="1" dirty="0">
                <a:ln w="0"/>
                <a:solidFill>
                  <a:schemeClr val="bg1"/>
                </a:solidFill>
                <a:effectLst>
                  <a:outerShdw blurRad="38100" dist="25400" dir="5400000" algn="ctr" rotWithShape="0">
                    <a:srgbClr val="6E747A">
                      <a:alpha val="43000"/>
                    </a:srgbClr>
                  </a:outerShdw>
                </a:effectLst>
              </a:rPr>
              <a:t>EA</a:t>
            </a:r>
            <a:endParaRPr lang="es-CO" sz="1333" b="1" dirty="0">
              <a:solidFill>
                <a:schemeClr val="bg1"/>
              </a:solidFill>
            </a:endParaRPr>
          </a:p>
        </p:txBody>
      </p:sp>
      <p:sp>
        <p:nvSpPr>
          <p:cNvPr id="15" name="CuadroTexto 14">
            <a:extLst>
              <a:ext uri="{FF2B5EF4-FFF2-40B4-BE49-F238E27FC236}">
                <a16:creationId xmlns:a16="http://schemas.microsoft.com/office/drawing/2014/main" id="{13AB15AB-B9DC-4627-9A28-02C41D005D39}"/>
              </a:ext>
            </a:extLst>
          </p:cNvPr>
          <p:cNvSpPr txBox="1"/>
          <p:nvPr/>
        </p:nvSpPr>
        <p:spPr>
          <a:xfrm>
            <a:off x="5982211" y="3188972"/>
            <a:ext cx="1601311" cy="379656"/>
          </a:xfrm>
          <a:prstGeom prst="rect">
            <a:avLst/>
          </a:prstGeom>
          <a:noFill/>
        </p:spPr>
        <p:txBody>
          <a:bodyPr wrap="square" rtlCol="0">
            <a:spAutoFit/>
          </a:bodyPr>
          <a:lstStyle/>
          <a:p>
            <a:pPr algn="ctr"/>
            <a:r>
              <a:rPr lang="es-ES" sz="1867" dirty="0"/>
              <a:t>VPN</a:t>
            </a:r>
            <a:endParaRPr lang="es-CO" sz="1867" dirty="0"/>
          </a:p>
        </p:txBody>
      </p:sp>
      <p:sp>
        <p:nvSpPr>
          <p:cNvPr id="16" name="CuadroTexto 15">
            <a:extLst>
              <a:ext uri="{FF2B5EF4-FFF2-40B4-BE49-F238E27FC236}">
                <a16:creationId xmlns:a16="http://schemas.microsoft.com/office/drawing/2014/main" id="{6E0E376E-8E90-46FD-955A-D336B97050C3}"/>
              </a:ext>
            </a:extLst>
          </p:cNvPr>
          <p:cNvSpPr txBox="1"/>
          <p:nvPr/>
        </p:nvSpPr>
        <p:spPr>
          <a:xfrm>
            <a:off x="6269060" y="1719511"/>
            <a:ext cx="1157819" cy="584775"/>
          </a:xfrm>
          <a:prstGeom prst="rect">
            <a:avLst/>
          </a:prstGeom>
          <a:noFill/>
        </p:spPr>
        <p:txBody>
          <a:bodyPr wrap="square">
            <a:spAutoFit/>
          </a:bodyPr>
          <a:lstStyle/>
          <a:p>
            <a:pPr algn="ctr"/>
            <a:r>
              <a:rPr lang="es-ES" sz="1867" b="1" dirty="0">
                <a:ln w="0"/>
                <a:solidFill>
                  <a:schemeClr val="bg1"/>
                </a:solidFill>
                <a:effectLst>
                  <a:outerShdw blurRad="38100" dist="25400" dir="5400000" algn="ctr" rotWithShape="0">
                    <a:srgbClr val="6E747A">
                      <a:alpha val="43000"/>
                    </a:srgbClr>
                  </a:outerShdw>
                </a:effectLst>
              </a:rPr>
              <a:t>288  </a:t>
            </a:r>
            <a:r>
              <a:rPr lang="es-ES" sz="1333" b="1" dirty="0">
                <a:ln w="0"/>
                <a:solidFill>
                  <a:schemeClr val="bg1"/>
                </a:solidFill>
                <a:effectLst>
                  <a:outerShdw blurRad="38100" dist="25400" dir="5400000" algn="ctr" rotWithShape="0">
                    <a:srgbClr val="6E747A">
                      <a:alpha val="43000"/>
                    </a:srgbClr>
                  </a:outerShdw>
                </a:effectLst>
              </a:rPr>
              <a:t>MILLONES</a:t>
            </a:r>
            <a:endParaRPr lang="es-CO" sz="1333" b="1" dirty="0">
              <a:solidFill>
                <a:schemeClr val="bg1"/>
              </a:solidFill>
            </a:endParaRPr>
          </a:p>
        </p:txBody>
      </p:sp>
      <p:sp>
        <p:nvSpPr>
          <p:cNvPr id="17" name="CuadroTexto 16">
            <a:extLst>
              <a:ext uri="{FF2B5EF4-FFF2-40B4-BE49-F238E27FC236}">
                <a16:creationId xmlns:a16="http://schemas.microsoft.com/office/drawing/2014/main" id="{7064A9C7-198A-4C4E-8161-BCA7B6E1A964}"/>
              </a:ext>
            </a:extLst>
          </p:cNvPr>
          <p:cNvSpPr txBox="1"/>
          <p:nvPr/>
        </p:nvSpPr>
        <p:spPr>
          <a:xfrm>
            <a:off x="7569726" y="3188616"/>
            <a:ext cx="1601311" cy="379656"/>
          </a:xfrm>
          <a:prstGeom prst="rect">
            <a:avLst/>
          </a:prstGeom>
          <a:noFill/>
        </p:spPr>
        <p:txBody>
          <a:bodyPr wrap="square" rtlCol="0">
            <a:spAutoFit/>
          </a:bodyPr>
          <a:lstStyle/>
          <a:p>
            <a:pPr algn="ctr"/>
            <a:r>
              <a:rPr lang="es-ES" sz="1867" dirty="0"/>
              <a:t>WACC</a:t>
            </a:r>
            <a:endParaRPr lang="es-CO" sz="1867" dirty="0"/>
          </a:p>
        </p:txBody>
      </p:sp>
      <p:sp>
        <p:nvSpPr>
          <p:cNvPr id="18" name="CuadroTexto 17">
            <a:extLst>
              <a:ext uri="{FF2B5EF4-FFF2-40B4-BE49-F238E27FC236}">
                <a16:creationId xmlns:a16="http://schemas.microsoft.com/office/drawing/2014/main" id="{8AA17B10-574E-4A38-BE7E-D5EE1C6694F4}"/>
              </a:ext>
            </a:extLst>
          </p:cNvPr>
          <p:cNvSpPr txBox="1"/>
          <p:nvPr/>
        </p:nvSpPr>
        <p:spPr>
          <a:xfrm>
            <a:off x="7583521" y="1719512"/>
            <a:ext cx="1573720" cy="297454"/>
          </a:xfrm>
          <a:prstGeom prst="rect">
            <a:avLst/>
          </a:prstGeom>
          <a:noFill/>
        </p:spPr>
        <p:txBody>
          <a:bodyPr wrap="square">
            <a:spAutoFit/>
          </a:bodyPr>
          <a:lstStyle/>
          <a:p>
            <a:pPr algn="ctr"/>
            <a:r>
              <a:rPr lang="es-ES" sz="1333" b="1" dirty="0">
                <a:solidFill>
                  <a:schemeClr val="bg1"/>
                </a:solidFill>
              </a:rPr>
              <a:t>15,56%</a:t>
            </a:r>
            <a:endParaRPr lang="es-CO" sz="1333" b="1" dirty="0">
              <a:solidFill>
                <a:schemeClr val="bg1"/>
              </a:solidFill>
            </a:endParaRPr>
          </a:p>
        </p:txBody>
      </p:sp>
      <p:sp>
        <p:nvSpPr>
          <p:cNvPr id="34" name="CuadroTexto 33">
            <a:extLst>
              <a:ext uri="{FF2B5EF4-FFF2-40B4-BE49-F238E27FC236}">
                <a16:creationId xmlns:a16="http://schemas.microsoft.com/office/drawing/2014/main" id="{DC4487CB-4C54-499C-8147-1B1D81889676}"/>
              </a:ext>
            </a:extLst>
          </p:cNvPr>
          <p:cNvSpPr txBox="1"/>
          <p:nvPr/>
        </p:nvSpPr>
        <p:spPr>
          <a:xfrm>
            <a:off x="2882866" y="170191"/>
            <a:ext cx="7396567" cy="1138773"/>
          </a:xfrm>
          <a:prstGeom prst="rect">
            <a:avLst/>
          </a:prstGeom>
          <a:noFill/>
        </p:spPr>
        <p:txBody>
          <a:bodyPr wrap="square" rtlCol="0">
            <a:spAutoFit/>
          </a:bodyPr>
          <a:lstStyle/>
          <a:p>
            <a:r>
              <a:rPr lang="es-MX" sz="44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rPr>
              <a:t>MODELO DE NEGOCIO</a:t>
            </a:r>
          </a:p>
          <a:p>
            <a:endParaRPr lang="es-CO" sz="2400" dirty="0">
              <a:solidFill>
                <a:schemeClr val="accent2">
                  <a:lumMod val="75000"/>
                </a:schemeClr>
              </a:solidFill>
            </a:endParaRPr>
          </a:p>
        </p:txBody>
      </p:sp>
      <p:sp>
        <p:nvSpPr>
          <p:cNvPr id="22" name="CuadroTexto 21">
            <a:extLst>
              <a:ext uri="{FF2B5EF4-FFF2-40B4-BE49-F238E27FC236}">
                <a16:creationId xmlns:a16="http://schemas.microsoft.com/office/drawing/2014/main" id="{19186B6A-D831-4696-89FB-A3E83EB29A77}"/>
              </a:ext>
            </a:extLst>
          </p:cNvPr>
          <p:cNvSpPr txBox="1"/>
          <p:nvPr/>
        </p:nvSpPr>
        <p:spPr>
          <a:xfrm>
            <a:off x="777716" y="1915116"/>
            <a:ext cx="1489234" cy="646331"/>
          </a:xfrm>
          <a:prstGeom prst="rect">
            <a:avLst/>
          </a:prstGeom>
          <a:solidFill>
            <a:schemeClr val="accent2">
              <a:lumMod val="75000"/>
            </a:schemeClr>
          </a:solidFill>
        </p:spPr>
        <p:txBody>
          <a:bodyPr wrap="square" rtlCol="0">
            <a:spAutoFit/>
          </a:bodyPr>
          <a:lstStyle/>
          <a:p>
            <a:pPr algn="ctr"/>
            <a:r>
              <a:rPr lang="es-ES" dirty="0">
                <a:solidFill>
                  <a:schemeClr val="bg1"/>
                </a:solidFill>
              </a:rPr>
              <a:t>INVERSIÒN INICIAL</a:t>
            </a:r>
            <a:endParaRPr lang="es-CO" dirty="0">
              <a:solidFill>
                <a:schemeClr val="bg1"/>
              </a:solidFill>
            </a:endParaRPr>
          </a:p>
        </p:txBody>
      </p:sp>
      <p:sp>
        <p:nvSpPr>
          <p:cNvPr id="23" name="CuadroTexto 22">
            <a:extLst>
              <a:ext uri="{FF2B5EF4-FFF2-40B4-BE49-F238E27FC236}">
                <a16:creationId xmlns:a16="http://schemas.microsoft.com/office/drawing/2014/main" id="{07E9D84E-DA56-45D8-9472-DD395E212EC1}"/>
              </a:ext>
            </a:extLst>
          </p:cNvPr>
          <p:cNvSpPr txBox="1"/>
          <p:nvPr/>
        </p:nvSpPr>
        <p:spPr>
          <a:xfrm>
            <a:off x="91440" y="4525723"/>
            <a:ext cx="2529156" cy="646331"/>
          </a:xfrm>
          <a:prstGeom prst="rect">
            <a:avLst/>
          </a:prstGeom>
          <a:solidFill>
            <a:schemeClr val="accent2">
              <a:lumMod val="75000"/>
            </a:schemeClr>
          </a:solidFill>
        </p:spPr>
        <p:txBody>
          <a:bodyPr wrap="square" rtlCol="0">
            <a:spAutoFit/>
          </a:bodyPr>
          <a:lstStyle/>
          <a:p>
            <a:pPr algn="ctr"/>
            <a:r>
              <a:rPr lang="es-ES" dirty="0">
                <a:solidFill>
                  <a:schemeClr val="bg1"/>
                </a:solidFill>
              </a:rPr>
              <a:t>APERTURA 2DO LOCAL</a:t>
            </a:r>
            <a:endParaRPr lang="es-CO" dirty="0">
              <a:solidFill>
                <a:schemeClr val="bg1"/>
              </a:solidFill>
            </a:endParaRPr>
          </a:p>
        </p:txBody>
      </p:sp>
      <p:pic>
        <p:nvPicPr>
          <p:cNvPr id="24" name="Imagen 23" descr="Imagen que contiene dibujo&#10;&#10;Descripción generada automáticamente">
            <a:extLst>
              <a:ext uri="{FF2B5EF4-FFF2-40B4-BE49-F238E27FC236}">
                <a16:creationId xmlns:a16="http://schemas.microsoft.com/office/drawing/2014/main" id="{CBAD678A-12CD-46CD-9A3E-C1A773F37915}"/>
              </a:ext>
            </a:extLst>
          </p:cNvPr>
          <p:cNvPicPr>
            <a:picLocks noChangeAspect="1"/>
          </p:cNvPicPr>
          <p:nvPr/>
        </p:nvPicPr>
        <p:blipFill rotWithShape="1">
          <a:blip r:embed="rId3"/>
          <a:srcRect r="20003"/>
          <a:stretch/>
        </p:blipFill>
        <p:spPr>
          <a:xfrm>
            <a:off x="2854127" y="4012762"/>
            <a:ext cx="6352619" cy="1704389"/>
          </a:xfrm>
          <a:prstGeom prst="rect">
            <a:avLst/>
          </a:prstGeom>
          <a:ln>
            <a:solidFill>
              <a:schemeClr val="accent1">
                <a:lumMod val="75000"/>
              </a:schemeClr>
            </a:solidFill>
          </a:ln>
        </p:spPr>
      </p:pic>
      <p:sp>
        <p:nvSpPr>
          <p:cNvPr id="25" name="CuadroTexto 24">
            <a:extLst>
              <a:ext uri="{FF2B5EF4-FFF2-40B4-BE49-F238E27FC236}">
                <a16:creationId xmlns:a16="http://schemas.microsoft.com/office/drawing/2014/main" id="{543B6BAD-E9AB-460B-9276-79B3D0BE8555}"/>
              </a:ext>
            </a:extLst>
          </p:cNvPr>
          <p:cNvSpPr txBox="1"/>
          <p:nvPr/>
        </p:nvSpPr>
        <p:spPr>
          <a:xfrm>
            <a:off x="3122289" y="4423132"/>
            <a:ext cx="1157819" cy="564322"/>
          </a:xfrm>
          <a:prstGeom prst="rect">
            <a:avLst/>
          </a:prstGeom>
          <a:noFill/>
        </p:spPr>
        <p:txBody>
          <a:bodyPr wrap="square">
            <a:spAutoFit/>
          </a:bodyPr>
          <a:lstStyle/>
          <a:p>
            <a:r>
              <a:rPr lang="es-ES" sz="1867" b="1" dirty="0">
                <a:ln w="0"/>
                <a:solidFill>
                  <a:schemeClr val="bg1"/>
                </a:solidFill>
                <a:effectLst>
                  <a:outerShdw blurRad="38100" dist="25400" dir="5400000" algn="ctr" rotWithShape="0">
                    <a:srgbClr val="6E747A">
                      <a:alpha val="43000"/>
                    </a:srgbClr>
                  </a:outerShdw>
                </a:effectLst>
              </a:rPr>
              <a:t>75,000</a:t>
            </a:r>
          </a:p>
          <a:p>
            <a:pPr algn="ctr"/>
            <a:r>
              <a:rPr lang="es-ES" sz="1200" b="1" dirty="0">
                <a:ln w="0"/>
                <a:solidFill>
                  <a:schemeClr val="bg1"/>
                </a:solidFill>
                <a:effectLst>
                  <a:outerShdw blurRad="38100" dist="25400" dir="5400000" algn="ctr" rotWithShape="0">
                    <a:srgbClr val="6E747A">
                      <a:alpha val="43000"/>
                    </a:srgbClr>
                  </a:outerShdw>
                </a:effectLst>
              </a:rPr>
              <a:t>MILLONES</a:t>
            </a:r>
            <a:endParaRPr lang="es-CO" sz="1200" b="1" dirty="0">
              <a:solidFill>
                <a:schemeClr val="bg1"/>
              </a:solidFill>
            </a:endParaRPr>
          </a:p>
        </p:txBody>
      </p:sp>
      <p:sp>
        <p:nvSpPr>
          <p:cNvPr id="26" name="CuadroTexto 25">
            <a:extLst>
              <a:ext uri="{FF2B5EF4-FFF2-40B4-BE49-F238E27FC236}">
                <a16:creationId xmlns:a16="http://schemas.microsoft.com/office/drawing/2014/main" id="{D8D3DAB2-6908-4663-A8EA-698A1378A66C}"/>
              </a:ext>
            </a:extLst>
          </p:cNvPr>
          <p:cNvSpPr txBox="1"/>
          <p:nvPr/>
        </p:nvSpPr>
        <p:spPr>
          <a:xfrm>
            <a:off x="2397717" y="5892592"/>
            <a:ext cx="2615804" cy="379656"/>
          </a:xfrm>
          <a:prstGeom prst="rect">
            <a:avLst/>
          </a:prstGeom>
          <a:noFill/>
        </p:spPr>
        <p:txBody>
          <a:bodyPr wrap="square" rtlCol="0">
            <a:spAutoFit/>
          </a:bodyPr>
          <a:lstStyle/>
          <a:p>
            <a:pPr algn="ctr"/>
            <a:r>
              <a:rPr lang="es-ES" sz="1867" dirty="0"/>
              <a:t>INV. INCIAL</a:t>
            </a:r>
            <a:endParaRPr lang="es-CO" sz="1867" dirty="0"/>
          </a:p>
        </p:txBody>
      </p:sp>
      <p:sp>
        <p:nvSpPr>
          <p:cNvPr id="27" name="CuadroTexto 26">
            <a:extLst>
              <a:ext uri="{FF2B5EF4-FFF2-40B4-BE49-F238E27FC236}">
                <a16:creationId xmlns:a16="http://schemas.microsoft.com/office/drawing/2014/main" id="{152E421B-6EE1-4C1C-BF14-2E5283140F97}"/>
              </a:ext>
            </a:extLst>
          </p:cNvPr>
          <p:cNvSpPr txBox="1"/>
          <p:nvPr/>
        </p:nvSpPr>
        <p:spPr>
          <a:xfrm>
            <a:off x="4436423" y="5870988"/>
            <a:ext cx="1601311" cy="379656"/>
          </a:xfrm>
          <a:prstGeom prst="rect">
            <a:avLst/>
          </a:prstGeom>
          <a:noFill/>
        </p:spPr>
        <p:txBody>
          <a:bodyPr wrap="square" rtlCol="0">
            <a:spAutoFit/>
          </a:bodyPr>
          <a:lstStyle/>
          <a:p>
            <a:pPr algn="ctr"/>
            <a:r>
              <a:rPr lang="es-ES" sz="1867" dirty="0"/>
              <a:t>TIR</a:t>
            </a:r>
            <a:endParaRPr lang="es-CO" sz="1867" dirty="0"/>
          </a:p>
        </p:txBody>
      </p:sp>
      <p:sp>
        <p:nvSpPr>
          <p:cNvPr id="28" name="CuadroTexto 27">
            <a:extLst>
              <a:ext uri="{FF2B5EF4-FFF2-40B4-BE49-F238E27FC236}">
                <a16:creationId xmlns:a16="http://schemas.microsoft.com/office/drawing/2014/main" id="{C78367AE-DAFC-4996-9195-D7D83C26005C}"/>
              </a:ext>
            </a:extLst>
          </p:cNvPr>
          <p:cNvSpPr txBox="1"/>
          <p:nvPr/>
        </p:nvSpPr>
        <p:spPr>
          <a:xfrm>
            <a:off x="4683145" y="4361950"/>
            <a:ext cx="1157819" cy="584775"/>
          </a:xfrm>
          <a:prstGeom prst="rect">
            <a:avLst/>
          </a:prstGeom>
          <a:noFill/>
        </p:spPr>
        <p:txBody>
          <a:bodyPr wrap="square">
            <a:spAutoFit/>
          </a:bodyPr>
          <a:lstStyle/>
          <a:p>
            <a:pPr algn="ctr"/>
            <a:r>
              <a:rPr lang="es-ES" sz="1867" b="1" dirty="0">
                <a:ln w="0"/>
                <a:solidFill>
                  <a:schemeClr val="bg1"/>
                </a:solidFill>
                <a:effectLst>
                  <a:outerShdw blurRad="38100" dist="25400" dir="5400000" algn="ctr" rotWithShape="0">
                    <a:srgbClr val="6E747A">
                      <a:alpha val="43000"/>
                    </a:srgbClr>
                  </a:outerShdw>
                </a:effectLst>
              </a:rPr>
              <a:t>25%</a:t>
            </a:r>
          </a:p>
          <a:p>
            <a:pPr algn="ctr"/>
            <a:r>
              <a:rPr lang="es-ES" sz="1333" b="1" dirty="0">
                <a:ln w="0"/>
                <a:solidFill>
                  <a:schemeClr val="bg1"/>
                </a:solidFill>
                <a:effectLst>
                  <a:outerShdw blurRad="38100" dist="25400" dir="5400000" algn="ctr" rotWithShape="0">
                    <a:srgbClr val="6E747A">
                      <a:alpha val="43000"/>
                    </a:srgbClr>
                  </a:outerShdw>
                </a:effectLst>
              </a:rPr>
              <a:t>EA</a:t>
            </a:r>
            <a:endParaRPr lang="es-CO" sz="1333" b="1" dirty="0">
              <a:solidFill>
                <a:schemeClr val="bg1"/>
              </a:solidFill>
            </a:endParaRPr>
          </a:p>
        </p:txBody>
      </p:sp>
      <p:sp>
        <p:nvSpPr>
          <p:cNvPr id="29" name="CuadroTexto 28">
            <a:extLst>
              <a:ext uri="{FF2B5EF4-FFF2-40B4-BE49-F238E27FC236}">
                <a16:creationId xmlns:a16="http://schemas.microsoft.com/office/drawing/2014/main" id="{66FDE96E-5BD6-4868-8047-C8375425A705}"/>
              </a:ext>
            </a:extLst>
          </p:cNvPr>
          <p:cNvSpPr txBox="1"/>
          <p:nvPr/>
        </p:nvSpPr>
        <p:spPr>
          <a:xfrm>
            <a:off x="6017921" y="5892592"/>
            <a:ext cx="1601311" cy="379656"/>
          </a:xfrm>
          <a:prstGeom prst="rect">
            <a:avLst/>
          </a:prstGeom>
          <a:noFill/>
        </p:spPr>
        <p:txBody>
          <a:bodyPr wrap="square" rtlCol="0">
            <a:spAutoFit/>
          </a:bodyPr>
          <a:lstStyle/>
          <a:p>
            <a:pPr algn="ctr"/>
            <a:r>
              <a:rPr lang="es-ES" sz="1867" dirty="0"/>
              <a:t>VPN</a:t>
            </a:r>
            <a:endParaRPr lang="es-CO" sz="1867" dirty="0"/>
          </a:p>
        </p:txBody>
      </p:sp>
      <p:sp>
        <p:nvSpPr>
          <p:cNvPr id="30" name="CuadroTexto 29">
            <a:extLst>
              <a:ext uri="{FF2B5EF4-FFF2-40B4-BE49-F238E27FC236}">
                <a16:creationId xmlns:a16="http://schemas.microsoft.com/office/drawing/2014/main" id="{C7F26193-1189-465E-8D96-555B3773C274}"/>
              </a:ext>
            </a:extLst>
          </p:cNvPr>
          <p:cNvSpPr txBox="1"/>
          <p:nvPr/>
        </p:nvSpPr>
        <p:spPr>
          <a:xfrm>
            <a:off x="6304769" y="4423131"/>
            <a:ext cx="1157819" cy="584775"/>
          </a:xfrm>
          <a:prstGeom prst="rect">
            <a:avLst/>
          </a:prstGeom>
          <a:noFill/>
        </p:spPr>
        <p:txBody>
          <a:bodyPr wrap="square">
            <a:spAutoFit/>
          </a:bodyPr>
          <a:lstStyle/>
          <a:p>
            <a:pPr algn="ctr"/>
            <a:r>
              <a:rPr lang="es-ES" sz="1867" b="1" dirty="0">
                <a:ln w="0"/>
                <a:solidFill>
                  <a:schemeClr val="bg1"/>
                </a:solidFill>
                <a:effectLst>
                  <a:outerShdw blurRad="38100" dist="25400" dir="5400000" algn="ctr" rotWithShape="0">
                    <a:srgbClr val="6E747A">
                      <a:alpha val="43000"/>
                    </a:srgbClr>
                  </a:outerShdw>
                </a:effectLst>
              </a:rPr>
              <a:t>110</a:t>
            </a:r>
          </a:p>
          <a:p>
            <a:pPr algn="ctr"/>
            <a:r>
              <a:rPr lang="es-ES" sz="1333" b="1" dirty="0">
                <a:ln w="0"/>
                <a:solidFill>
                  <a:schemeClr val="bg1"/>
                </a:solidFill>
                <a:effectLst>
                  <a:outerShdw blurRad="38100" dist="25400" dir="5400000" algn="ctr" rotWithShape="0">
                    <a:srgbClr val="6E747A">
                      <a:alpha val="43000"/>
                    </a:srgbClr>
                  </a:outerShdw>
                </a:effectLst>
              </a:rPr>
              <a:t>MILLONES</a:t>
            </a:r>
            <a:endParaRPr lang="es-CO" sz="1333" b="1" dirty="0">
              <a:solidFill>
                <a:schemeClr val="bg1"/>
              </a:solidFill>
            </a:endParaRPr>
          </a:p>
        </p:txBody>
      </p:sp>
      <p:sp>
        <p:nvSpPr>
          <p:cNvPr id="31" name="CuadroTexto 30">
            <a:extLst>
              <a:ext uri="{FF2B5EF4-FFF2-40B4-BE49-F238E27FC236}">
                <a16:creationId xmlns:a16="http://schemas.microsoft.com/office/drawing/2014/main" id="{1E744DCD-AFD0-43E8-BD61-03F7A0C32946}"/>
              </a:ext>
            </a:extLst>
          </p:cNvPr>
          <p:cNvSpPr txBox="1"/>
          <p:nvPr/>
        </p:nvSpPr>
        <p:spPr>
          <a:xfrm>
            <a:off x="7605435" y="5892236"/>
            <a:ext cx="1601311" cy="379656"/>
          </a:xfrm>
          <a:prstGeom prst="rect">
            <a:avLst/>
          </a:prstGeom>
          <a:noFill/>
        </p:spPr>
        <p:txBody>
          <a:bodyPr wrap="square" rtlCol="0">
            <a:spAutoFit/>
          </a:bodyPr>
          <a:lstStyle/>
          <a:p>
            <a:pPr algn="ctr"/>
            <a:r>
              <a:rPr lang="es-ES" sz="1867" dirty="0"/>
              <a:t>WACC</a:t>
            </a:r>
            <a:endParaRPr lang="es-CO" sz="1867" dirty="0"/>
          </a:p>
        </p:txBody>
      </p:sp>
      <p:sp>
        <p:nvSpPr>
          <p:cNvPr id="32" name="CuadroTexto 31">
            <a:extLst>
              <a:ext uri="{FF2B5EF4-FFF2-40B4-BE49-F238E27FC236}">
                <a16:creationId xmlns:a16="http://schemas.microsoft.com/office/drawing/2014/main" id="{120BC374-2DD9-4069-88D4-506FB50A207D}"/>
              </a:ext>
            </a:extLst>
          </p:cNvPr>
          <p:cNvSpPr txBox="1"/>
          <p:nvPr/>
        </p:nvSpPr>
        <p:spPr>
          <a:xfrm>
            <a:off x="7619231" y="4423132"/>
            <a:ext cx="1573720" cy="297454"/>
          </a:xfrm>
          <a:prstGeom prst="rect">
            <a:avLst/>
          </a:prstGeom>
          <a:noFill/>
        </p:spPr>
        <p:txBody>
          <a:bodyPr wrap="square">
            <a:spAutoFit/>
          </a:bodyPr>
          <a:lstStyle/>
          <a:p>
            <a:pPr algn="ctr"/>
            <a:r>
              <a:rPr lang="es-ES" sz="1333" b="1" dirty="0">
                <a:ln w="0"/>
                <a:solidFill>
                  <a:schemeClr val="bg1"/>
                </a:solidFill>
                <a:effectLst>
                  <a:outerShdw blurRad="38100" dist="25400" dir="5400000" algn="ctr" rotWithShape="0">
                    <a:srgbClr val="6E747A">
                      <a:alpha val="43000"/>
                    </a:srgbClr>
                  </a:outerShdw>
                </a:effectLst>
              </a:rPr>
              <a:t>25,45%</a:t>
            </a:r>
            <a:endParaRPr lang="es-CO" sz="1333" b="1" dirty="0">
              <a:solidFill>
                <a:schemeClr val="bg1"/>
              </a:solidFill>
            </a:endParaRPr>
          </a:p>
        </p:txBody>
      </p:sp>
    </p:spTree>
    <p:extLst>
      <p:ext uri="{BB962C8B-B14F-4D97-AF65-F5344CB8AC3E}">
        <p14:creationId xmlns:p14="http://schemas.microsoft.com/office/powerpoint/2010/main" val="1536997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1B9BDC0-04D9-37D0-5065-03F4DC030B86}"/>
              </a:ext>
            </a:extLst>
          </p:cNvPr>
          <p:cNvSpPr txBox="1"/>
          <p:nvPr/>
        </p:nvSpPr>
        <p:spPr>
          <a:xfrm>
            <a:off x="1174773" y="-9163"/>
            <a:ext cx="10629900" cy="584775"/>
          </a:xfrm>
          <a:prstGeom prst="rect">
            <a:avLst/>
          </a:prstGeom>
          <a:noFill/>
        </p:spPr>
        <p:txBody>
          <a:bodyPr wrap="square" rtlCol="0">
            <a:spAutoFit/>
          </a:bodyPr>
          <a:lstStyle/>
          <a:p>
            <a:r>
              <a:rPr lang="es-CO" sz="32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VALORACIÓN SIN ESTRATEGIAS</a:t>
            </a:r>
          </a:p>
        </p:txBody>
      </p:sp>
      <p:pic>
        <p:nvPicPr>
          <p:cNvPr id="3" name="Imagen 2">
            <a:extLst>
              <a:ext uri="{FF2B5EF4-FFF2-40B4-BE49-F238E27FC236}">
                <a16:creationId xmlns:a16="http://schemas.microsoft.com/office/drawing/2014/main" id="{7C701DC4-97F7-900E-3DB4-4EBE90EEB74B}"/>
              </a:ext>
            </a:extLst>
          </p:cNvPr>
          <p:cNvPicPr>
            <a:picLocks noChangeAspect="1"/>
          </p:cNvPicPr>
          <p:nvPr/>
        </p:nvPicPr>
        <p:blipFill rotWithShape="1">
          <a:blip r:embed="rId3"/>
          <a:srcRect b="83496"/>
          <a:stretch/>
        </p:blipFill>
        <p:spPr>
          <a:xfrm>
            <a:off x="1174773" y="677664"/>
            <a:ext cx="8878539" cy="875718"/>
          </a:xfrm>
          <a:prstGeom prst="rect">
            <a:avLst/>
          </a:prstGeom>
        </p:spPr>
      </p:pic>
      <p:pic>
        <p:nvPicPr>
          <p:cNvPr id="4" name="Imagen 3">
            <a:extLst>
              <a:ext uri="{FF2B5EF4-FFF2-40B4-BE49-F238E27FC236}">
                <a16:creationId xmlns:a16="http://schemas.microsoft.com/office/drawing/2014/main" id="{AA4F7326-FE0D-76E0-9837-806BFB48A15D}"/>
              </a:ext>
            </a:extLst>
          </p:cNvPr>
          <p:cNvPicPr>
            <a:picLocks noChangeAspect="1"/>
          </p:cNvPicPr>
          <p:nvPr/>
        </p:nvPicPr>
        <p:blipFill rotWithShape="1">
          <a:blip r:embed="rId4"/>
          <a:srcRect b="50462"/>
          <a:stretch/>
        </p:blipFill>
        <p:spPr>
          <a:xfrm>
            <a:off x="1015540" y="2788475"/>
            <a:ext cx="8907118" cy="2076449"/>
          </a:xfrm>
          <a:prstGeom prst="rect">
            <a:avLst/>
          </a:prstGeom>
        </p:spPr>
      </p:pic>
      <p:pic>
        <p:nvPicPr>
          <p:cNvPr id="5" name="Imagen 4">
            <a:extLst>
              <a:ext uri="{FF2B5EF4-FFF2-40B4-BE49-F238E27FC236}">
                <a16:creationId xmlns:a16="http://schemas.microsoft.com/office/drawing/2014/main" id="{4AA748EB-29DD-8307-1F8C-926CBEACAFF6}"/>
              </a:ext>
            </a:extLst>
          </p:cNvPr>
          <p:cNvPicPr>
            <a:picLocks noChangeAspect="1"/>
          </p:cNvPicPr>
          <p:nvPr/>
        </p:nvPicPr>
        <p:blipFill>
          <a:blip r:embed="rId5"/>
          <a:stretch>
            <a:fillRect/>
          </a:stretch>
        </p:blipFill>
        <p:spPr>
          <a:xfrm>
            <a:off x="2571750" y="4813959"/>
            <a:ext cx="4533900" cy="2044041"/>
          </a:xfrm>
          <a:prstGeom prst="rect">
            <a:avLst/>
          </a:prstGeom>
        </p:spPr>
      </p:pic>
      <p:pic>
        <p:nvPicPr>
          <p:cNvPr id="9" name="Imagen 8">
            <a:extLst>
              <a:ext uri="{FF2B5EF4-FFF2-40B4-BE49-F238E27FC236}">
                <a16:creationId xmlns:a16="http://schemas.microsoft.com/office/drawing/2014/main" id="{500D317E-7B29-B5D2-A1B9-F540FF925B6A}"/>
              </a:ext>
            </a:extLst>
          </p:cNvPr>
          <p:cNvPicPr>
            <a:picLocks noChangeAspect="1"/>
          </p:cNvPicPr>
          <p:nvPr/>
        </p:nvPicPr>
        <p:blipFill>
          <a:blip r:embed="rId6"/>
          <a:stretch>
            <a:fillRect/>
          </a:stretch>
        </p:blipFill>
        <p:spPr>
          <a:xfrm>
            <a:off x="1174773" y="1500684"/>
            <a:ext cx="8588652" cy="1287791"/>
          </a:xfrm>
          <a:prstGeom prst="rect">
            <a:avLst/>
          </a:prstGeom>
        </p:spPr>
      </p:pic>
    </p:spTree>
    <p:extLst>
      <p:ext uri="{BB962C8B-B14F-4D97-AF65-F5344CB8AC3E}">
        <p14:creationId xmlns:p14="http://schemas.microsoft.com/office/powerpoint/2010/main" val="257675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A719CD4-EAFA-9B0D-DFDA-4900C07752AF}"/>
              </a:ext>
            </a:extLst>
          </p:cNvPr>
          <p:cNvSpPr txBox="1"/>
          <p:nvPr/>
        </p:nvSpPr>
        <p:spPr>
          <a:xfrm>
            <a:off x="608965" y="527944"/>
            <a:ext cx="10629900" cy="769441"/>
          </a:xfrm>
          <a:prstGeom prst="rect">
            <a:avLst/>
          </a:prstGeom>
          <a:noFill/>
        </p:spPr>
        <p:txBody>
          <a:bodyPr wrap="square" rtlCol="0">
            <a:spAutoFit/>
          </a:bodyPr>
          <a:lstStyle/>
          <a:p>
            <a:r>
              <a:rPr lang="es-CO" sz="44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ESTRATEGIA y tratamientos</a:t>
            </a:r>
          </a:p>
        </p:txBody>
      </p:sp>
      <p:sp>
        <p:nvSpPr>
          <p:cNvPr id="3" name="CuadroTexto 2">
            <a:extLst>
              <a:ext uri="{FF2B5EF4-FFF2-40B4-BE49-F238E27FC236}">
                <a16:creationId xmlns:a16="http://schemas.microsoft.com/office/drawing/2014/main" id="{EE8A616C-5497-E58D-6000-21AF854AF75D}"/>
              </a:ext>
            </a:extLst>
          </p:cNvPr>
          <p:cNvSpPr txBox="1"/>
          <p:nvPr/>
        </p:nvSpPr>
        <p:spPr>
          <a:xfrm>
            <a:off x="660082" y="1625600"/>
            <a:ext cx="10527665" cy="4247317"/>
          </a:xfrm>
          <a:prstGeom prst="rect">
            <a:avLst/>
          </a:prstGeom>
          <a:noFill/>
        </p:spPr>
        <p:txBody>
          <a:bodyPr wrap="square" rtlCol="0">
            <a:spAutoFit/>
          </a:bodyPr>
          <a:lstStyle/>
          <a:p>
            <a:pPr marL="0" indent="0">
              <a:buFont typeface="Calibri" panose="020F0502020204030204" pitchFamily="34" charset="0"/>
              <a:buNone/>
            </a:pPr>
            <a:r>
              <a:rPr lang="es-MX" sz="1800" b="1" i="1" dirty="0">
                <a:latin typeface="Arial" panose="020B0604020202020204" pitchFamily="34" charset="0"/>
                <a:ea typeface="Calibri" panose="020F0502020204030204" pitchFamily="34" charset="0"/>
                <a:cs typeface="Times New Roman" panose="02020603050405020304" pitchFamily="18" charset="0"/>
              </a:rPr>
              <a:t>Estrategia sobre ventas </a:t>
            </a:r>
          </a:p>
          <a:p>
            <a:pPr marL="0" indent="0">
              <a:buFont typeface="Calibri" panose="020F0502020204030204" pitchFamily="34" charset="0"/>
              <a:buNone/>
            </a:pPr>
            <a:r>
              <a:rPr lang="es-CO" sz="1800" b="1" dirty="0">
                <a:latin typeface="Calibri" panose="020F0502020204030204" pitchFamily="34" charset="0"/>
                <a:ea typeface="Calibri" panose="020F0502020204030204" pitchFamily="34" charset="0"/>
                <a:cs typeface="Times New Roman" panose="02020603050405020304" pitchFamily="18" charset="0"/>
              </a:rPr>
              <a:t>EXPANSIÓN CON UN NUEVO PUNTO DE ATENCIÓN AL PÚBLICO</a:t>
            </a: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dirty="0">
              <a:latin typeface="Calibri" panose="020F0502020204030204" pitchFamily="34" charset="0"/>
              <a:ea typeface="Calibri" panose="020F0502020204030204" pitchFamily="34" charset="0"/>
              <a:cs typeface="Times New Roman" panose="02020603050405020304" pitchFamily="18" charset="0"/>
            </a:endParaRP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pPr marL="0" indent="0">
              <a:buFont typeface="Calibri" panose="020F0502020204030204" pitchFamily="34" charset="0"/>
              <a:buNone/>
            </a:pPr>
            <a:r>
              <a:rPr lang="es-MX" sz="1800" b="1" i="1" dirty="0">
                <a:latin typeface="Arial" panose="020B0604020202020204" pitchFamily="34" charset="0"/>
                <a:ea typeface="Calibri" panose="020F0502020204030204" pitchFamily="34" charset="0"/>
              </a:rPr>
              <a:t>Estrategia de apalancamiento</a:t>
            </a:r>
            <a:endParaRPr lang="es-CO" sz="1800" b="1" i="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CO" sz="1800" i="1"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s-MX" sz="1800" dirty="0">
                <a:latin typeface="Arial" panose="020B0604020202020204" pitchFamily="34" charset="0"/>
                <a:ea typeface="Calibri" panose="020F0502020204030204" pitchFamily="34" charset="0"/>
                <a:cs typeface="Times New Roman" panose="02020603050405020304" pitchFamily="18" charset="0"/>
              </a:rPr>
              <a:t>Las estrategias anteriormente mencionadas, requieren una inversión adicional en activos fijos y los recursos necesarios para atender las necesidades propias del funcionamiento de los dos locales, por lo que se requerirá una financiación con una entidad por valor de $75M pagaderos a 84 cuotas mensuales fijas con un interés del 20,66% EA</a:t>
            </a:r>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dirty="0"/>
          </a:p>
        </p:txBody>
      </p:sp>
      <p:pic>
        <p:nvPicPr>
          <p:cNvPr id="4" name="Imagen 3">
            <a:extLst>
              <a:ext uri="{FF2B5EF4-FFF2-40B4-BE49-F238E27FC236}">
                <a16:creationId xmlns:a16="http://schemas.microsoft.com/office/drawing/2014/main" id="{1C094C3C-BBD4-8EF3-0752-868932068A90}"/>
              </a:ext>
            </a:extLst>
          </p:cNvPr>
          <p:cNvPicPr>
            <a:picLocks noChangeAspect="1"/>
          </p:cNvPicPr>
          <p:nvPr/>
        </p:nvPicPr>
        <p:blipFill>
          <a:blip r:embed="rId3"/>
          <a:stretch>
            <a:fillRect/>
          </a:stretch>
        </p:blipFill>
        <p:spPr>
          <a:xfrm>
            <a:off x="660082" y="2447166"/>
            <a:ext cx="8916644" cy="1228896"/>
          </a:xfrm>
          <a:prstGeom prst="rect">
            <a:avLst/>
          </a:prstGeom>
        </p:spPr>
      </p:pic>
    </p:spTree>
    <p:extLst>
      <p:ext uri="{BB962C8B-B14F-4D97-AF65-F5344CB8AC3E}">
        <p14:creationId xmlns:p14="http://schemas.microsoft.com/office/powerpoint/2010/main" val="4022860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2CC89E7-A6FF-EE04-2BAB-8CE8999A3759}"/>
              </a:ext>
            </a:extLst>
          </p:cNvPr>
          <p:cNvSpPr txBox="1"/>
          <p:nvPr/>
        </p:nvSpPr>
        <p:spPr>
          <a:xfrm>
            <a:off x="608965" y="527944"/>
            <a:ext cx="10629900" cy="769441"/>
          </a:xfrm>
          <a:prstGeom prst="rect">
            <a:avLst/>
          </a:prstGeom>
          <a:noFill/>
        </p:spPr>
        <p:txBody>
          <a:bodyPr wrap="square" rtlCol="0">
            <a:spAutoFit/>
          </a:bodyPr>
          <a:lstStyle/>
          <a:p>
            <a:r>
              <a:rPr lang="es-CO" sz="44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Estrategia sobre costos de materias primas</a:t>
            </a:r>
          </a:p>
        </p:txBody>
      </p:sp>
      <p:sp>
        <p:nvSpPr>
          <p:cNvPr id="3" name="CuadroTexto 2">
            <a:extLst>
              <a:ext uri="{FF2B5EF4-FFF2-40B4-BE49-F238E27FC236}">
                <a16:creationId xmlns:a16="http://schemas.microsoft.com/office/drawing/2014/main" id="{6323020A-FAF1-C7C2-68D1-0A275BD06996}"/>
              </a:ext>
            </a:extLst>
          </p:cNvPr>
          <p:cNvSpPr txBox="1"/>
          <p:nvPr/>
        </p:nvSpPr>
        <p:spPr>
          <a:xfrm>
            <a:off x="608965" y="1859280"/>
            <a:ext cx="9987915" cy="923330"/>
          </a:xfrm>
          <a:prstGeom prst="rect">
            <a:avLst/>
          </a:prstGeom>
          <a:noFill/>
        </p:spPr>
        <p:txBody>
          <a:bodyPr wrap="square" rtlCol="0">
            <a:spAutoFit/>
          </a:bodyPr>
          <a:lstStyle/>
          <a:p>
            <a:r>
              <a:rPr lang="es-CO" dirty="0"/>
              <a:t>COMPRAS AL POR MAYOR</a:t>
            </a:r>
          </a:p>
          <a:p>
            <a:endParaRPr lang="es-CO" dirty="0"/>
          </a:p>
          <a:p>
            <a:endParaRPr lang="es-CO" dirty="0"/>
          </a:p>
        </p:txBody>
      </p:sp>
      <p:pic>
        <p:nvPicPr>
          <p:cNvPr id="4" name="Imagen 3">
            <a:extLst>
              <a:ext uri="{FF2B5EF4-FFF2-40B4-BE49-F238E27FC236}">
                <a16:creationId xmlns:a16="http://schemas.microsoft.com/office/drawing/2014/main" id="{E7B2BB30-3C6A-5384-5A42-B7C29CC825CE}"/>
              </a:ext>
            </a:extLst>
          </p:cNvPr>
          <p:cNvPicPr>
            <a:picLocks noChangeAspect="1"/>
          </p:cNvPicPr>
          <p:nvPr/>
        </p:nvPicPr>
        <p:blipFill>
          <a:blip r:embed="rId3"/>
          <a:stretch>
            <a:fillRect/>
          </a:stretch>
        </p:blipFill>
        <p:spPr>
          <a:xfrm>
            <a:off x="517465" y="2582700"/>
            <a:ext cx="6767947" cy="2619741"/>
          </a:xfrm>
          <a:prstGeom prst="rect">
            <a:avLst/>
          </a:prstGeom>
        </p:spPr>
      </p:pic>
    </p:spTree>
    <p:extLst>
      <p:ext uri="{BB962C8B-B14F-4D97-AF65-F5344CB8AC3E}">
        <p14:creationId xmlns:p14="http://schemas.microsoft.com/office/powerpoint/2010/main" val="3937177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D606AC0-DCDD-B21C-AB8E-C077532B037C}"/>
              </a:ext>
            </a:extLst>
          </p:cNvPr>
          <p:cNvSpPr txBox="1"/>
          <p:nvPr/>
        </p:nvSpPr>
        <p:spPr>
          <a:xfrm>
            <a:off x="608965" y="527944"/>
            <a:ext cx="10629900" cy="769441"/>
          </a:xfrm>
          <a:prstGeom prst="rect">
            <a:avLst/>
          </a:prstGeom>
          <a:noFill/>
        </p:spPr>
        <p:txBody>
          <a:bodyPr wrap="square" rtlCol="0">
            <a:spAutoFit/>
          </a:bodyPr>
          <a:lstStyle/>
          <a:p>
            <a:r>
              <a:rPr lang="es-ES" sz="44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Estrategia sobre costo de mano de obra</a:t>
            </a:r>
          </a:p>
        </p:txBody>
      </p:sp>
      <p:sp>
        <p:nvSpPr>
          <p:cNvPr id="3" name="CuadroTexto 2">
            <a:extLst>
              <a:ext uri="{FF2B5EF4-FFF2-40B4-BE49-F238E27FC236}">
                <a16:creationId xmlns:a16="http://schemas.microsoft.com/office/drawing/2014/main" id="{3E2C999F-D64F-5681-3385-000E96C6C2B4}"/>
              </a:ext>
            </a:extLst>
          </p:cNvPr>
          <p:cNvSpPr txBox="1"/>
          <p:nvPr/>
        </p:nvSpPr>
        <p:spPr>
          <a:xfrm>
            <a:off x="782320" y="1798320"/>
            <a:ext cx="9611360" cy="1200329"/>
          </a:xfrm>
          <a:prstGeom prst="rect">
            <a:avLst/>
          </a:prstGeom>
          <a:noFill/>
        </p:spPr>
        <p:txBody>
          <a:bodyPr wrap="square" rtlCol="0">
            <a:spAutoFit/>
          </a:bodyPr>
          <a:lstStyle/>
          <a:p>
            <a:r>
              <a:rPr lang="es-MX" sz="1800" dirty="0">
                <a:effectLst/>
                <a:latin typeface="Arial" panose="020B0604020202020204" pitchFamily="34" charset="0"/>
                <a:ea typeface="Calibri" panose="020F0502020204030204" pitchFamily="34" charset="0"/>
                <a:cs typeface="Times New Roman" panose="02020603050405020304" pitchFamily="18" charset="0"/>
              </a:rPr>
              <a:t>REDISTRIBUCIÓN DE PERSONAL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dirty="0"/>
          </a:p>
          <a:p>
            <a:endParaRPr lang="es-CO" dirty="0"/>
          </a:p>
          <a:p>
            <a:endParaRPr lang="es-CO" dirty="0"/>
          </a:p>
        </p:txBody>
      </p:sp>
      <p:pic>
        <p:nvPicPr>
          <p:cNvPr id="4" name="Imagen 3">
            <a:extLst>
              <a:ext uri="{FF2B5EF4-FFF2-40B4-BE49-F238E27FC236}">
                <a16:creationId xmlns:a16="http://schemas.microsoft.com/office/drawing/2014/main" id="{01969B15-BF70-312C-1F50-525B33303CF2}"/>
              </a:ext>
            </a:extLst>
          </p:cNvPr>
          <p:cNvPicPr>
            <a:picLocks noChangeAspect="1"/>
          </p:cNvPicPr>
          <p:nvPr/>
        </p:nvPicPr>
        <p:blipFill>
          <a:blip r:embed="rId3"/>
          <a:stretch>
            <a:fillRect/>
          </a:stretch>
        </p:blipFill>
        <p:spPr>
          <a:xfrm>
            <a:off x="2295525" y="2398484"/>
            <a:ext cx="6430272" cy="3515216"/>
          </a:xfrm>
          <a:prstGeom prst="rect">
            <a:avLst/>
          </a:prstGeom>
        </p:spPr>
      </p:pic>
    </p:spTree>
    <p:extLst>
      <p:ext uri="{BB962C8B-B14F-4D97-AF65-F5344CB8AC3E}">
        <p14:creationId xmlns:p14="http://schemas.microsoft.com/office/powerpoint/2010/main" val="111392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413926-B26A-BDAB-E8DA-0B64111A26A3}"/>
              </a:ext>
            </a:extLst>
          </p:cNvPr>
          <p:cNvSpPr>
            <a:spLocks noGrp="1"/>
          </p:cNvSpPr>
          <p:nvPr>
            <p:ph type="title"/>
          </p:nvPr>
        </p:nvSpPr>
        <p:spPr>
          <a:xfrm>
            <a:off x="1069848" y="484632"/>
            <a:ext cx="10058400" cy="1609344"/>
          </a:xfrm>
        </p:spPr>
        <p:txBody>
          <a:bodyPr>
            <a:normAutofit/>
          </a:bodyPr>
          <a:lstStyle/>
          <a:p>
            <a:r>
              <a:rPr lang="es-CO" dirty="0"/>
              <a:t>GASTOS DE PUBLICIDAD</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Marcador de contenido 3">
            <a:extLst>
              <a:ext uri="{FF2B5EF4-FFF2-40B4-BE49-F238E27FC236}">
                <a16:creationId xmlns:a16="http://schemas.microsoft.com/office/drawing/2014/main" id="{8B7342B5-01AD-7204-2A76-F291D14D7A01}"/>
              </a:ext>
            </a:extLst>
          </p:cNvPr>
          <p:cNvGraphicFramePr>
            <a:graphicFrameLocks noGrp="1"/>
          </p:cNvGraphicFramePr>
          <p:nvPr>
            <p:ph idx="1"/>
          </p:nvPr>
        </p:nvGraphicFramePr>
        <p:xfrm>
          <a:off x="1069975" y="2853580"/>
          <a:ext cx="10058401" cy="2681468"/>
        </p:xfrm>
        <a:graphic>
          <a:graphicData uri="http://schemas.openxmlformats.org/drawingml/2006/table">
            <a:tbl>
              <a:tblPr firstRow="1" firstCol="1" bandRow="1">
                <a:solidFill>
                  <a:srgbClr val="F2F2F2">
                    <a:alpha val="45098"/>
                  </a:srgbClr>
                </a:solidFill>
                <a:tableStyleId>{5C22544A-7EE6-4342-B048-85BDC9FD1C3A}</a:tableStyleId>
              </a:tblPr>
              <a:tblGrid>
                <a:gridCol w="2151585">
                  <a:extLst>
                    <a:ext uri="{9D8B030D-6E8A-4147-A177-3AD203B41FA5}">
                      <a16:colId xmlns:a16="http://schemas.microsoft.com/office/drawing/2014/main" val="3584483915"/>
                    </a:ext>
                  </a:extLst>
                </a:gridCol>
                <a:gridCol w="988352">
                  <a:extLst>
                    <a:ext uri="{9D8B030D-6E8A-4147-A177-3AD203B41FA5}">
                      <a16:colId xmlns:a16="http://schemas.microsoft.com/office/drawing/2014/main" val="434273246"/>
                    </a:ext>
                  </a:extLst>
                </a:gridCol>
                <a:gridCol w="988352">
                  <a:extLst>
                    <a:ext uri="{9D8B030D-6E8A-4147-A177-3AD203B41FA5}">
                      <a16:colId xmlns:a16="http://schemas.microsoft.com/office/drawing/2014/main" val="3507724362"/>
                    </a:ext>
                  </a:extLst>
                </a:gridCol>
                <a:gridCol w="988352">
                  <a:extLst>
                    <a:ext uri="{9D8B030D-6E8A-4147-A177-3AD203B41FA5}">
                      <a16:colId xmlns:a16="http://schemas.microsoft.com/office/drawing/2014/main" val="2379187924"/>
                    </a:ext>
                  </a:extLst>
                </a:gridCol>
                <a:gridCol w="988352">
                  <a:extLst>
                    <a:ext uri="{9D8B030D-6E8A-4147-A177-3AD203B41FA5}">
                      <a16:colId xmlns:a16="http://schemas.microsoft.com/office/drawing/2014/main" val="1698397584"/>
                    </a:ext>
                  </a:extLst>
                </a:gridCol>
                <a:gridCol w="988352">
                  <a:extLst>
                    <a:ext uri="{9D8B030D-6E8A-4147-A177-3AD203B41FA5}">
                      <a16:colId xmlns:a16="http://schemas.microsoft.com/office/drawing/2014/main" val="1607645288"/>
                    </a:ext>
                  </a:extLst>
                </a:gridCol>
                <a:gridCol w="988352">
                  <a:extLst>
                    <a:ext uri="{9D8B030D-6E8A-4147-A177-3AD203B41FA5}">
                      <a16:colId xmlns:a16="http://schemas.microsoft.com/office/drawing/2014/main" val="740304724"/>
                    </a:ext>
                  </a:extLst>
                </a:gridCol>
                <a:gridCol w="988352">
                  <a:extLst>
                    <a:ext uri="{9D8B030D-6E8A-4147-A177-3AD203B41FA5}">
                      <a16:colId xmlns:a16="http://schemas.microsoft.com/office/drawing/2014/main" val="83054363"/>
                    </a:ext>
                  </a:extLst>
                </a:gridCol>
                <a:gridCol w="988352">
                  <a:extLst>
                    <a:ext uri="{9D8B030D-6E8A-4147-A177-3AD203B41FA5}">
                      <a16:colId xmlns:a16="http://schemas.microsoft.com/office/drawing/2014/main" val="1040790418"/>
                    </a:ext>
                  </a:extLst>
                </a:gridCol>
              </a:tblGrid>
              <a:tr h="342815">
                <a:tc>
                  <a:txBody>
                    <a:bodyPr/>
                    <a:lstStyle/>
                    <a:p>
                      <a:pPr algn="ctr">
                        <a:lnSpc>
                          <a:spcPct val="107000"/>
                        </a:lnSpc>
                        <a:spcAft>
                          <a:spcPts val="800"/>
                        </a:spcAft>
                      </a:pPr>
                      <a:r>
                        <a:rPr lang="es-CO" sz="1400" b="0" cap="none" spc="0" dirty="0">
                          <a:solidFill>
                            <a:schemeClr val="bg1"/>
                          </a:solidFill>
                          <a:effectLst/>
                        </a:rPr>
                        <a:t>CONCEPTO</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2023</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2024</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2025</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2026</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2027</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2028</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2029</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tc>
                  <a:txBody>
                    <a:bodyPr/>
                    <a:lstStyle/>
                    <a:p>
                      <a:pPr algn="ctr">
                        <a:lnSpc>
                          <a:spcPct val="107000"/>
                        </a:lnSpc>
                        <a:spcAft>
                          <a:spcPts val="800"/>
                        </a:spcAft>
                      </a:pPr>
                      <a:r>
                        <a:rPr lang="es-CO" sz="1400" b="0" cap="none" spc="0" dirty="0">
                          <a:solidFill>
                            <a:schemeClr val="bg1"/>
                          </a:solidFill>
                          <a:effectLst/>
                        </a:rPr>
                        <a:t>2030</a:t>
                      </a:r>
                      <a:endParaRPr lang="es-CO" sz="14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2148513799"/>
                  </a:ext>
                </a:extLst>
              </a:tr>
              <a:tr h="506646">
                <a:tc>
                  <a:txBody>
                    <a:bodyPr/>
                    <a:lstStyle/>
                    <a:p>
                      <a:pPr algn="ctr">
                        <a:lnSpc>
                          <a:spcPct val="107000"/>
                        </a:lnSpc>
                        <a:spcAft>
                          <a:spcPts val="800"/>
                        </a:spcAft>
                      </a:pPr>
                      <a:r>
                        <a:rPr lang="es-CO" sz="1200" b="1" cap="none" spc="0" dirty="0">
                          <a:solidFill>
                            <a:schemeClr val="tx1"/>
                          </a:solidFill>
                          <a:effectLst/>
                        </a:rPr>
                        <a:t>Publicidad ( </a:t>
                      </a:r>
                      <a:r>
                        <a:rPr lang="es-CO" sz="1200" b="1" cap="none" spc="0" dirty="0" err="1">
                          <a:solidFill>
                            <a:schemeClr val="tx1"/>
                          </a:solidFill>
                          <a:effectLst/>
                        </a:rPr>
                        <a:t>facebook+Instagram</a:t>
                      </a:r>
                      <a:r>
                        <a:rPr lang="es-CO" sz="1200" b="1" cap="none" spc="0" dirty="0">
                          <a:solidFill>
                            <a:schemeClr val="tx1"/>
                          </a:solidFill>
                          <a:effectLst/>
                        </a:rPr>
                        <a:t>)</a:t>
                      </a:r>
                      <a:endParaRPr lang="es-CO"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1.500.000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1.585.500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1.783.688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1.193.287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1.078.930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962.945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828.699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621.525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2987521416"/>
                  </a:ext>
                </a:extLst>
              </a:tr>
              <a:tr h="312069">
                <a:tc>
                  <a:txBody>
                    <a:bodyPr/>
                    <a:lstStyle/>
                    <a:p>
                      <a:pPr algn="ctr">
                        <a:lnSpc>
                          <a:spcPct val="107000"/>
                        </a:lnSpc>
                        <a:spcAft>
                          <a:spcPts val="800"/>
                        </a:spcAft>
                      </a:pPr>
                      <a:r>
                        <a:rPr lang="es-CO" sz="1200" b="1" cap="none" spc="0">
                          <a:solidFill>
                            <a:schemeClr val="tx1"/>
                          </a:solidFill>
                          <a:effectLst/>
                        </a:rPr>
                        <a:t>Google ADS</a:t>
                      </a:r>
                      <a:endParaRPr lang="es-CO"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2.000.000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1.785.000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1.536.150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1.152.113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365382829"/>
                  </a:ext>
                </a:extLst>
              </a:tr>
              <a:tr h="506646">
                <a:tc>
                  <a:txBody>
                    <a:bodyPr/>
                    <a:lstStyle/>
                    <a:p>
                      <a:pPr algn="ctr">
                        <a:lnSpc>
                          <a:spcPct val="107000"/>
                        </a:lnSpc>
                        <a:spcAft>
                          <a:spcPts val="800"/>
                        </a:spcAft>
                      </a:pPr>
                      <a:r>
                        <a:rPr lang="es-CO" sz="1200" b="1" cap="none" spc="0">
                          <a:solidFill>
                            <a:schemeClr val="tx1"/>
                          </a:solidFill>
                          <a:effectLst/>
                        </a:rPr>
                        <a:t>Impresiones, decoraciones fechas especiales</a:t>
                      </a:r>
                      <a:endParaRPr lang="es-CO"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500.000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528.500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594.563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392.411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356.440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333.272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301.905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237.211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2736404291"/>
                  </a:ext>
                </a:extLst>
              </a:tr>
              <a:tr h="506646">
                <a:tc>
                  <a:txBody>
                    <a:bodyPr/>
                    <a:lstStyle/>
                    <a:p>
                      <a:pPr algn="ctr">
                        <a:lnSpc>
                          <a:spcPct val="107000"/>
                        </a:lnSpc>
                        <a:spcAft>
                          <a:spcPts val="800"/>
                        </a:spcAft>
                      </a:pPr>
                      <a:r>
                        <a:rPr lang="es-CO" sz="1200" b="1" cap="none" spc="0">
                          <a:solidFill>
                            <a:schemeClr val="tx1"/>
                          </a:solidFill>
                          <a:effectLst/>
                        </a:rPr>
                        <a:t>Total Gastos de Ventas y Marketing mensuales</a:t>
                      </a:r>
                      <a:endParaRPr lang="es-CO"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2.000.000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2.114.000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2.378.250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1.585.698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3.435.370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3.081.217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2.666.754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r">
                        <a:lnSpc>
                          <a:spcPct val="107000"/>
                        </a:lnSpc>
                        <a:spcAft>
                          <a:spcPts val="800"/>
                        </a:spcAft>
                      </a:pPr>
                      <a:r>
                        <a:rPr lang="es-CO" sz="1200" cap="none" spc="0">
                          <a:solidFill>
                            <a:schemeClr val="tx1"/>
                          </a:solidFill>
                          <a:effectLst/>
                        </a:rPr>
                        <a:t>2.010.848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3359748424"/>
                  </a:ext>
                </a:extLst>
              </a:tr>
              <a:tr h="506646">
                <a:tc>
                  <a:txBody>
                    <a:bodyPr/>
                    <a:lstStyle/>
                    <a:p>
                      <a:pPr algn="ctr">
                        <a:lnSpc>
                          <a:spcPct val="107000"/>
                        </a:lnSpc>
                        <a:spcAft>
                          <a:spcPts val="800"/>
                        </a:spcAft>
                      </a:pPr>
                      <a:r>
                        <a:rPr lang="es-CO" sz="1200" b="1" cap="none" spc="0">
                          <a:solidFill>
                            <a:schemeClr val="tx1"/>
                          </a:solidFill>
                          <a:effectLst/>
                        </a:rPr>
                        <a:t>Total Gastos de Ventas y Marketing Anuales</a:t>
                      </a:r>
                      <a:endParaRPr lang="es-CO" sz="12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24.000.000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25.368.000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28.539.000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19.028.378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41.224.446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36.974.602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32.001.051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r">
                        <a:lnSpc>
                          <a:spcPct val="107000"/>
                        </a:lnSpc>
                        <a:spcAft>
                          <a:spcPts val="800"/>
                        </a:spcAft>
                      </a:pPr>
                      <a:r>
                        <a:rPr lang="es-CO" sz="1200" cap="none" spc="0">
                          <a:solidFill>
                            <a:schemeClr val="tx1"/>
                          </a:solidFill>
                          <a:effectLst/>
                        </a:rPr>
                        <a:t>24.130.176 </a:t>
                      </a:r>
                      <a:endParaRPr lang="es-CO"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93" marR="44193" marT="90912" marB="0" anchor="ctr">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extLst>
                  <a:ext uri="{0D108BD9-81ED-4DB2-BD59-A6C34878D82A}">
                    <a16:rowId xmlns:a16="http://schemas.microsoft.com/office/drawing/2014/main" val="1168534548"/>
                  </a:ext>
                </a:extLst>
              </a:tr>
            </a:tbl>
          </a:graphicData>
        </a:graphic>
      </p:graphicFrame>
    </p:spTree>
    <p:extLst>
      <p:ext uri="{BB962C8B-B14F-4D97-AF65-F5344CB8AC3E}">
        <p14:creationId xmlns:p14="http://schemas.microsoft.com/office/powerpoint/2010/main" val="2101028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5" name="Oval 14">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8" name="Rectangle 17">
            <a:extLst>
              <a:ext uri="{FF2B5EF4-FFF2-40B4-BE49-F238E27FC236}">
                <a16:creationId xmlns:a16="http://schemas.microsoft.com/office/drawing/2014/main" id="{0680B5D0-24EC-465A-A0E6-C4DF951E0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30BF1B50-A83E-4ED6-A2AA-C943C1F89F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31E8B2-210B-4B90-83BB-3B180732E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AEAE9F21-D40A-CE5F-DABE-599D017CE43F}"/>
              </a:ext>
            </a:extLst>
          </p:cNvPr>
          <p:cNvSpPr txBox="1"/>
          <p:nvPr/>
        </p:nvSpPr>
        <p:spPr>
          <a:xfrm>
            <a:off x="8200102" y="1432222"/>
            <a:ext cx="2943724" cy="3456213"/>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100" cap="all">
                <a:blipFill dpi="0" rotWithShape="1">
                  <a:blip r:embed="rId4"/>
                  <a:srcRect/>
                  <a:tile tx="6350" ty="-127000" sx="65000" sy="64000" flip="none" algn="tl"/>
                </a:blipFill>
                <a:latin typeface="+mj-lt"/>
                <a:ea typeface="+mj-ea"/>
                <a:cs typeface="+mj-cs"/>
              </a:rPr>
              <a:t>ANALISIS GESTION DE VALORACION</a:t>
            </a:r>
          </a:p>
        </p:txBody>
      </p:sp>
      <p:sp>
        <p:nvSpPr>
          <p:cNvPr id="24" name="Rectangle 23">
            <a:extLst>
              <a:ext uri="{FF2B5EF4-FFF2-40B4-BE49-F238E27FC236}">
                <a16:creationId xmlns:a16="http://schemas.microsoft.com/office/drawing/2014/main" id="{6B387409-2B98-40F8-A65F-EF7CF989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C9E5F284-A588-4AE7-A36D-1C93E4FD02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27" name="Oval 26">
              <a:extLst>
                <a:ext uri="{FF2B5EF4-FFF2-40B4-BE49-F238E27FC236}">
                  <a16:creationId xmlns:a16="http://schemas.microsoft.com/office/drawing/2014/main" id="{45D7D540-5CF2-4FC1-BE53-277CC22C0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916C9AA0-DC0C-49A1-ACDF-10BD6D739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3" name="Imagen 2">
            <a:extLst>
              <a:ext uri="{FF2B5EF4-FFF2-40B4-BE49-F238E27FC236}">
                <a16:creationId xmlns:a16="http://schemas.microsoft.com/office/drawing/2014/main" id="{FCC04E43-D10B-9A94-EDB9-6B00242B8243}"/>
              </a:ext>
            </a:extLst>
          </p:cNvPr>
          <p:cNvPicPr>
            <a:picLocks noChangeAspect="1"/>
          </p:cNvPicPr>
          <p:nvPr/>
        </p:nvPicPr>
        <p:blipFill>
          <a:blip r:embed="rId6"/>
          <a:stretch>
            <a:fillRect/>
          </a:stretch>
        </p:blipFill>
        <p:spPr>
          <a:xfrm>
            <a:off x="920834" y="1570953"/>
            <a:ext cx="6631744" cy="3647459"/>
          </a:xfrm>
          <a:prstGeom prst="rect">
            <a:avLst/>
          </a:prstGeom>
        </p:spPr>
      </p:pic>
    </p:spTree>
    <p:extLst>
      <p:ext uri="{BB962C8B-B14F-4D97-AF65-F5344CB8AC3E}">
        <p14:creationId xmlns:p14="http://schemas.microsoft.com/office/powerpoint/2010/main" val="3823375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descr="hand-ripping-a-notebook-sheet_1088-652.jpg"/>
          <p:cNvPicPr>
            <a:picLocks noGrp="1" noChangeAspect="1"/>
          </p:cNvPicPr>
          <p:nvPr>
            <p:ph idx="1"/>
          </p:nvPr>
        </p:nvPicPr>
        <p:blipFill>
          <a:blip r:embed="rId2">
            <a:extLst>
              <a:ext uri="{28A0092B-C50C-407E-A947-70E740481C1C}">
                <a14:useLocalDpi xmlns:a14="http://schemas.microsoft.com/office/drawing/2010/main" val="0"/>
              </a:ext>
            </a:extLst>
          </a:blip>
          <a:srcRect t="23750" b="23750"/>
          <a:stretch>
            <a:fillRect/>
          </a:stretch>
        </p:blipFill>
        <p:spPr/>
      </p:pic>
      <p:sp>
        <p:nvSpPr>
          <p:cNvPr id="2" name="CuadroTexto 1">
            <a:extLst>
              <a:ext uri="{FF2B5EF4-FFF2-40B4-BE49-F238E27FC236}">
                <a16:creationId xmlns:a16="http://schemas.microsoft.com/office/drawing/2014/main" id="{9240085B-8976-4D7F-82CA-DE222561D7AB}"/>
              </a:ext>
            </a:extLst>
          </p:cNvPr>
          <p:cNvSpPr txBox="1"/>
          <p:nvPr/>
        </p:nvSpPr>
        <p:spPr>
          <a:xfrm>
            <a:off x="1250462" y="812800"/>
            <a:ext cx="6127261" cy="1569660"/>
          </a:xfrm>
          <a:prstGeom prst="rect">
            <a:avLst/>
          </a:prstGeom>
          <a:noFill/>
        </p:spPr>
        <p:txBody>
          <a:bodyPr wrap="square" rtlCol="0">
            <a:spAutoFit/>
          </a:bodyPr>
          <a:lstStyle/>
          <a:p>
            <a:pPr algn="ctr"/>
            <a:r>
              <a:rPr lang="es-ES" sz="9600" dirty="0">
                <a:solidFill>
                  <a:schemeClr val="accent2">
                    <a:lumMod val="75000"/>
                  </a:schemeClr>
                </a:solidFill>
              </a:rPr>
              <a:t>¡GRACIAS!</a:t>
            </a:r>
            <a:endParaRPr lang="es-CO" sz="9600" dirty="0">
              <a:solidFill>
                <a:schemeClr val="accent2">
                  <a:lumMod val="75000"/>
                </a:schemeClr>
              </a:solidFill>
            </a:endParaRPr>
          </a:p>
        </p:txBody>
      </p:sp>
    </p:spTree>
    <p:extLst>
      <p:ext uri="{BB962C8B-B14F-4D97-AF65-F5344CB8AC3E}">
        <p14:creationId xmlns:p14="http://schemas.microsoft.com/office/powerpoint/2010/main" val="93423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40CDA-9197-1BDE-C76B-0EE4D9DFEDFA}"/>
              </a:ext>
            </a:extLst>
          </p:cNvPr>
          <p:cNvSpPr>
            <a:spLocks noGrp="1"/>
          </p:cNvSpPr>
          <p:nvPr>
            <p:ph type="title"/>
          </p:nvPr>
        </p:nvSpPr>
        <p:spPr>
          <a:xfrm>
            <a:off x="1069848" y="484632"/>
            <a:ext cx="5026152" cy="1609344"/>
          </a:xfrm>
        </p:spPr>
        <p:txBody>
          <a:bodyPr/>
          <a:lstStyle/>
          <a:p>
            <a:r>
              <a:rPr lang="es-CO" dirty="0"/>
              <a:t>Agenda</a:t>
            </a:r>
          </a:p>
        </p:txBody>
      </p:sp>
      <p:sp>
        <p:nvSpPr>
          <p:cNvPr id="3" name="Marcador de contenido 2">
            <a:extLst>
              <a:ext uri="{FF2B5EF4-FFF2-40B4-BE49-F238E27FC236}">
                <a16:creationId xmlns:a16="http://schemas.microsoft.com/office/drawing/2014/main" id="{4BA03906-0BCD-8EA6-3657-E39EBB6770A2}"/>
              </a:ext>
            </a:extLst>
          </p:cNvPr>
          <p:cNvSpPr>
            <a:spLocks noGrp="1"/>
          </p:cNvSpPr>
          <p:nvPr>
            <p:ph idx="1"/>
          </p:nvPr>
        </p:nvSpPr>
        <p:spPr/>
        <p:txBody>
          <a:bodyPr/>
          <a:lstStyle/>
          <a:p>
            <a:endParaRPr lang="es-CO" dirty="0"/>
          </a:p>
          <a:p>
            <a:endParaRPr lang="es-CO" dirty="0"/>
          </a:p>
        </p:txBody>
      </p:sp>
      <p:sp>
        <p:nvSpPr>
          <p:cNvPr id="4" name="Rectángulo 3">
            <a:extLst>
              <a:ext uri="{FF2B5EF4-FFF2-40B4-BE49-F238E27FC236}">
                <a16:creationId xmlns:a16="http://schemas.microsoft.com/office/drawing/2014/main" id="{F2FB5CB1-4429-DC9B-8C76-DF3974A391FB}"/>
              </a:ext>
            </a:extLst>
          </p:cNvPr>
          <p:cNvSpPr/>
          <p:nvPr/>
        </p:nvSpPr>
        <p:spPr>
          <a:xfrm>
            <a:off x="1063752" y="2215279"/>
            <a:ext cx="2984373" cy="594596"/>
          </a:xfrm>
          <a:prstGeom prst="rect">
            <a:avLst/>
          </a:prstGeom>
          <a:solidFill>
            <a:schemeClr val="bg1"/>
          </a:solidFill>
          <a:ln w="38100">
            <a:solidFill>
              <a:srgbClr val="8EC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solidFill>
                  <a:schemeClr val="tx1"/>
                </a:solidFill>
              </a:rPr>
              <a:t>Contexto emprendimiento</a:t>
            </a:r>
          </a:p>
        </p:txBody>
      </p:sp>
      <p:sp>
        <p:nvSpPr>
          <p:cNvPr id="5" name="Rectángulo 4">
            <a:extLst>
              <a:ext uri="{FF2B5EF4-FFF2-40B4-BE49-F238E27FC236}">
                <a16:creationId xmlns:a16="http://schemas.microsoft.com/office/drawing/2014/main" id="{7C6A5A42-FF75-2755-120B-39CF4F862968}"/>
              </a:ext>
            </a:extLst>
          </p:cNvPr>
          <p:cNvSpPr/>
          <p:nvPr/>
        </p:nvSpPr>
        <p:spPr>
          <a:xfrm>
            <a:off x="1063750" y="3136317"/>
            <a:ext cx="2984373" cy="594596"/>
          </a:xfrm>
          <a:prstGeom prst="rect">
            <a:avLst/>
          </a:prstGeom>
          <a:solidFill>
            <a:schemeClr val="bg1"/>
          </a:solidFill>
          <a:ln w="38100">
            <a:solidFill>
              <a:srgbClr val="8EC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solidFill>
                  <a:schemeClr val="tx1"/>
                </a:solidFill>
              </a:rPr>
              <a:t>Objetivos</a:t>
            </a:r>
          </a:p>
        </p:txBody>
      </p:sp>
      <p:sp>
        <p:nvSpPr>
          <p:cNvPr id="6" name="Rectángulo 5">
            <a:extLst>
              <a:ext uri="{FF2B5EF4-FFF2-40B4-BE49-F238E27FC236}">
                <a16:creationId xmlns:a16="http://schemas.microsoft.com/office/drawing/2014/main" id="{A848FBA7-4C78-C8DB-4740-AA40A8953494}"/>
              </a:ext>
            </a:extLst>
          </p:cNvPr>
          <p:cNvSpPr/>
          <p:nvPr/>
        </p:nvSpPr>
        <p:spPr>
          <a:xfrm>
            <a:off x="1063751" y="4057355"/>
            <a:ext cx="2984373" cy="594596"/>
          </a:xfrm>
          <a:prstGeom prst="rect">
            <a:avLst/>
          </a:prstGeom>
          <a:solidFill>
            <a:schemeClr val="bg1"/>
          </a:solidFill>
          <a:ln w="38100">
            <a:solidFill>
              <a:srgbClr val="8EC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solidFill>
                  <a:schemeClr val="tx1"/>
                </a:solidFill>
              </a:rPr>
              <a:t>Proyecciones</a:t>
            </a:r>
          </a:p>
        </p:txBody>
      </p:sp>
      <p:sp>
        <p:nvSpPr>
          <p:cNvPr id="7" name="Rectángulo 6">
            <a:extLst>
              <a:ext uri="{FF2B5EF4-FFF2-40B4-BE49-F238E27FC236}">
                <a16:creationId xmlns:a16="http://schemas.microsoft.com/office/drawing/2014/main" id="{9FAD436C-046E-B76D-2199-6FD08A1C6D91}"/>
              </a:ext>
            </a:extLst>
          </p:cNvPr>
          <p:cNvSpPr/>
          <p:nvPr/>
        </p:nvSpPr>
        <p:spPr>
          <a:xfrm>
            <a:off x="1063750" y="5040453"/>
            <a:ext cx="2984373" cy="594596"/>
          </a:xfrm>
          <a:prstGeom prst="rect">
            <a:avLst/>
          </a:prstGeom>
          <a:solidFill>
            <a:schemeClr val="bg1"/>
          </a:solidFill>
          <a:ln w="38100">
            <a:solidFill>
              <a:srgbClr val="8EC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a:solidFill>
                  <a:schemeClr val="tx1"/>
                </a:solidFill>
              </a:rPr>
              <a:t>Conclusiones</a:t>
            </a:r>
          </a:p>
        </p:txBody>
      </p:sp>
      <p:pic>
        <p:nvPicPr>
          <p:cNvPr id="8" name="Imagen 7">
            <a:extLst>
              <a:ext uri="{FF2B5EF4-FFF2-40B4-BE49-F238E27FC236}">
                <a16:creationId xmlns:a16="http://schemas.microsoft.com/office/drawing/2014/main" id="{269C029B-07D1-AB3B-9DA6-CEB0948C5218}"/>
              </a:ext>
            </a:extLst>
          </p:cNvPr>
          <p:cNvPicPr>
            <a:picLocks noChangeAspect="1"/>
          </p:cNvPicPr>
          <p:nvPr/>
        </p:nvPicPr>
        <p:blipFill>
          <a:blip r:embed="rId2"/>
          <a:stretch>
            <a:fillRect/>
          </a:stretch>
        </p:blipFill>
        <p:spPr>
          <a:xfrm>
            <a:off x="4763135" y="2261634"/>
            <a:ext cx="6075000" cy="3402000"/>
          </a:xfrm>
          <a:prstGeom prst="rect">
            <a:avLst/>
          </a:prstGeom>
        </p:spPr>
      </p:pic>
    </p:spTree>
    <p:extLst>
      <p:ext uri="{BB962C8B-B14F-4D97-AF65-F5344CB8AC3E}">
        <p14:creationId xmlns:p14="http://schemas.microsoft.com/office/powerpoint/2010/main" val="3632357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40CDA-9197-1BDE-C76B-0EE4D9DFEDFA}"/>
              </a:ext>
            </a:extLst>
          </p:cNvPr>
          <p:cNvSpPr>
            <a:spLocks noGrp="1"/>
          </p:cNvSpPr>
          <p:nvPr>
            <p:ph type="title"/>
          </p:nvPr>
        </p:nvSpPr>
        <p:spPr/>
        <p:txBody>
          <a:bodyPr/>
          <a:lstStyle/>
          <a:p>
            <a:r>
              <a:rPr lang="es-CO" sz="5400" dirty="0">
                <a:solidFill>
                  <a:schemeClr val="tx1"/>
                </a:solidFill>
              </a:rPr>
              <a:t>Contexto emprendimiento</a:t>
            </a:r>
            <a:br>
              <a:rPr lang="es-CO" sz="5400" dirty="0">
                <a:solidFill>
                  <a:schemeClr val="tx1"/>
                </a:solidFill>
              </a:rPr>
            </a:br>
            <a:endParaRPr lang="es-CO" dirty="0"/>
          </a:p>
        </p:txBody>
      </p:sp>
      <p:sp>
        <p:nvSpPr>
          <p:cNvPr id="3" name="Marcador de contenido 2">
            <a:extLst>
              <a:ext uri="{FF2B5EF4-FFF2-40B4-BE49-F238E27FC236}">
                <a16:creationId xmlns:a16="http://schemas.microsoft.com/office/drawing/2014/main" id="{4BA03906-0BCD-8EA6-3657-E39EBB6770A2}"/>
              </a:ext>
            </a:extLst>
          </p:cNvPr>
          <p:cNvSpPr>
            <a:spLocks noGrp="1"/>
          </p:cNvSpPr>
          <p:nvPr>
            <p:ph idx="1"/>
          </p:nvPr>
        </p:nvSpPr>
        <p:spPr>
          <a:xfrm>
            <a:off x="857250" y="1819275"/>
            <a:ext cx="10270998" cy="4352925"/>
          </a:xfrm>
        </p:spPr>
        <p:txBody>
          <a:bodyPr>
            <a:normAutofit lnSpcReduction="10000"/>
          </a:bodyPr>
          <a:lstStyle/>
          <a:p>
            <a:pPr marL="0" indent="0" algn="just">
              <a:lnSpc>
                <a:spcPct val="107000"/>
              </a:lnSpc>
              <a:spcAft>
                <a:spcPts val="800"/>
              </a:spcAft>
              <a:buNone/>
            </a:pPr>
            <a:r>
              <a:rPr lang="es-MX" sz="1800" dirty="0">
                <a:effectLst/>
                <a:latin typeface="Arial" panose="020B0604020202020204" pitchFamily="34" charset="0"/>
                <a:ea typeface="Calibri" panose="020F0502020204030204" pitchFamily="34" charset="0"/>
                <a:cs typeface="Times New Roman" panose="02020603050405020304" pitchFamily="18" charset="0"/>
              </a:rPr>
              <a:t>El Salón de Onces Nagurt es un establecimiento que se presenta como una propuesta innovadora dentro del sector gastronómico de Villa del Río, ubicado en la ciudad de Bogotá D.C., en la Localidad séptima de Bosa. En este lugar, los clientes tienen la oportunidad de disfrutar de un producto tradicional en un ambiente acogedor y deleitarse con una amplia variedad de platos que ofrece su menú.</a:t>
            </a:r>
          </a:p>
          <a:p>
            <a:pPr marL="0" indent="0" algn="just">
              <a:lnSpc>
                <a:spcPct val="107000"/>
              </a:lnSpc>
              <a:spcAft>
                <a:spcPts val="800"/>
              </a:spcAft>
              <a:buNone/>
            </a:pPr>
            <a:r>
              <a:rPr lang="es-MX" sz="1800" dirty="0">
                <a:effectLst/>
                <a:latin typeface="Arial" panose="020B0604020202020204" pitchFamily="34" charset="0"/>
                <a:ea typeface="Calibri" panose="020F0502020204030204" pitchFamily="34" charset="0"/>
                <a:cs typeface="Times New Roman" panose="02020603050405020304" pitchFamily="18" charset="0"/>
              </a:rPr>
              <a:t>Además de ofrecer una experiencia gastronómica única, el Salón de Onces Nagurt se enfoca en la elaboración de productos saludables para sus consumidores, siguiendo todas las regulaciones vigentes. Para ello, se han establecido cuatro líneas gastronómicas: Artesanal Tradicional, Gourmet, helados y bebidas</a:t>
            </a:r>
          </a:p>
          <a:p>
            <a:pPr marL="0" indent="0" algn="just">
              <a:lnSpc>
                <a:spcPct val="107000"/>
              </a:lnSpc>
              <a:spcAft>
                <a:spcPts val="800"/>
              </a:spcAft>
              <a:buNone/>
            </a:pPr>
            <a:r>
              <a:rPr lang="es-MX" sz="1800" dirty="0">
                <a:effectLst/>
                <a:latin typeface="Arial" panose="020B0604020202020204" pitchFamily="34" charset="0"/>
                <a:ea typeface="Calibri" panose="020F0502020204030204" pitchFamily="34" charset="0"/>
                <a:cs typeface="Times New Roman" panose="02020603050405020304" pitchFamily="18" charset="0"/>
              </a:rPr>
              <a:t>El objetivo principal de este salón de onces es establecer un modelo innovador al momento de disfrutar de un producto tan tradicional como el yogurt, teniendo en cuenta las costumbres y procesos de preparación cotidianos. Esto permitirá obtener ventajas competitivas que les abrirán las puertas en el mercado local.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2016679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40CDA-9197-1BDE-C76B-0EE4D9DFEDFA}"/>
              </a:ext>
            </a:extLst>
          </p:cNvPr>
          <p:cNvSpPr>
            <a:spLocks noGrp="1"/>
          </p:cNvSpPr>
          <p:nvPr>
            <p:ph type="title"/>
          </p:nvPr>
        </p:nvSpPr>
        <p:spPr>
          <a:xfrm>
            <a:off x="525272" y="-176784"/>
            <a:ext cx="10058400" cy="1609344"/>
          </a:xfrm>
        </p:spPr>
        <p:txBody>
          <a:bodyPr/>
          <a:lstStyle/>
          <a:p>
            <a:r>
              <a:rPr lang="es-CO" dirty="0"/>
              <a:t>SALON DE ONCES NAGURT</a:t>
            </a:r>
          </a:p>
        </p:txBody>
      </p:sp>
      <p:pic>
        <p:nvPicPr>
          <p:cNvPr id="4" name="Marcador de contenido 3">
            <a:extLst>
              <a:ext uri="{FF2B5EF4-FFF2-40B4-BE49-F238E27FC236}">
                <a16:creationId xmlns:a16="http://schemas.microsoft.com/office/drawing/2014/main" id="{0E6EC689-9C04-2A11-1B8E-FE1BBC9DBF29}"/>
              </a:ext>
            </a:extLst>
          </p:cNvPr>
          <p:cNvPicPr>
            <a:picLocks noGrp="1" noChangeAspect="1"/>
          </p:cNvPicPr>
          <p:nvPr>
            <p:ph idx="1"/>
          </p:nvPr>
        </p:nvPicPr>
        <p:blipFill rotWithShape="1">
          <a:blip r:embed="rId2"/>
          <a:srcRect l="5760" r="3918"/>
          <a:stretch/>
        </p:blipFill>
        <p:spPr>
          <a:xfrm>
            <a:off x="525272" y="1432560"/>
            <a:ext cx="6800088" cy="4876800"/>
          </a:xfrm>
          <a:prstGeom prst="rect">
            <a:avLst/>
          </a:prstGeom>
        </p:spPr>
      </p:pic>
      <p:sp>
        <p:nvSpPr>
          <p:cNvPr id="5" name="Rectángulo 4">
            <a:extLst>
              <a:ext uri="{FF2B5EF4-FFF2-40B4-BE49-F238E27FC236}">
                <a16:creationId xmlns:a16="http://schemas.microsoft.com/office/drawing/2014/main" id="{D5544BCF-80FA-CE9D-AA07-5298943BE44D}"/>
              </a:ext>
            </a:extLst>
          </p:cNvPr>
          <p:cNvSpPr/>
          <p:nvPr/>
        </p:nvSpPr>
        <p:spPr>
          <a:xfrm>
            <a:off x="5801049" y="1624498"/>
            <a:ext cx="3180391" cy="584775"/>
          </a:xfrm>
          <a:prstGeom prst="rect">
            <a:avLst/>
          </a:prstGeom>
        </p:spPr>
        <p:txBody>
          <a:bodyPr wrap="square">
            <a:spAutoFit/>
          </a:bodyPr>
          <a:lstStyle/>
          <a:p>
            <a:pPr algn="ctr" defTabSz="685800"/>
            <a:r>
              <a:rPr lang="es-MX" sz="1600" dirty="0">
                <a:solidFill>
                  <a:prstClr val="black">
                    <a:lumMod val="65000"/>
                    <a:lumOff val="35000"/>
                  </a:prstClr>
                </a:solidFill>
                <a:latin typeface="Rockwell" panose="02060603020205020403" pitchFamily="18" charset="0"/>
              </a:rPr>
              <a:t>Excepción –Veganos-intolerantes a la lactosa</a:t>
            </a:r>
          </a:p>
        </p:txBody>
      </p:sp>
      <p:sp>
        <p:nvSpPr>
          <p:cNvPr id="7" name="Rectángulo 6">
            <a:extLst>
              <a:ext uri="{FF2B5EF4-FFF2-40B4-BE49-F238E27FC236}">
                <a16:creationId xmlns:a16="http://schemas.microsoft.com/office/drawing/2014/main" id="{CAB8EA65-5AF5-7117-35FA-E9A32835C4DA}"/>
              </a:ext>
            </a:extLst>
          </p:cNvPr>
          <p:cNvSpPr/>
          <p:nvPr/>
        </p:nvSpPr>
        <p:spPr>
          <a:xfrm>
            <a:off x="7114419" y="3801271"/>
            <a:ext cx="2287347" cy="338554"/>
          </a:xfrm>
          <a:prstGeom prst="rect">
            <a:avLst/>
          </a:prstGeom>
        </p:spPr>
        <p:txBody>
          <a:bodyPr wrap="square">
            <a:spAutoFit/>
          </a:bodyPr>
          <a:lstStyle/>
          <a:p>
            <a:pPr algn="ctr" defTabSz="685800"/>
            <a:r>
              <a:rPr lang="es-MX" sz="1600" dirty="0">
                <a:solidFill>
                  <a:prstClr val="black">
                    <a:lumMod val="65000"/>
                    <a:lumOff val="35000"/>
                  </a:prstClr>
                </a:solidFill>
                <a:latin typeface="Rockwell" panose="02060603020205020403" pitchFamily="18" charset="0"/>
              </a:rPr>
              <a:t>Competencia.</a:t>
            </a:r>
          </a:p>
        </p:txBody>
      </p:sp>
      <p:sp>
        <p:nvSpPr>
          <p:cNvPr id="8" name="Rectángulo 7">
            <a:extLst>
              <a:ext uri="{FF2B5EF4-FFF2-40B4-BE49-F238E27FC236}">
                <a16:creationId xmlns:a16="http://schemas.microsoft.com/office/drawing/2014/main" id="{A324B773-058D-095E-F26F-297947FC1FD1}"/>
              </a:ext>
            </a:extLst>
          </p:cNvPr>
          <p:cNvSpPr/>
          <p:nvPr/>
        </p:nvSpPr>
        <p:spPr>
          <a:xfrm>
            <a:off x="6403483" y="4854121"/>
            <a:ext cx="3299317" cy="338554"/>
          </a:xfrm>
          <a:prstGeom prst="rect">
            <a:avLst/>
          </a:prstGeom>
        </p:spPr>
        <p:txBody>
          <a:bodyPr wrap="square">
            <a:spAutoFit/>
          </a:bodyPr>
          <a:lstStyle/>
          <a:p>
            <a:pPr algn="ctr" defTabSz="685800"/>
            <a:r>
              <a:rPr lang="es-MX" sz="1600" dirty="0">
                <a:solidFill>
                  <a:prstClr val="black">
                    <a:lumMod val="65000"/>
                    <a:lumOff val="35000"/>
                  </a:prstClr>
                </a:solidFill>
                <a:latin typeface="Rockwell" panose="02060603020205020403" pitchFamily="18" charset="0"/>
              </a:rPr>
              <a:t>Innovación </a:t>
            </a:r>
          </a:p>
        </p:txBody>
      </p:sp>
      <p:sp>
        <p:nvSpPr>
          <p:cNvPr id="9" name="Rectángulo 8">
            <a:extLst>
              <a:ext uri="{FF2B5EF4-FFF2-40B4-BE49-F238E27FC236}">
                <a16:creationId xmlns:a16="http://schemas.microsoft.com/office/drawing/2014/main" id="{3CBACE56-CAB8-D6FD-A182-F70BEB870C28}"/>
              </a:ext>
            </a:extLst>
          </p:cNvPr>
          <p:cNvSpPr/>
          <p:nvPr/>
        </p:nvSpPr>
        <p:spPr>
          <a:xfrm>
            <a:off x="5554472" y="5736971"/>
            <a:ext cx="3426968" cy="338554"/>
          </a:xfrm>
          <a:prstGeom prst="rect">
            <a:avLst/>
          </a:prstGeom>
        </p:spPr>
        <p:txBody>
          <a:bodyPr wrap="square">
            <a:spAutoFit/>
          </a:bodyPr>
          <a:lstStyle/>
          <a:p>
            <a:pPr algn="ctr" defTabSz="685800"/>
            <a:r>
              <a:rPr lang="es-MX" sz="1600" dirty="0">
                <a:solidFill>
                  <a:prstClr val="black">
                    <a:lumMod val="65000"/>
                    <a:lumOff val="35000"/>
                  </a:prstClr>
                </a:solidFill>
                <a:latin typeface="Rockwell" panose="02060603020205020403" pitchFamily="18" charset="0"/>
              </a:rPr>
              <a:t>.Viabilidad financiera de proyecto</a:t>
            </a:r>
          </a:p>
        </p:txBody>
      </p:sp>
      <p:sp>
        <p:nvSpPr>
          <p:cNvPr id="10" name="Rectángulo 9">
            <a:extLst>
              <a:ext uri="{FF2B5EF4-FFF2-40B4-BE49-F238E27FC236}">
                <a16:creationId xmlns:a16="http://schemas.microsoft.com/office/drawing/2014/main" id="{6CE052CA-4FB5-126E-242C-4A82481AF4A3}"/>
              </a:ext>
            </a:extLst>
          </p:cNvPr>
          <p:cNvSpPr/>
          <p:nvPr/>
        </p:nvSpPr>
        <p:spPr>
          <a:xfrm>
            <a:off x="6403483" y="2558565"/>
            <a:ext cx="3180391" cy="338554"/>
          </a:xfrm>
          <a:prstGeom prst="rect">
            <a:avLst/>
          </a:prstGeom>
        </p:spPr>
        <p:txBody>
          <a:bodyPr wrap="square">
            <a:spAutoFit/>
          </a:bodyPr>
          <a:lstStyle/>
          <a:p>
            <a:pPr algn="ctr" defTabSz="685800"/>
            <a:r>
              <a:rPr lang="es-MX" sz="1600" dirty="0" err="1">
                <a:solidFill>
                  <a:prstClr val="black">
                    <a:lumMod val="65000"/>
                    <a:lumOff val="35000"/>
                  </a:prstClr>
                </a:solidFill>
                <a:latin typeface="Rockwell" panose="02060603020205020403" pitchFamily="18" charset="0"/>
              </a:rPr>
              <a:t>Lowcost</a:t>
            </a:r>
            <a:endParaRPr lang="es-MX" sz="1600" dirty="0">
              <a:solidFill>
                <a:prstClr val="black">
                  <a:lumMod val="65000"/>
                  <a:lumOff val="35000"/>
                </a:prstClr>
              </a:solidFill>
              <a:latin typeface="Rockwell" panose="02060603020205020403" pitchFamily="18" charset="0"/>
            </a:endParaRPr>
          </a:p>
        </p:txBody>
      </p:sp>
    </p:spTree>
    <p:extLst>
      <p:ext uri="{BB962C8B-B14F-4D97-AF65-F5344CB8AC3E}">
        <p14:creationId xmlns:p14="http://schemas.microsoft.com/office/powerpoint/2010/main" val="246439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40CDA-9197-1BDE-C76B-0EE4D9DFEDFA}"/>
              </a:ext>
            </a:extLst>
          </p:cNvPr>
          <p:cNvSpPr>
            <a:spLocks noGrp="1"/>
          </p:cNvSpPr>
          <p:nvPr>
            <p:ph type="title"/>
          </p:nvPr>
        </p:nvSpPr>
        <p:spPr>
          <a:xfrm>
            <a:off x="433509" y="114685"/>
            <a:ext cx="10058400" cy="1002099"/>
          </a:xfrm>
        </p:spPr>
        <p:txBody>
          <a:bodyPr/>
          <a:lstStyle/>
          <a:p>
            <a:r>
              <a:rPr lang="es-CO" dirty="0"/>
              <a:t>Proyección de ventas</a:t>
            </a:r>
          </a:p>
        </p:txBody>
      </p:sp>
      <p:sp>
        <p:nvSpPr>
          <p:cNvPr id="4" name="Flecha: a la derecha 3">
            <a:extLst>
              <a:ext uri="{FF2B5EF4-FFF2-40B4-BE49-F238E27FC236}">
                <a16:creationId xmlns:a16="http://schemas.microsoft.com/office/drawing/2014/main" id="{16B90F76-03BE-D947-70B5-14A6F6F4C1C7}"/>
              </a:ext>
            </a:extLst>
          </p:cNvPr>
          <p:cNvSpPr/>
          <p:nvPr/>
        </p:nvSpPr>
        <p:spPr>
          <a:xfrm>
            <a:off x="2905553" y="1197752"/>
            <a:ext cx="8608097" cy="3047323"/>
          </a:xfrm>
          <a:prstGeom prst="rightArrow">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pSp>
        <p:nvGrpSpPr>
          <p:cNvPr id="5" name="Grupo 4">
            <a:extLst>
              <a:ext uri="{FF2B5EF4-FFF2-40B4-BE49-F238E27FC236}">
                <a16:creationId xmlns:a16="http://schemas.microsoft.com/office/drawing/2014/main" id="{D80F4338-11AC-D5A8-D0D8-AE90B3275D40}"/>
              </a:ext>
            </a:extLst>
          </p:cNvPr>
          <p:cNvGrpSpPr/>
          <p:nvPr/>
        </p:nvGrpSpPr>
        <p:grpSpPr>
          <a:xfrm>
            <a:off x="3115381" y="2039935"/>
            <a:ext cx="1516095" cy="1313708"/>
            <a:chOff x="1" y="671965"/>
            <a:chExt cx="1365058" cy="909204"/>
          </a:xfrm>
        </p:grpSpPr>
        <p:sp>
          <p:nvSpPr>
            <p:cNvPr id="6" name="Rectángulo: esquinas redondeadas 5">
              <a:extLst>
                <a:ext uri="{FF2B5EF4-FFF2-40B4-BE49-F238E27FC236}">
                  <a16:creationId xmlns:a16="http://schemas.microsoft.com/office/drawing/2014/main" id="{A6CB08FC-865A-D6FF-4157-0DEA999A39BC}"/>
                </a:ext>
              </a:extLst>
            </p:cNvPr>
            <p:cNvSpPr/>
            <p:nvPr/>
          </p:nvSpPr>
          <p:spPr>
            <a:xfrm>
              <a:off x="1" y="671965"/>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7" name="Rectángulo: esquinas redondeadas 4">
              <a:extLst>
                <a:ext uri="{FF2B5EF4-FFF2-40B4-BE49-F238E27FC236}">
                  <a16:creationId xmlns:a16="http://schemas.microsoft.com/office/drawing/2014/main" id="{504C0402-DFAB-0470-DFDD-EA8D91917F0C}"/>
                </a:ext>
              </a:extLst>
            </p:cNvPr>
            <p:cNvSpPr txBox="1"/>
            <p:nvPr/>
          </p:nvSpPr>
          <p:spPr>
            <a:xfrm>
              <a:off x="44385" y="716349"/>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2023</a:t>
              </a:r>
            </a:p>
            <a:p>
              <a:pPr marL="114300" lvl="1" indent="-114300" defTabSz="533400">
                <a:lnSpc>
                  <a:spcPct val="90000"/>
                </a:lnSpc>
                <a:spcBef>
                  <a:spcPct val="0"/>
                </a:spcBef>
                <a:spcAft>
                  <a:spcPct val="15000"/>
                </a:spcAft>
                <a:buChar char="•"/>
              </a:pPr>
              <a:r>
                <a:rPr lang="es-CO" sz="1200" dirty="0"/>
                <a:t>12.82%</a:t>
              </a:r>
            </a:p>
            <a:p>
              <a:pPr marL="114300" lvl="1" indent="-114300" algn="l" defTabSz="533400">
                <a:lnSpc>
                  <a:spcPct val="90000"/>
                </a:lnSpc>
                <a:spcBef>
                  <a:spcPct val="0"/>
                </a:spcBef>
                <a:spcAft>
                  <a:spcPct val="15000"/>
                </a:spcAft>
                <a:buChar char="•"/>
              </a:pPr>
              <a:r>
                <a:rPr lang="es-CO" sz="1200" dirty="0"/>
                <a:t>3,00%</a:t>
              </a:r>
              <a:endParaRPr lang="es-CO" sz="1200" kern="1200" dirty="0"/>
            </a:p>
            <a:p>
              <a:pPr marL="114300" lvl="1" indent="-114300" algn="l" defTabSz="533400">
                <a:lnSpc>
                  <a:spcPct val="90000"/>
                </a:lnSpc>
                <a:spcBef>
                  <a:spcPct val="0"/>
                </a:spcBef>
                <a:spcAft>
                  <a:spcPct val="15000"/>
                </a:spcAft>
                <a:buChar char="•"/>
              </a:pPr>
              <a:r>
                <a:rPr lang="es-CO" sz="1200" dirty="0"/>
                <a:t>31.380</a:t>
              </a:r>
            </a:p>
            <a:p>
              <a:pPr marL="114300" lvl="1" indent="-114300" algn="l" defTabSz="533400">
                <a:lnSpc>
                  <a:spcPct val="90000"/>
                </a:lnSpc>
                <a:spcBef>
                  <a:spcPct val="0"/>
                </a:spcBef>
                <a:spcAft>
                  <a:spcPct val="15000"/>
                </a:spcAft>
                <a:buChar char="•"/>
              </a:pPr>
              <a:r>
                <a:rPr lang="es-CO" sz="1200" dirty="0"/>
                <a:t>277M</a:t>
              </a:r>
              <a:endParaRPr lang="es-CO" sz="1200" kern="1200" dirty="0"/>
            </a:p>
            <a:p>
              <a:pPr marL="114300" lvl="1" indent="-114300" algn="l" defTabSz="533400">
                <a:lnSpc>
                  <a:spcPct val="90000"/>
                </a:lnSpc>
                <a:spcBef>
                  <a:spcPct val="0"/>
                </a:spcBef>
                <a:spcAft>
                  <a:spcPct val="15000"/>
                </a:spcAft>
                <a:buChar char="•"/>
              </a:pPr>
              <a:endParaRPr lang="es-CO" sz="1200" kern="1200" dirty="0"/>
            </a:p>
            <a:p>
              <a:pPr marL="114300" lvl="1" indent="-114300" algn="l" defTabSz="533400">
                <a:lnSpc>
                  <a:spcPct val="90000"/>
                </a:lnSpc>
                <a:spcBef>
                  <a:spcPct val="0"/>
                </a:spcBef>
                <a:spcAft>
                  <a:spcPct val="15000"/>
                </a:spcAft>
                <a:buChar char="•"/>
              </a:pPr>
              <a:endParaRPr lang="es-CO" sz="1200" kern="1200" dirty="0"/>
            </a:p>
            <a:p>
              <a:pPr marL="114300" lvl="1" indent="-114300" algn="l" defTabSz="533400">
                <a:lnSpc>
                  <a:spcPct val="90000"/>
                </a:lnSpc>
                <a:spcBef>
                  <a:spcPct val="0"/>
                </a:spcBef>
                <a:spcAft>
                  <a:spcPct val="15000"/>
                </a:spcAft>
                <a:buChar char="•"/>
              </a:pPr>
              <a:endParaRPr lang="es-CO" sz="1200" kern="1200" dirty="0"/>
            </a:p>
          </p:txBody>
        </p:sp>
      </p:grpSp>
      <p:grpSp>
        <p:nvGrpSpPr>
          <p:cNvPr id="8" name="Grupo 7">
            <a:extLst>
              <a:ext uri="{FF2B5EF4-FFF2-40B4-BE49-F238E27FC236}">
                <a16:creationId xmlns:a16="http://schemas.microsoft.com/office/drawing/2014/main" id="{54FA1737-1B42-08D1-7700-E97CDEA4A4BD}"/>
              </a:ext>
            </a:extLst>
          </p:cNvPr>
          <p:cNvGrpSpPr/>
          <p:nvPr/>
        </p:nvGrpSpPr>
        <p:grpSpPr>
          <a:xfrm>
            <a:off x="4713066" y="2052127"/>
            <a:ext cx="1603565" cy="1267642"/>
            <a:chOff x="1594669" y="681903"/>
            <a:chExt cx="1365058" cy="909204"/>
          </a:xfrm>
        </p:grpSpPr>
        <p:sp>
          <p:nvSpPr>
            <p:cNvPr id="9" name="Rectángulo: esquinas redondeadas 8">
              <a:extLst>
                <a:ext uri="{FF2B5EF4-FFF2-40B4-BE49-F238E27FC236}">
                  <a16:creationId xmlns:a16="http://schemas.microsoft.com/office/drawing/2014/main" id="{1FEBDED7-3D68-C0A9-E5F9-7CB5F14147D6}"/>
                </a:ext>
              </a:extLst>
            </p:cNvPr>
            <p:cNvSpPr/>
            <p:nvPr/>
          </p:nvSpPr>
          <p:spPr>
            <a:xfrm>
              <a:off x="1594669"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0" name="Rectángulo: esquinas redondeadas 4">
              <a:extLst>
                <a:ext uri="{FF2B5EF4-FFF2-40B4-BE49-F238E27FC236}">
                  <a16:creationId xmlns:a16="http://schemas.microsoft.com/office/drawing/2014/main" id="{3B44C790-1AE2-398D-3FD8-E1B235D960C5}"/>
                </a:ext>
              </a:extLst>
            </p:cNvPr>
            <p:cNvSpPr txBox="1"/>
            <p:nvPr/>
          </p:nvSpPr>
          <p:spPr>
            <a:xfrm>
              <a:off x="1639053"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2024</a:t>
              </a:r>
            </a:p>
            <a:p>
              <a:pPr marL="114300" lvl="1" indent="-114300" algn="l" defTabSz="533400">
                <a:lnSpc>
                  <a:spcPct val="90000"/>
                </a:lnSpc>
                <a:spcBef>
                  <a:spcPct val="0"/>
                </a:spcBef>
                <a:spcAft>
                  <a:spcPct val="15000"/>
                </a:spcAft>
                <a:buChar char="•"/>
              </a:pPr>
              <a:r>
                <a:rPr lang="es-CO" sz="1200" dirty="0">
                  <a:solidFill>
                    <a:schemeClr val="tx1"/>
                  </a:solidFill>
                </a:rPr>
                <a:t>11.50%</a:t>
              </a:r>
              <a:endParaRPr lang="es-CO" sz="1200" kern="1200" dirty="0">
                <a:solidFill>
                  <a:schemeClr val="tx1"/>
                </a:solidFill>
              </a:endParaRPr>
            </a:p>
            <a:p>
              <a:pPr marL="114300" lvl="1" indent="-114300" algn="l" defTabSz="533400">
                <a:lnSpc>
                  <a:spcPct val="90000"/>
                </a:lnSpc>
                <a:spcBef>
                  <a:spcPct val="0"/>
                </a:spcBef>
                <a:spcAft>
                  <a:spcPct val="15000"/>
                </a:spcAft>
                <a:buChar char="•"/>
              </a:pPr>
              <a:r>
                <a:rPr lang="es-CO" sz="1200" dirty="0"/>
                <a:t>6,00%</a:t>
              </a:r>
              <a:endParaRPr lang="es-CO" sz="1200" kern="1200" dirty="0"/>
            </a:p>
            <a:p>
              <a:pPr marL="114300" lvl="1" indent="-114300" algn="l" defTabSz="533400">
                <a:lnSpc>
                  <a:spcPct val="90000"/>
                </a:lnSpc>
                <a:spcBef>
                  <a:spcPct val="0"/>
                </a:spcBef>
                <a:spcAft>
                  <a:spcPct val="15000"/>
                </a:spcAft>
                <a:buChar char="•"/>
              </a:pPr>
              <a:r>
                <a:rPr lang="es-CO" sz="1200" kern="1200" dirty="0"/>
                <a:t>32.321</a:t>
              </a:r>
            </a:p>
            <a:p>
              <a:pPr marL="114300" lvl="1" indent="-114300" algn="l" defTabSz="533400">
                <a:lnSpc>
                  <a:spcPct val="90000"/>
                </a:lnSpc>
                <a:spcBef>
                  <a:spcPct val="0"/>
                </a:spcBef>
                <a:spcAft>
                  <a:spcPct val="15000"/>
                </a:spcAft>
                <a:buChar char="•"/>
              </a:pPr>
              <a:r>
                <a:rPr lang="es-CO" sz="1200" dirty="0"/>
                <a:t>301M</a:t>
              </a:r>
              <a:endParaRPr lang="es-CO" sz="1200" kern="1200" dirty="0"/>
            </a:p>
          </p:txBody>
        </p:sp>
      </p:grpSp>
      <p:grpSp>
        <p:nvGrpSpPr>
          <p:cNvPr id="11" name="Grupo 10">
            <a:extLst>
              <a:ext uri="{FF2B5EF4-FFF2-40B4-BE49-F238E27FC236}">
                <a16:creationId xmlns:a16="http://schemas.microsoft.com/office/drawing/2014/main" id="{0BF2C645-7ACF-7B68-80A5-C2939F82FE6D}"/>
              </a:ext>
            </a:extLst>
          </p:cNvPr>
          <p:cNvGrpSpPr/>
          <p:nvPr/>
        </p:nvGrpSpPr>
        <p:grpSpPr>
          <a:xfrm>
            <a:off x="6460183" y="2052127"/>
            <a:ext cx="1516095" cy="1301444"/>
            <a:chOff x="3187238" y="681903"/>
            <a:chExt cx="1365058" cy="909204"/>
          </a:xfrm>
        </p:grpSpPr>
        <p:sp>
          <p:nvSpPr>
            <p:cNvPr id="12" name="Rectángulo: esquinas redondeadas 11">
              <a:extLst>
                <a:ext uri="{FF2B5EF4-FFF2-40B4-BE49-F238E27FC236}">
                  <a16:creationId xmlns:a16="http://schemas.microsoft.com/office/drawing/2014/main" id="{0DC354A7-A6F7-FFCB-3E76-2054341D3D5F}"/>
                </a:ext>
              </a:extLst>
            </p:cNvPr>
            <p:cNvSpPr/>
            <p:nvPr/>
          </p:nvSpPr>
          <p:spPr>
            <a:xfrm>
              <a:off x="3187238"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3" name="Rectángulo: esquinas redondeadas 4">
              <a:extLst>
                <a:ext uri="{FF2B5EF4-FFF2-40B4-BE49-F238E27FC236}">
                  <a16:creationId xmlns:a16="http://schemas.microsoft.com/office/drawing/2014/main" id="{4A11F296-0614-4CFE-774D-6860C850955F}"/>
                </a:ext>
              </a:extLst>
            </p:cNvPr>
            <p:cNvSpPr txBox="1"/>
            <p:nvPr/>
          </p:nvSpPr>
          <p:spPr>
            <a:xfrm>
              <a:off x="3231622"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2025</a:t>
              </a:r>
            </a:p>
            <a:p>
              <a:pPr marL="114300" lvl="1" indent="-114300" algn="l" defTabSz="533400">
                <a:lnSpc>
                  <a:spcPct val="90000"/>
                </a:lnSpc>
                <a:spcBef>
                  <a:spcPct val="0"/>
                </a:spcBef>
                <a:spcAft>
                  <a:spcPct val="15000"/>
                </a:spcAft>
                <a:buChar char="•"/>
              </a:pPr>
              <a:r>
                <a:rPr lang="es-ES" sz="1200" dirty="0">
                  <a:solidFill>
                    <a:schemeClr val="tx1"/>
                  </a:solidFill>
                </a:rPr>
                <a:t>10,50%</a:t>
              </a:r>
              <a:endParaRPr lang="es-CO" sz="1200" kern="1200" dirty="0">
                <a:solidFill>
                  <a:schemeClr val="tx1"/>
                </a:solidFill>
              </a:endParaRPr>
            </a:p>
            <a:p>
              <a:pPr marL="114300" lvl="1" indent="-114300" algn="l" defTabSz="533400">
                <a:lnSpc>
                  <a:spcPct val="90000"/>
                </a:lnSpc>
                <a:spcBef>
                  <a:spcPct val="0"/>
                </a:spcBef>
                <a:spcAft>
                  <a:spcPct val="15000"/>
                </a:spcAft>
                <a:buChar char="•"/>
              </a:pPr>
              <a:r>
                <a:rPr lang="es-CO" sz="1200" dirty="0"/>
                <a:t>9,00%</a:t>
              </a:r>
              <a:endParaRPr lang="es-CO" sz="1200" kern="1200" dirty="0"/>
            </a:p>
            <a:p>
              <a:pPr marL="114300" lvl="1" indent="-114300" algn="l" defTabSz="533400">
                <a:lnSpc>
                  <a:spcPct val="90000"/>
                </a:lnSpc>
                <a:spcBef>
                  <a:spcPct val="0"/>
                </a:spcBef>
                <a:spcAft>
                  <a:spcPct val="15000"/>
                </a:spcAft>
                <a:buChar char="•"/>
              </a:pPr>
              <a:r>
                <a:rPr lang="es-ES" sz="1200" dirty="0"/>
                <a:t>34.260</a:t>
              </a:r>
            </a:p>
            <a:p>
              <a:pPr marL="114300" lvl="1" indent="-114300" algn="l" defTabSz="533400">
                <a:lnSpc>
                  <a:spcPct val="90000"/>
                </a:lnSpc>
                <a:spcBef>
                  <a:spcPct val="0"/>
                </a:spcBef>
                <a:spcAft>
                  <a:spcPct val="15000"/>
                </a:spcAft>
                <a:buChar char="•"/>
              </a:pPr>
              <a:r>
                <a:rPr lang="es-ES" sz="1200" kern="1200" dirty="0"/>
                <a:t>360M</a:t>
              </a:r>
              <a:endParaRPr lang="es-CO" sz="1200" kern="1200" dirty="0"/>
            </a:p>
          </p:txBody>
        </p:sp>
      </p:grpSp>
      <p:sp>
        <p:nvSpPr>
          <p:cNvPr id="16" name="CuadroTexto 15">
            <a:extLst>
              <a:ext uri="{FF2B5EF4-FFF2-40B4-BE49-F238E27FC236}">
                <a16:creationId xmlns:a16="http://schemas.microsoft.com/office/drawing/2014/main" id="{14C8CF54-0722-9C1D-6E7F-92476A3E5EC8}"/>
              </a:ext>
            </a:extLst>
          </p:cNvPr>
          <p:cNvSpPr txBox="1"/>
          <p:nvPr/>
        </p:nvSpPr>
        <p:spPr>
          <a:xfrm>
            <a:off x="400529" y="2157754"/>
            <a:ext cx="2841341" cy="1169551"/>
          </a:xfrm>
          <a:prstGeom prst="rect">
            <a:avLst/>
          </a:prstGeom>
          <a:noFill/>
        </p:spPr>
        <p:txBody>
          <a:bodyPr wrap="square">
            <a:spAutoFit/>
          </a:bodyPr>
          <a:lstStyle/>
          <a:p>
            <a:pPr marL="285750" indent="-285750">
              <a:buFont typeface="Arial" panose="020B0604020202020204" pitchFamily="34" charset="0"/>
              <a:buChar char="•"/>
            </a:pPr>
            <a:r>
              <a:rPr lang="es-CO" sz="1400" b="1" dirty="0">
                <a:solidFill>
                  <a:srgbClr val="CC3300"/>
                </a:solidFill>
              </a:rPr>
              <a:t>AÑO</a:t>
            </a:r>
          </a:p>
          <a:p>
            <a:pPr marL="285750" indent="-285750">
              <a:buFont typeface="Arial" panose="020B0604020202020204" pitchFamily="34" charset="0"/>
              <a:buChar char="•"/>
            </a:pPr>
            <a:r>
              <a:rPr lang="es-CO" sz="1400" dirty="0"/>
              <a:t>INFLACIÒN</a:t>
            </a:r>
          </a:p>
          <a:p>
            <a:pPr marL="285750" indent="-285750">
              <a:buFont typeface="Arial" panose="020B0604020202020204" pitchFamily="34" charset="0"/>
              <a:buChar char="•"/>
            </a:pPr>
            <a:r>
              <a:rPr lang="es-CO" sz="1400" dirty="0"/>
              <a:t>CRECIMIENTO SECTOR</a:t>
            </a:r>
          </a:p>
          <a:p>
            <a:pPr marL="285750" indent="-285750">
              <a:buFont typeface="Arial" panose="020B0604020202020204" pitchFamily="34" charset="0"/>
              <a:buChar char="•"/>
            </a:pPr>
            <a:r>
              <a:rPr lang="es-CO" sz="1400" dirty="0"/>
              <a:t>UNIDADES VENDIDAS</a:t>
            </a:r>
          </a:p>
          <a:p>
            <a:pPr marL="285750" indent="-285750">
              <a:buFont typeface="Arial" panose="020B0604020202020204" pitchFamily="34" charset="0"/>
              <a:buChar char="•"/>
            </a:pPr>
            <a:r>
              <a:rPr lang="es-CO" sz="1400" dirty="0"/>
              <a:t>VENTAS</a:t>
            </a:r>
          </a:p>
        </p:txBody>
      </p:sp>
      <p:grpSp>
        <p:nvGrpSpPr>
          <p:cNvPr id="17" name="Grupo 16">
            <a:extLst>
              <a:ext uri="{FF2B5EF4-FFF2-40B4-BE49-F238E27FC236}">
                <a16:creationId xmlns:a16="http://schemas.microsoft.com/office/drawing/2014/main" id="{D0521B7D-6D10-66A4-A3FE-8200DC2B1ECB}"/>
              </a:ext>
            </a:extLst>
          </p:cNvPr>
          <p:cNvGrpSpPr/>
          <p:nvPr/>
        </p:nvGrpSpPr>
        <p:grpSpPr>
          <a:xfrm>
            <a:off x="8093199" y="2062967"/>
            <a:ext cx="1516095" cy="1267641"/>
            <a:chOff x="3187238" y="681903"/>
            <a:chExt cx="1365058" cy="909204"/>
          </a:xfrm>
        </p:grpSpPr>
        <p:sp>
          <p:nvSpPr>
            <p:cNvPr id="18" name="Rectángulo: esquinas redondeadas 17">
              <a:extLst>
                <a:ext uri="{FF2B5EF4-FFF2-40B4-BE49-F238E27FC236}">
                  <a16:creationId xmlns:a16="http://schemas.microsoft.com/office/drawing/2014/main" id="{E5E97B24-ED0F-0BB8-7314-DB4688BECD3D}"/>
                </a:ext>
              </a:extLst>
            </p:cNvPr>
            <p:cNvSpPr/>
            <p:nvPr/>
          </p:nvSpPr>
          <p:spPr>
            <a:xfrm>
              <a:off x="3187238"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9" name="Rectángulo: esquinas redondeadas 4">
              <a:extLst>
                <a:ext uri="{FF2B5EF4-FFF2-40B4-BE49-F238E27FC236}">
                  <a16:creationId xmlns:a16="http://schemas.microsoft.com/office/drawing/2014/main" id="{EA299A63-FF0A-7082-FEB2-502C6A21B168}"/>
                </a:ext>
              </a:extLst>
            </p:cNvPr>
            <p:cNvSpPr txBox="1"/>
            <p:nvPr/>
          </p:nvSpPr>
          <p:spPr>
            <a:xfrm>
              <a:off x="3231622"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2026</a:t>
              </a:r>
            </a:p>
            <a:p>
              <a:pPr marL="114300" lvl="1" indent="-114300" algn="l" defTabSz="533400">
                <a:lnSpc>
                  <a:spcPct val="90000"/>
                </a:lnSpc>
                <a:spcBef>
                  <a:spcPct val="0"/>
                </a:spcBef>
                <a:spcAft>
                  <a:spcPct val="15000"/>
                </a:spcAft>
                <a:buChar char="•"/>
              </a:pPr>
              <a:r>
                <a:rPr lang="es-ES" sz="1200" dirty="0">
                  <a:solidFill>
                    <a:schemeClr val="tx1"/>
                  </a:solidFill>
                </a:rPr>
                <a:t>7,50</a:t>
              </a:r>
              <a:r>
                <a:rPr lang="es-ES" sz="1200" kern="1200" dirty="0">
                  <a:solidFill>
                    <a:schemeClr val="tx1"/>
                  </a:solidFill>
                </a:rPr>
                <a:t>%</a:t>
              </a:r>
              <a:endParaRPr lang="es-CO" sz="1200" kern="1200" dirty="0">
                <a:solidFill>
                  <a:schemeClr val="tx1"/>
                </a:solidFill>
              </a:endParaRPr>
            </a:p>
            <a:p>
              <a:pPr marL="114300" lvl="1" indent="-114300" algn="l" defTabSz="533400">
                <a:lnSpc>
                  <a:spcPct val="90000"/>
                </a:lnSpc>
                <a:spcBef>
                  <a:spcPct val="0"/>
                </a:spcBef>
                <a:spcAft>
                  <a:spcPct val="15000"/>
                </a:spcAft>
                <a:buChar char="•"/>
              </a:pPr>
              <a:r>
                <a:rPr lang="es-CO" sz="1200" dirty="0"/>
                <a:t>12,00%</a:t>
              </a:r>
              <a:endParaRPr lang="es-CO" sz="1200" kern="1200" dirty="0"/>
            </a:p>
            <a:p>
              <a:pPr marL="114300" lvl="1" indent="-114300" algn="l" defTabSz="533400">
                <a:lnSpc>
                  <a:spcPct val="90000"/>
                </a:lnSpc>
                <a:spcBef>
                  <a:spcPct val="0"/>
                </a:spcBef>
                <a:spcAft>
                  <a:spcPct val="15000"/>
                </a:spcAft>
                <a:buChar char="•"/>
              </a:pPr>
              <a:r>
                <a:rPr lang="es-ES" sz="1200" kern="1200" dirty="0"/>
                <a:t>37.344</a:t>
              </a:r>
            </a:p>
            <a:p>
              <a:pPr marL="114300" lvl="1" indent="-114300" algn="l" defTabSz="533400">
                <a:lnSpc>
                  <a:spcPct val="90000"/>
                </a:lnSpc>
                <a:spcBef>
                  <a:spcPct val="0"/>
                </a:spcBef>
                <a:spcAft>
                  <a:spcPct val="15000"/>
                </a:spcAft>
                <a:buChar char="•"/>
              </a:pPr>
              <a:r>
                <a:rPr lang="es-CO" sz="1200" kern="1200" dirty="0"/>
                <a:t>437M</a:t>
              </a:r>
            </a:p>
          </p:txBody>
        </p:sp>
      </p:grpSp>
      <p:sp>
        <p:nvSpPr>
          <p:cNvPr id="20" name="Flecha: a la derecha 19">
            <a:extLst>
              <a:ext uri="{FF2B5EF4-FFF2-40B4-BE49-F238E27FC236}">
                <a16:creationId xmlns:a16="http://schemas.microsoft.com/office/drawing/2014/main" id="{287862EF-1568-FF42-6A89-F6707ACDC3B4}"/>
              </a:ext>
            </a:extLst>
          </p:cNvPr>
          <p:cNvSpPr/>
          <p:nvPr/>
        </p:nvSpPr>
        <p:spPr>
          <a:xfrm>
            <a:off x="2809269" y="4156311"/>
            <a:ext cx="8608098" cy="2784343"/>
          </a:xfrm>
          <a:prstGeom prst="rightArrow">
            <a:avLst/>
          </a:prstGeom>
        </p:spPr>
        <p:style>
          <a:lnRef idx="0">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pSp>
        <p:nvGrpSpPr>
          <p:cNvPr id="21" name="Grupo 20">
            <a:extLst>
              <a:ext uri="{FF2B5EF4-FFF2-40B4-BE49-F238E27FC236}">
                <a16:creationId xmlns:a16="http://schemas.microsoft.com/office/drawing/2014/main" id="{0C87DE8E-E9D7-B970-1712-71028340D31D}"/>
              </a:ext>
            </a:extLst>
          </p:cNvPr>
          <p:cNvGrpSpPr/>
          <p:nvPr/>
        </p:nvGrpSpPr>
        <p:grpSpPr>
          <a:xfrm>
            <a:off x="3005680" y="4933983"/>
            <a:ext cx="1516095" cy="1179854"/>
            <a:chOff x="1" y="671965"/>
            <a:chExt cx="1365058" cy="909204"/>
          </a:xfrm>
        </p:grpSpPr>
        <p:sp>
          <p:nvSpPr>
            <p:cNvPr id="22" name="Rectángulo: esquinas redondeadas 21">
              <a:extLst>
                <a:ext uri="{FF2B5EF4-FFF2-40B4-BE49-F238E27FC236}">
                  <a16:creationId xmlns:a16="http://schemas.microsoft.com/office/drawing/2014/main" id="{47231A16-5B0A-1153-E7EB-715162B80009}"/>
                </a:ext>
              </a:extLst>
            </p:cNvPr>
            <p:cNvSpPr/>
            <p:nvPr/>
          </p:nvSpPr>
          <p:spPr>
            <a:xfrm>
              <a:off x="1" y="671965"/>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3" name="Rectángulo: esquinas redondeadas 4">
              <a:extLst>
                <a:ext uri="{FF2B5EF4-FFF2-40B4-BE49-F238E27FC236}">
                  <a16:creationId xmlns:a16="http://schemas.microsoft.com/office/drawing/2014/main" id="{3ABB6066-274F-9FDF-ED8D-429E46EBC68C}"/>
                </a:ext>
              </a:extLst>
            </p:cNvPr>
            <p:cNvSpPr txBox="1"/>
            <p:nvPr/>
          </p:nvSpPr>
          <p:spPr>
            <a:xfrm>
              <a:off x="44385" y="716349"/>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2027</a:t>
              </a:r>
            </a:p>
            <a:p>
              <a:pPr marL="114300" lvl="1" indent="-114300" algn="l" defTabSz="533400">
                <a:lnSpc>
                  <a:spcPct val="90000"/>
                </a:lnSpc>
                <a:spcBef>
                  <a:spcPct val="0"/>
                </a:spcBef>
                <a:spcAft>
                  <a:spcPct val="15000"/>
                </a:spcAft>
                <a:buChar char="•"/>
              </a:pPr>
              <a:r>
                <a:rPr lang="es-CO" sz="1200" dirty="0">
                  <a:solidFill>
                    <a:schemeClr val="tx1"/>
                  </a:solidFill>
                </a:rPr>
                <a:t>4,00</a:t>
              </a:r>
              <a:r>
                <a:rPr lang="es-CO" sz="1200" kern="1200" dirty="0">
                  <a:solidFill>
                    <a:schemeClr val="tx1"/>
                  </a:solidFill>
                </a:rPr>
                <a:t>%</a:t>
              </a:r>
            </a:p>
            <a:p>
              <a:pPr marL="114300" lvl="1" indent="-114300" algn="l" defTabSz="533400">
                <a:lnSpc>
                  <a:spcPct val="90000"/>
                </a:lnSpc>
                <a:spcBef>
                  <a:spcPct val="0"/>
                </a:spcBef>
                <a:spcAft>
                  <a:spcPct val="15000"/>
                </a:spcAft>
                <a:buChar char="•"/>
              </a:pPr>
              <a:r>
                <a:rPr lang="es-CO" sz="1200" dirty="0"/>
                <a:t>6,00%</a:t>
              </a:r>
              <a:endParaRPr lang="es-CO" sz="1200" kern="1200" dirty="0"/>
            </a:p>
            <a:p>
              <a:pPr marL="114300" lvl="1" indent="-114300" algn="l" defTabSz="533400">
                <a:lnSpc>
                  <a:spcPct val="90000"/>
                </a:lnSpc>
                <a:spcBef>
                  <a:spcPct val="0"/>
                </a:spcBef>
                <a:spcAft>
                  <a:spcPct val="15000"/>
                </a:spcAft>
                <a:buChar char="•"/>
              </a:pPr>
              <a:r>
                <a:rPr lang="es-CO" sz="1200" dirty="0"/>
                <a:t>41.825</a:t>
              </a:r>
            </a:p>
            <a:p>
              <a:pPr marL="114300" lvl="1" indent="-114300" algn="l" defTabSz="533400">
                <a:lnSpc>
                  <a:spcPct val="90000"/>
                </a:lnSpc>
                <a:spcBef>
                  <a:spcPct val="0"/>
                </a:spcBef>
                <a:spcAft>
                  <a:spcPct val="15000"/>
                </a:spcAft>
                <a:buChar char="•"/>
              </a:pPr>
              <a:r>
                <a:rPr lang="es-CO" sz="1200" kern="1200" dirty="0"/>
                <a:t>531M</a:t>
              </a:r>
            </a:p>
          </p:txBody>
        </p:sp>
      </p:grpSp>
      <p:grpSp>
        <p:nvGrpSpPr>
          <p:cNvPr id="24" name="Grupo 23">
            <a:extLst>
              <a:ext uri="{FF2B5EF4-FFF2-40B4-BE49-F238E27FC236}">
                <a16:creationId xmlns:a16="http://schemas.microsoft.com/office/drawing/2014/main" id="{17E8209B-4C69-E728-D8A9-BF6C3DE2355D}"/>
              </a:ext>
            </a:extLst>
          </p:cNvPr>
          <p:cNvGrpSpPr/>
          <p:nvPr/>
        </p:nvGrpSpPr>
        <p:grpSpPr>
          <a:xfrm>
            <a:off x="4639993" y="4933983"/>
            <a:ext cx="1603565" cy="1179854"/>
            <a:chOff x="1594669" y="681903"/>
            <a:chExt cx="1365058" cy="909204"/>
          </a:xfrm>
        </p:grpSpPr>
        <p:sp>
          <p:nvSpPr>
            <p:cNvPr id="25" name="Rectángulo: esquinas redondeadas 24">
              <a:extLst>
                <a:ext uri="{FF2B5EF4-FFF2-40B4-BE49-F238E27FC236}">
                  <a16:creationId xmlns:a16="http://schemas.microsoft.com/office/drawing/2014/main" id="{CFC74435-B777-45AC-2091-92281F62DB9C}"/>
                </a:ext>
              </a:extLst>
            </p:cNvPr>
            <p:cNvSpPr/>
            <p:nvPr/>
          </p:nvSpPr>
          <p:spPr>
            <a:xfrm>
              <a:off x="1594669"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6" name="Rectángulo: esquinas redondeadas 4">
              <a:extLst>
                <a:ext uri="{FF2B5EF4-FFF2-40B4-BE49-F238E27FC236}">
                  <a16:creationId xmlns:a16="http://schemas.microsoft.com/office/drawing/2014/main" id="{A381F71A-5F5E-0B96-C16D-E571A6941B6D}"/>
                </a:ext>
              </a:extLst>
            </p:cNvPr>
            <p:cNvSpPr txBox="1"/>
            <p:nvPr/>
          </p:nvSpPr>
          <p:spPr>
            <a:xfrm>
              <a:off x="1639053"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2028</a:t>
              </a:r>
            </a:p>
            <a:p>
              <a:pPr marL="114300" lvl="1" indent="-114300" algn="l" defTabSz="533400">
                <a:lnSpc>
                  <a:spcPct val="90000"/>
                </a:lnSpc>
                <a:spcBef>
                  <a:spcPct val="0"/>
                </a:spcBef>
                <a:spcAft>
                  <a:spcPct val="15000"/>
                </a:spcAft>
                <a:buChar char="•"/>
              </a:pPr>
              <a:r>
                <a:rPr lang="es-CO" sz="1200" dirty="0">
                  <a:solidFill>
                    <a:schemeClr val="tx1"/>
                  </a:solidFill>
                </a:rPr>
                <a:t>3.50</a:t>
              </a:r>
              <a:r>
                <a:rPr lang="es-CO" sz="1200" kern="1200" dirty="0">
                  <a:solidFill>
                    <a:schemeClr val="tx1"/>
                  </a:solidFill>
                </a:rPr>
                <a:t>%</a:t>
              </a:r>
            </a:p>
            <a:p>
              <a:pPr marL="114300" lvl="1" indent="-114300" algn="l" defTabSz="533400">
                <a:lnSpc>
                  <a:spcPct val="90000"/>
                </a:lnSpc>
                <a:spcBef>
                  <a:spcPct val="0"/>
                </a:spcBef>
                <a:spcAft>
                  <a:spcPct val="15000"/>
                </a:spcAft>
                <a:buChar char="•"/>
              </a:pPr>
              <a:r>
                <a:rPr lang="es-CO" sz="1200" dirty="0"/>
                <a:t>7,00%</a:t>
              </a:r>
              <a:endParaRPr lang="es-CO" sz="1200" kern="1200" dirty="0"/>
            </a:p>
            <a:p>
              <a:pPr marL="114300" lvl="1" indent="-114300" algn="l" defTabSz="533400">
                <a:lnSpc>
                  <a:spcPct val="90000"/>
                </a:lnSpc>
                <a:spcBef>
                  <a:spcPct val="0"/>
                </a:spcBef>
                <a:spcAft>
                  <a:spcPct val="15000"/>
                </a:spcAft>
                <a:buChar char="•"/>
              </a:pPr>
              <a:r>
                <a:rPr lang="es-CO" sz="1200" kern="1200" dirty="0"/>
                <a:t>44.335</a:t>
              </a:r>
            </a:p>
            <a:p>
              <a:pPr marL="114300" lvl="1" indent="-114300" algn="l" defTabSz="533400">
                <a:lnSpc>
                  <a:spcPct val="90000"/>
                </a:lnSpc>
                <a:spcBef>
                  <a:spcPct val="0"/>
                </a:spcBef>
                <a:spcAft>
                  <a:spcPct val="15000"/>
                </a:spcAft>
                <a:buChar char="•"/>
              </a:pPr>
              <a:r>
                <a:rPr lang="es-CO" sz="1200" dirty="0"/>
                <a:t>591M</a:t>
              </a:r>
              <a:endParaRPr lang="es-CO" sz="1200" kern="1200" dirty="0"/>
            </a:p>
          </p:txBody>
        </p:sp>
      </p:grpSp>
      <p:grpSp>
        <p:nvGrpSpPr>
          <p:cNvPr id="27" name="Grupo 26">
            <a:extLst>
              <a:ext uri="{FF2B5EF4-FFF2-40B4-BE49-F238E27FC236}">
                <a16:creationId xmlns:a16="http://schemas.microsoft.com/office/drawing/2014/main" id="{DEFCFD41-BFAA-54EF-E139-DE3505F879DD}"/>
              </a:ext>
            </a:extLst>
          </p:cNvPr>
          <p:cNvGrpSpPr/>
          <p:nvPr/>
        </p:nvGrpSpPr>
        <p:grpSpPr>
          <a:xfrm>
            <a:off x="6377899" y="4899672"/>
            <a:ext cx="1516095" cy="1214165"/>
            <a:chOff x="3187238" y="681903"/>
            <a:chExt cx="1365058" cy="909204"/>
          </a:xfrm>
        </p:grpSpPr>
        <p:sp>
          <p:nvSpPr>
            <p:cNvPr id="28" name="Rectángulo: esquinas redondeadas 27">
              <a:extLst>
                <a:ext uri="{FF2B5EF4-FFF2-40B4-BE49-F238E27FC236}">
                  <a16:creationId xmlns:a16="http://schemas.microsoft.com/office/drawing/2014/main" id="{95589E01-096B-D25A-693D-78A7C8E62620}"/>
                </a:ext>
              </a:extLst>
            </p:cNvPr>
            <p:cNvSpPr/>
            <p:nvPr/>
          </p:nvSpPr>
          <p:spPr>
            <a:xfrm>
              <a:off x="3187238"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9" name="Rectángulo: esquinas redondeadas 4">
              <a:extLst>
                <a:ext uri="{FF2B5EF4-FFF2-40B4-BE49-F238E27FC236}">
                  <a16:creationId xmlns:a16="http://schemas.microsoft.com/office/drawing/2014/main" id="{9BDFCC01-2CC0-739C-8E08-385A2C995A07}"/>
                </a:ext>
              </a:extLst>
            </p:cNvPr>
            <p:cNvSpPr txBox="1"/>
            <p:nvPr/>
          </p:nvSpPr>
          <p:spPr>
            <a:xfrm>
              <a:off x="3231622"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2029</a:t>
              </a:r>
            </a:p>
            <a:p>
              <a:pPr marL="114300" lvl="1" indent="-114300" algn="l" defTabSz="533400">
                <a:lnSpc>
                  <a:spcPct val="90000"/>
                </a:lnSpc>
                <a:spcBef>
                  <a:spcPct val="0"/>
                </a:spcBef>
                <a:spcAft>
                  <a:spcPct val="15000"/>
                </a:spcAft>
                <a:buChar char="•"/>
              </a:pPr>
              <a:r>
                <a:rPr lang="es-ES" sz="1200" kern="1200" dirty="0">
                  <a:solidFill>
                    <a:schemeClr val="tx1"/>
                  </a:solidFill>
                </a:rPr>
                <a:t>4,00%</a:t>
              </a:r>
              <a:endParaRPr lang="es-CO" sz="1200" kern="1200" dirty="0">
                <a:solidFill>
                  <a:schemeClr val="tx1"/>
                </a:solidFill>
              </a:endParaRPr>
            </a:p>
            <a:p>
              <a:pPr marL="114300" lvl="1" indent="-114300" algn="l" defTabSz="533400">
                <a:lnSpc>
                  <a:spcPct val="90000"/>
                </a:lnSpc>
                <a:spcBef>
                  <a:spcPct val="0"/>
                </a:spcBef>
                <a:spcAft>
                  <a:spcPct val="15000"/>
                </a:spcAft>
                <a:buChar char="•"/>
              </a:pPr>
              <a:r>
                <a:rPr lang="es-CO" sz="1200" dirty="0"/>
                <a:t>8,00%</a:t>
              </a:r>
              <a:endParaRPr lang="es-CO" sz="1200" kern="1200" dirty="0"/>
            </a:p>
            <a:p>
              <a:pPr marL="114300" lvl="1" indent="-114300" algn="l" defTabSz="533400">
                <a:lnSpc>
                  <a:spcPct val="90000"/>
                </a:lnSpc>
                <a:spcBef>
                  <a:spcPct val="0"/>
                </a:spcBef>
                <a:spcAft>
                  <a:spcPct val="15000"/>
                </a:spcAft>
                <a:buChar char="•"/>
              </a:pPr>
              <a:r>
                <a:rPr lang="es-ES" sz="1200" kern="1200" dirty="0"/>
                <a:t>47.438</a:t>
              </a:r>
            </a:p>
            <a:p>
              <a:pPr marL="114300" lvl="1" indent="-114300" algn="l" defTabSz="533400">
                <a:lnSpc>
                  <a:spcPct val="90000"/>
                </a:lnSpc>
                <a:spcBef>
                  <a:spcPct val="0"/>
                </a:spcBef>
                <a:spcAft>
                  <a:spcPct val="15000"/>
                </a:spcAft>
                <a:buChar char="•"/>
              </a:pPr>
              <a:r>
                <a:rPr lang="es-ES" sz="1200" dirty="0"/>
                <a:t>661M</a:t>
              </a:r>
              <a:endParaRPr lang="es-CO" sz="1200" kern="1200" dirty="0"/>
            </a:p>
          </p:txBody>
        </p:sp>
      </p:grpSp>
      <p:grpSp>
        <p:nvGrpSpPr>
          <p:cNvPr id="30" name="Grupo 29">
            <a:extLst>
              <a:ext uri="{FF2B5EF4-FFF2-40B4-BE49-F238E27FC236}">
                <a16:creationId xmlns:a16="http://schemas.microsoft.com/office/drawing/2014/main" id="{37E8E13F-98C1-E6C6-10CF-CA66F3E4FD5F}"/>
              </a:ext>
            </a:extLst>
          </p:cNvPr>
          <p:cNvGrpSpPr/>
          <p:nvPr/>
        </p:nvGrpSpPr>
        <p:grpSpPr>
          <a:xfrm>
            <a:off x="8047543" y="4916827"/>
            <a:ext cx="1516095" cy="1179854"/>
            <a:chOff x="3187238" y="681903"/>
            <a:chExt cx="1365058" cy="909204"/>
          </a:xfrm>
        </p:grpSpPr>
        <p:sp>
          <p:nvSpPr>
            <p:cNvPr id="31" name="Rectángulo: esquinas redondeadas 30">
              <a:extLst>
                <a:ext uri="{FF2B5EF4-FFF2-40B4-BE49-F238E27FC236}">
                  <a16:creationId xmlns:a16="http://schemas.microsoft.com/office/drawing/2014/main" id="{4552F3B3-5830-24B5-FEB9-AE634D86363E}"/>
                </a:ext>
              </a:extLst>
            </p:cNvPr>
            <p:cNvSpPr/>
            <p:nvPr/>
          </p:nvSpPr>
          <p:spPr>
            <a:xfrm>
              <a:off x="3187238" y="681903"/>
              <a:ext cx="1365058" cy="909204"/>
            </a:xfrm>
            <a:prstGeom prst="round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32" name="Rectángulo: esquinas redondeadas 4">
              <a:extLst>
                <a:ext uri="{FF2B5EF4-FFF2-40B4-BE49-F238E27FC236}">
                  <a16:creationId xmlns:a16="http://schemas.microsoft.com/office/drawing/2014/main" id="{B95D25E5-310F-5602-5983-D81AD72A6DBD}"/>
                </a:ext>
              </a:extLst>
            </p:cNvPr>
            <p:cNvSpPr txBox="1"/>
            <p:nvPr/>
          </p:nvSpPr>
          <p:spPr>
            <a:xfrm>
              <a:off x="3231622" y="726287"/>
              <a:ext cx="1276290" cy="8204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s-CO" sz="1400" b="1" kern="1200" dirty="0">
                  <a:solidFill>
                    <a:schemeClr val="accent1">
                      <a:lumMod val="75000"/>
                    </a:schemeClr>
                  </a:solidFill>
                </a:rPr>
                <a:t>2030</a:t>
              </a:r>
            </a:p>
            <a:p>
              <a:pPr marL="114300" lvl="1" indent="-114300" algn="l" defTabSz="533400">
                <a:lnSpc>
                  <a:spcPct val="90000"/>
                </a:lnSpc>
                <a:spcBef>
                  <a:spcPct val="0"/>
                </a:spcBef>
                <a:spcAft>
                  <a:spcPct val="15000"/>
                </a:spcAft>
                <a:buChar char="•"/>
              </a:pPr>
              <a:r>
                <a:rPr lang="es-ES" sz="1200" dirty="0">
                  <a:solidFill>
                    <a:schemeClr val="tx1"/>
                  </a:solidFill>
                </a:rPr>
                <a:t>6,00</a:t>
              </a:r>
              <a:r>
                <a:rPr lang="es-ES" sz="1200" kern="1200" dirty="0">
                  <a:solidFill>
                    <a:schemeClr val="tx1"/>
                  </a:solidFill>
                </a:rPr>
                <a:t>%</a:t>
              </a:r>
              <a:endParaRPr lang="es-CO" sz="1200" kern="1200" dirty="0">
                <a:solidFill>
                  <a:schemeClr val="tx1"/>
                </a:solidFill>
              </a:endParaRPr>
            </a:p>
            <a:p>
              <a:pPr marL="114300" lvl="1" indent="-114300" algn="l" defTabSz="533400">
                <a:lnSpc>
                  <a:spcPct val="90000"/>
                </a:lnSpc>
                <a:spcBef>
                  <a:spcPct val="0"/>
                </a:spcBef>
                <a:spcAft>
                  <a:spcPct val="15000"/>
                </a:spcAft>
                <a:buChar char="•"/>
              </a:pPr>
              <a:r>
                <a:rPr lang="es-CO" sz="1200" dirty="0"/>
                <a:t>9,00%</a:t>
              </a:r>
              <a:endParaRPr lang="es-CO" sz="1200" kern="1200" dirty="0"/>
            </a:p>
            <a:p>
              <a:pPr marL="114300" lvl="1" indent="-114300" algn="l" defTabSz="533400">
                <a:lnSpc>
                  <a:spcPct val="90000"/>
                </a:lnSpc>
                <a:spcBef>
                  <a:spcPct val="0"/>
                </a:spcBef>
                <a:spcAft>
                  <a:spcPct val="15000"/>
                </a:spcAft>
                <a:buChar char="•"/>
              </a:pPr>
              <a:r>
                <a:rPr lang="es-ES" sz="1200" dirty="0"/>
                <a:t>51.233</a:t>
              </a:r>
            </a:p>
            <a:p>
              <a:pPr marL="114300" lvl="1" indent="-114300" algn="l" defTabSz="533400">
                <a:lnSpc>
                  <a:spcPct val="90000"/>
                </a:lnSpc>
                <a:spcBef>
                  <a:spcPct val="0"/>
                </a:spcBef>
                <a:spcAft>
                  <a:spcPct val="15000"/>
                </a:spcAft>
                <a:buChar char="•"/>
              </a:pPr>
              <a:r>
                <a:rPr lang="es-ES" sz="1200" kern="1200" dirty="0"/>
                <a:t>750M</a:t>
              </a:r>
              <a:endParaRPr lang="es-CO" sz="1200" kern="1200" dirty="0"/>
            </a:p>
          </p:txBody>
        </p:sp>
      </p:grpSp>
      <p:sp>
        <p:nvSpPr>
          <p:cNvPr id="33" name="CuadroTexto 32">
            <a:extLst>
              <a:ext uri="{FF2B5EF4-FFF2-40B4-BE49-F238E27FC236}">
                <a16:creationId xmlns:a16="http://schemas.microsoft.com/office/drawing/2014/main" id="{9A9D5FAA-6CBD-E34D-8DDE-05D3122C99B2}"/>
              </a:ext>
            </a:extLst>
          </p:cNvPr>
          <p:cNvSpPr txBox="1"/>
          <p:nvPr/>
        </p:nvSpPr>
        <p:spPr>
          <a:xfrm>
            <a:off x="154744" y="5041838"/>
            <a:ext cx="2841341" cy="1323439"/>
          </a:xfrm>
          <a:prstGeom prst="rect">
            <a:avLst/>
          </a:prstGeom>
          <a:noFill/>
        </p:spPr>
        <p:txBody>
          <a:bodyPr wrap="square">
            <a:spAutoFit/>
          </a:bodyPr>
          <a:lstStyle/>
          <a:p>
            <a:pPr marL="285750" indent="-285750">
              <a:buFont typeface="Arial" panose="020B0604020202020204" pitchFamily="34" charset="0"/>
              <a:buChar char="•"/>
            </a:pPr>
            <a:r>
              <a:rPr lang="es-CO" sz="1600" b="1" dirty="0">
                <a:solidFill>
                  <a:srgbClr val="CC3300"/>
                </a:solidFill>
              </a:rPr>
              <a:t>AÑO</a:t>
            </a:r>
          </a:p>
          <a:p>
            <a:pPr marL="285750" indent="-285750">
              <a:buFont typeface="Arial" panose="020B0604020202020204" pitchFamily="34" charset="0"/>
              <a:buChar char="•"/>
            </a:pPr>
            <a:r>
              <a:rPr lang="es-CO" sz="1600" dirty="0"/>
              <a:t>INFLACIÒN</a:t>
            </a:r>
          </a:p>
          <a:p>
            <a:pPr marL="285750" indent="-285750">
              <a:buFont typeface="Arial" panose="020B0604020202020204" pitchFamily="34" charset="0"/>
              <a:buChar char="•"/>
            </a:pPr>
            <a:r>
              <a:rPr lang="es-CO" sz="1600" dirty="0"/>
              <a:t>CRECIMIENTO SECTOR</a:t>
            </a:r>
          </a:p>
          <a:p>
            <a:pPr marL="285750" indent="-285750">
              <a:buFont typeface="Arial" panose="020B0604020202020204" pitchFamily="34" charset="0"/>
              <a:buChar char="•"/>
            </a:pPr>
            <a:r>
              <a:rPr lang="es-CO" sz="1600" dirty="0"/>
              <a:t>UNIDADES VENDIDAS</a:t>
            </a:r>
          </a:p>
          <a:p>
            <a:pPr marL="285750" indent="-285750">
              <a:buFont typeface="Arial" panose="020B0604020202020204" pitchFamily="34" charset="0"/>
              <a:buChar char="•"/>
            </a:pPr>
            <a:r>
              <a:rPr lang="es-CO" sz="1600" dirty="0"/>
              <a:t>VENTAS</a:t>
            </a:r>
          </a:p>
        </p:txBody>
      </p:sp>
    </p:spTree>
    <p:extLst>
      <p:ext uri="{BB962C8B-B14F-4D97-AF65-F5344CB8AC3E}">
        <p14:creationId xmlns:p14="http://schemas.microsoft.com/office/powerpoint/2010/main" val="694492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5AF609C-DE04-6C20-DEA8-16DEA68BA4BF}"/>
              </a:ext>
            </a:extLst>
          </p:cNvPr>
          <p:cNvSpPr txBox="1"/>
          <p:nvPr/>
        </p:nvSpPr>
        <p:spPr>
          <a:xfrm>
            <a:off x="314325" y="247650"/>
            <a:ext cx="10629900" cy="584775"/>
          </a:xfrm>
          <a:prstGeom prst="rect">
            <a:avLst/>
          </a:prstGeom>
          <a:noFill/>
        </p:spPr>
        <p:txBody>
          <a:bodyPr wrap="square" rtlCol="0">
            <a:spAutoFit/>
          </a:bodyPr>
          <a:lstStyle/>
          <a:p>
            <a:r>
              <a:rPr lang="es-CO" sz="32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ESTRUCTURA FINANCIERA</a:t>
            </a:r>
          </a:p>
        </p:txBody>
      </p:sp>
      <p:sp>
        <p:nvSpPr>
          <p:cNvPr id="5" name="CuadroTexto 4">
            <a:extLst>
              <a:ext uri="{FF2B5EF4-FFF2-40B4-BE49-F238E27FC236}">
                <a16:creationId xmlns:a16="http://schemas.microsoft.com/office/drawing/2014/main" id="{A0AA7C33-B428-996E-4427-E738F4ECF5CC}"/>
              </a:ext>
            </a:extLst>
          </p:cNvPr>
          <p:cNvSpPr txBox="1"/>
          <p:nvPr/>
        </p:nvSpPr>
        <p:spPr>
          <a:xfrm>
            <a:off x="238126" y="1190625"/>
            <a:ext cx="5581650" cy="5567678"/>
          </a:xfrm>
          <a:prstGeom prst="rect">
            <a:avLst/>
          </a:prstGeom>
          <a:noFill/>
        </p:spPr>
        <p:txBody>
          <a:bodyPr wrap="square" rtlCol="0">
            <a:spAutoFit/>
          </a:bodyPr>
          <a:lstStyle/>
          <a:p>
            <a:pPr indent="-228600" algn="just">
              <a:lnSpc>
                <a:spcPct val="90000"/>
              </a:lnSpc>
              <a:spcAft>
                <a:spcPts val="600"/>
              </a:spcAft>
              <a:buFont typeface="Arial" panose="020B0604020202020204" pitchFamily="34" charset="0"/>
              <a:buChar char="•"/>
            </a:pPr>
            <a:r>
              <a:rPr lang="en-US" sz="1800" b="0" i="0" u="none" strike="noStrike" dirty="0">
                <a:effectLst/>
              </a:rPr>
              <a:t>Costo fijo promedio sobre las ventas del 14.37% que incluye la mano de obra operativa (personal de cocina) y un costo variable medio sobre las ventas del 36.91% que se ve afectado por las materias primas y los insumos de producción. </a:t>
            </a:r>
            <a:endParaRPr lang="en-US" sz="1800" dirty="0"/>
          </a:p>
          <a:p>
            <a:pPr indent="-228600" algn="just">
              <a:lnSpc>
                <a:spcPct val="90000"/>
              </a:lnSpc>
              <a:spcAft>
                <a:spcPts val="600"/>
              </a:spcAft>
              <a:buFont typeface="Arial" panose="020B0604020202020204" pitchFamily="34" charset="0"/>
              <a:buChar char="•"/>
            </a:pPr>
            <a:r>
              <a:rPr lang="en-US" sz="1800" b="0" i="0" u="none" strike="noStrike" dirty="0">
                <a:effectLst/>
              </a:rPr>
              <a:t>Se identifica un gasto administrativo (licencias y permisos, arriendo local, implementos de aseo, internet y telefonía, compra de extintores, honorarios, gastos mantenimiento y reparaciones locativas) promedio sobre las ventas del periodo de los 8 años proyectados del 16.75%. </a:t>
            </a:r>
            <a:endParaRPr lang="en-US" sz="1800" dirty="0"/>
          </a:p>
          <a:p>
            <a:pPr indent="-228600" algn="just">
              <a:lnSpc>
                <a:spcPct val="90000"/>
              </a:lnSpc>
              <a:spcAft>
                <a:spcPts val="600"/>
              </a:spcAft>
              <a:buFont typeface="Arial" panose="020B0604020202020204" pitchFamily="34" charset="0"/>
              <a:buChar char="•"/>
            </a:pPr>
            <a:r>
              <a:rPr lang="en-US" sz="1800" b="0" i="0" u="none" strike="noStrike" dirty="0">
                <a:effectLst/>
              </a:rPr>
              <a:t>El gasto de personal administrativo se encuentra en un promedio del 14.84% sobre las ventas y que incluye administradores y cajeros.</a:t>
            </a:r>
            <a:endParaRPr lang="en-US" sz="1800" dirty="0"/>
          </a:p>
          <a:p>
            <a:pPr indent="-228600" algn="just">
              <a:lnSpc>
                <a:spcPct val="90000"/>
              </a:lnSpc>
              <a:spcAft>
                <a:spcPts val="600"/>
              </a:spcAft>
              <a:buFont typeface="Arial" panose="020B0604020202020204" pitchFamily="34" charset="0"/>
              <a:buChar char="•"/>
            </a:pPr>
            <a:r>
              <a:rPr lang="en-US" sz="1800" b="0" i="0" u="none" strike="noStrike" dirty="0">
                <a:effectLst/>
              </a:rPr>
              <a:t>De acuerdo con lo anterior, se puede decir que el rubro total de gastos es del 39.22% y supera el rango máximo determinado que es del 30%.</a:t>
            </a:r>
          </a:p>
          <a:p>
            <a:pPr indent="-228600" algn="just">
              <a:lnSpc>
                <a:spcPct val="90000"/>
              </a:lnSpc>
              <a:spcAft>
                <a:spcPts val="600"/>
              </a:spcAft>
              <a:buFont typeface="Arial" panose="020B0604020202020204" pitchFamily="34" charset="0"/>
              <a:buChar char="•"/>
            </a:pPr>
            <a:endParaRPr lang="en-US" sz="1800" dirty="0"/>
          </a:p>
          <a:p>
            <a:pPr algn="just">
              <a:lnSpc>
                <a:spcPct val="90000"/>
              </a:lnSpc>
              <a:spcAft>
                <a:spcPts val="600"/>
              </a:spcAft>
            </a:pPr>
            <a:r>
              <a:rPr lang="en-US" sz="1800" dirty="0"/>
              <a:t>PESIMISTA					OPTIMISTA</a:t>
            </a:r>
          </a:p>
          <a:p>
            <a:endParaRPr lang="es-CO" dirty="0"/>
          </a:p>
        </p:txBody>
      </p:sp>
      <p:pic>
        <p:nvPicPr>
          <p:cNvPr id="6" name="Marcador de contenido 3">
            <a:extLst>
              <a:ext uri="{FF2B5EF4-FFF2-40B4-BE49-F238E27FC236}">
                <a16:creationId xmlns:a16="http://schemas.microsoft.com/office/drawing/2014/main" id="{15F7DF15-93C4-A73C-A9A3-3660BE57012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897688" y="1376362"/>
            <a:ext cx="4088850" cy="4100400"/>
          </a:xfrm>
          <a:prstGeom prst="rect">
            <a:avLst/>
          </a:prstGeom>
          <a:noFill/>
        </p:spPr>
      </p:pic>
    </p:spTree>
    <p:extLst>
      <p:ext uri="{BB962C8B-B14F-4D97-AF65-F5344CB8AC3E}">
        <p14:creationId xmlns:p14="http://schemas.microsoft.com/office/powerpoint/2010/main" val="1535800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9E04CD-3DC0-76B4-F3CC-BFA48AD0299D}"/>
              </a:ext>
            </a:extLst>
          </p:cNvPr>
          <p:cNvSpPr>
            <a:spLocks noGrp="1"/>
          </p:cNvSpPr>
          <p:nvPr>
            <p:ph type="title"/>
          </p:nvPr>
        </p:nvSpPr>
        <p:spPr/>
        <p:txBody>
          <a:bodyPr>
            <a:normAutofit/>
          </a:bodyPr>
          <a:lstStyle/>
          <a:p>
            <a:r>
              <a:rPr lang="en-US" sz="2800" b="1" i="0" u="none" strike="noStrike" kern="1200" cap="all" dirty="0">
                <a:solidFill>
                  <a:schemeClr val="tx1"/>
                </a:solidFill>
                <a:effectLst/>
                <a:latin typeface="+mj-lt"/>
                <a:ea typeface="+mj-ea"/>
                <a:cs typeface="+mj-cs"/>
              </a:rPr>
              <a:t>INDUCTORES DE VALOR</a:t>
            </a:r>
            <a:endParaRPr lang="es-CO" sz="2800" dirty="0"/>
          </a:p>
        </p:txBody>
      </p:sp>
      <p:pic>
        <p:nvPicPr>
          <p:cNvPr id="4" name="Imagen 3">
            <a:extLst>
              <a:ext uri="{FF2B5EF4-FFF2-40B4-BE49-F238E27FC236}">
                <a16:creationId xmlns:a16="http://schemas.microsoft.com/office/drawing/2014/main" id="{01F1A4BF-580A-69F2-B148-9E33B8F4A000}"/>
              </a:ext>
            </a:extLst>
          </p:cNvPr>
          <p:cNvPicPr>
            <a:picLocks noChangeAspect="1"/>
          </p:cNvPicPr>
          <p:nvPr/>
        </p:nvPicPr>
        <p:blipFill>
          <a:blip r:embed="rId2"/>
          <a:stretch>
            <a:fillRect/>
          </a:stretch>
        </p:blipFill>
        <p:spPr>
          <a:xfrm>
            <a:off x="1146175" y="2217801"/>
            <a:ext cx="8102600" cy="3428904"/>
          </a:xfrm>
          <a:prstGeom prst="rect">
            <a:avLst/>
          </a:prstGeom>
        </p:spPr>
      </p:pic>
    </p:spTree>
    <p:extLst>
      <p:ext uri="{BB962C8B-B14F-4D97-AF65-F5344CB8AC3E}">
        <p14:creationId xmlns:p14="http://schemas.microsoft.com/office/powerpoint/2010/main" val="105378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259B8E89-34BE-7CEC-D2D5-3660D5B27884}"/>
              </a:ext>
            </a:extLst>
          </p:cNvPr>
          <p:cNvPicPr>
            <a:picLocks noChangeAspect="1"/>
          </p:cNvPicPr>
          <p:nvPr/>
        </p:nvPicPr>
        <p:blipFill>
          <a:blip r:embed="rId4"/>
          <a:stretch>
            <a:fillRect/>
          </a:stretch>
        </p:blipFill>
        <p:spPr>
          <a:xfrm>
            <a:off x="633999" y="1292023"/>
            <a:ext cx="6882269" cy="4284214"/>
          </a:xfrm>
          <a:prstGeom prst="rect">
            <a:avLst/>
          </a:prstGeom>
        </p:spPr>
      </p:pic>
      <p:grpSp>
        <p:nvGrpSpPr>
          <p:cNvPr id="13" name="Group 12">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223654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75804933-54D6-AF50-1222-10B19198EE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33999" y="1283422"/>
            <a:ext cx="6882269" cy="4301417"/>
          </a:xfrm>
          <a:prstGeom prst="rect">
            <a:avLst/>
          </a:prstGeom>
          <a:noFill/>
        </p:spPr>
      </p:pic>
      <p:grpSp>
        <p:nvGrpSpPr>
          <p:cNvPr id="13" name="Group 12">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904347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tras en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5977</TotalTime>
  <Words>676</Words>
  <Application>Microsoft Office PowerPoint</Application>
  <PresentationFormat>Panorámica</PresentationFormat>
  <Paragraphs>180</Paragraphs>
  <Slides>18</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Calibri</vt:lpstr>
      <vt:lpstr>Rockwell</vt:lpstr>
      <vt:lpstr>Rockwell Condensed</vt:lpstr>
      <vt:lpstr>Rockwell Extra Bold</vt:lpstr>
      <vt:lpstr>Wingdings</vt:lpstr>
      <vt:lpstr>Letras en madera</vt:lpstr>
      <vt:lpstr>Proyecto de Emprendimiento salón de onces nagurt</vt:lpstr>
      <vt:lpstr>Agenda</vt:lpstr>
      <vt:lpstr>Contexto emprendimiento </vt:lpstr>
      <vt:lpstr>SALON DE ONCES NAGURT</vt:lpstr>
      <vt:lpstr>Proyección de ventas</vt:lpstr>
      <vt:lpstr>Presentación de PowerPoint</vt:lpstr>
      <vt:lpstr>INDUCTORES DE VALOR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GASTOS DE PUBLICIDAD</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Emprendimiento salón de onces nagurt</dc:title>
  <dc:creator>Ingrid Camila Quiroga Rojas</dc:creator>
  <cp:lastModifiedBy>Ingrid Camila Quiroga Rojas</cp:lastModifiedBy>
  <cp:revision>9</cp:revision>
  <dcterms:created xsi:type="dcterms:W3CDTF">2023-05-26T02:26:08Z</dcterms:created>
  <dcterms:modified xsi:type="dcterms:W3CDTF">2023-06-01T21:04:58Z</dcterms:modified>
</cp:coreProperties>
</file>