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69" r:id="rId5"/>
    <p:sldMasterId id="2147493480" r:id="rId6"/>
  </p:sldMasterIdLst>
  <p:notesMasterIdLst>
    <p:notesMasterId r:id="rId20"/>
  </p:notesMasterIdLst>
  <p:handoutMasterIdLst>
    <p:handoutMasterId r:id="rId21"/>
  </p:handoutMasterIdLst>
  <p:sldIdLst>
    <p:sldId id="256" r:id="rId7"/>
    <p:sldId id="263" r:id="rId8"/>
    <p:sldId id="283" r:id="rId9"/>
    <p:sldId id="331" r:id="rId10"/>
    <p:sldId id="336" r:id="rId11"/>
    <p:sldId id="332" r:id="rId12"/>
    <p:sldId id="337" r:id="rId13"/>
    <p:sldId id="345" r:id="rId14"/>
    <p:sldId id="340" r:id="rId15"/>
    <p:sldId id="341" r:id="rId16"/>
    <p:sldId id="342" r:id="rId17"/>
    <p:sldId id="314" r:id="rId18"/>
    <p:sldId id="339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419">
          <p15:clr>
            <a:srgbClr val="A4A3A4"/>
          </p15:clr>
        </p15:guide>
        <p15:guide id="3" pos="57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80BE"/>
    <a:srgbClr val="F78C1F"/>
    <a:srgbClr val="F6F6F6"/>
    <a:srgbClr val="EFEFEF"/>
    <a:srgbClr val="F4F4F4"/>
    <a:srgbClr val="F5F5F5"/>
    <a:srgbClr val="66FF99"/>
    <a:srgbClr val="6D654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F7B63C-14C5-43B6-87F7-48C9E9A1ACB6}" v="41" dt="2022-06-30T00:26:31.985"/>
    <p1510:client id="{9053C220-8CD6-4DD7-8473-CAFB89DC6BA6}" v="42" dt="2022-06-30T00:51:07.2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orient="horz"/>
        <p:guide pos="5419"/>
        <p:guide pos="57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IBETH GONZALEZ ARIZA" userId="S::karen-gonzalez8@upc.edu.co::80f17e6e-f51e-45a7-a8d6-c40b25442a24" providerId="AD" clId="Web-{815A9221-D9AB-4656-BFC7-7330F6E3A744}"/>
    <pc:docChg chg="modSld">
      <pc:chgData name="KAREN IBETH GONZALEZ ARIZA" userId="S::karen-gonzalez8@upc.edu.co::80f17e6e-f51e-45a7-a8d6-c40b25442a24" providerId="AD" clId="Web-{815A9221-D9AB-4656-BFC7-7330F6E3A744}" dt="2022-06-24T01:17:04.758" v="2" actId="1076"/>
      <pc:docMkLst>
        <pc:docMk/>
      </pc:docMkLst>
      <pc:sldChg chg="modSp">
        <pc:chgData name="KAREN IBETH GONZALEZ ARIZA" userId="S::karen-gonzalez8@upc.edu.co::80f17e6e-f51e-45a7-a8d6-c40b25442a24" providerId="AD" clId="Web-{815A9221-D9AB-4656-BFC7-7330F6E3A744}" dt="2022-06-24T01:17:04.758" v="2" actId="1076"/>
        <pc:sldMkLst>
          <pc:docMk/>
          <pc:sldMk cId="3755173794" sldId="345"/>
        </pc:sldMkLst>
        <pc:graphicFrameChg chg="mod">
          <ac:chgData name="KAREN IBETH GONZALEZ ARIZA" userId="S::karen-gonzalez8@upc.edu.co::80f17e6e-f51e-45a7-a8d6-c40b25442a24" providerId="AD" clId="Web-{815A9221-D9AB-4656-BFC7-7330F6E3A744}" dt="2022-06-24T01:16:54.789" v="0" actId="1076"/>
          <ac:graphicFrameMkLst>
            <pc:docMk/>
            <pc:sldMk cId="3755173794" sldId="345"/>
            <ac:graphicFrameMk id="17" creationId="{176F5497-6C2C-BA26-1EE6-4DF7648771B1}"/>
          </ac:graphicFrameMkLst>
        </pc:graphicFrameChg>
        <pc:graphicFrameChg chg="mod">
          <ac:chgData name="KAREN IBETH GONZALEZ ARIZA" userId="S::karen-gonzalez8@upc.edu.co::80f17e6e-f51e-45a7-a8d6-c40b25442a24" providerId="AD" clId="Web-{815A9221-D9AB-4656-BFC7-7330F6E3A744}" dt="2022-06-24T01:17:00.539" v="1" actId="1076"/>
          <ac:graphicFrameMkLst>
            <pc:docMk/>
            <pc:sldMk cId="3755173794" sldId="345"/>
            <ac:graphicFrameMk id="18" creationId="{63377196-3723-45D5-A5F8-77D611E954EC}"/>
          </ac:graphicFrameMkLst>
        </pc:graphicFrameChg>
        <pc:graphicFrameChg chg="mod">
          <ac:chgData name="KAREN IBETH GONZALEZ ARIZA" userId="S::karen-gonzalez8@upc.edu.co::80f17e6e-f51e-45a7-a8d6-c40b25442a24" providerId="AD" clId="Web-{815A9221-D9AB-4656-BFC7-7330F6E3A744}" dt="2022-06-24T01:17:04.758" v="2" actId="1076"/>
          <ac:graphicFrameMkLst>
            <pc:docMk/>
            <pc:sldMk cId="3755173794" sldId="345"/>
            <ac:graphicFrameMk id="21" creationId="{63377196-3723-45D5-A5F8-77D611E954EC}"/>
          </ac:graphicFrameMkLst>
        </pc:graphicFrameChg>
      </pc:sldChg>
    </pc:docChg>
  </pc:docChgLst>
  <pc:docChgLst>
    <pc:chgData name="LADY JOHANNA CORREDOR SAAVEDRA" userId="725054d0-a0da-40a0-b539-93b8e543d739" providerId="ADAL" clId="{9053C220-8CD6-4DD7-8473-CAFB89DC6BA6}"/>
    <pc:docChg chg="undo custSel addSld delSld modSld">
      <pc:chgData name="LADY JOHANNA CORREDOR SAAVEDRA" userId="725054d0-a0da-40a0-b539-93b8e543d739" providerId="ADAL" clId="{9053C220-8CD6-4DD7-8473-CAFB89DC6BA6}" dt="2022-06-30T18:22:38.527" v="166" actId="20577"/>
      <pc:docMkLst>
        <pc:docMk/>
      </pc:docMkLst>
      <pc:sldChg chg="addSp delSp modSp mod">
        <pc:chgData name="LADY JOHANNA CORREDOR SAAVEDRA" userId="725054d0-a0da-40a0-b539-93b8e543d739" providerId="ADAL" clId="{9053C220-8CD6-4DD7-8473-CAFB89DC6BA6}" dt="2022-06-30T18:22:38.527" v="166" actId="20577"/>
        <pc:sldMkLst>
          <pc:docMk/>
          <pc:sldMk cId="1014708233" sldId="283"/>
        </pc:sldMkLst>
        <pc:spChg chg="mod">
          <ac:chgData name="LADY JOHANNA CORREDOR SAAVEDRA" userId="725054d0-a0da-40a0-b539-93b8e543d739" providerId="ADAL" clId="{9053C220-8CD6-4DD7-8473-CAFB89DC6BA6}" dt="2022-06-29T22:44:23.502" v="118" actId="1076"/>
          <ac:spMkLst>
            <pc:docMk/>
            <pc:sldMk cId="1014708233" sldId="283"/>
            <ac:spMk id="4" creationId="{C175E7B1-794B-E98C-06A5-9C8B2844E1C4}"/>
          </ac:spMkLst>
        </pc:spChg>
        <pc:spChg chg="add del">
          <ac:chgData name="LADY JOHANNA CORREDOR SAAVEDRA" userId="725054d0-a0da-40a0-b539-93b8e543d739" providerId="ADAL" clId="{9053C220-8CD6-4DD7-8473-CAFB89DC6BA6}" dt="2022-06-29T22:41:41.785" v="55" actId="22"/>
          <ac:spMkLst>
            <pc:docMk/>
            <pc:sldMk cId="1014708233" sldId="283"/>
            <ac:spMk id="13" creationId="{86424AA8-E0F0-18B3-AFBB-0C684A967F68}"/>
          </ac:spMkLst>
        </pc:spChg>
        <pc:spChg chg="mod">
          <ac:chgData name="LADY JOHANNA CORREDOR SAAVEDRA" userId="725054d0-a0da-40a0-b539-93b8e543d739" providerId="ADAL" clId="{9053C220-8CD6-4DD7-8473-CAFB89DC6BA6}" dt="2022-06-29T22:45:15.430" v="122" actId="1076"/>
          <ac:spMkLst>
            <pc:docMk/>
            <pc:sldMk cId="1014708233" sldId="283"/>
            <ac:spMk id="15" creationId="{A614717A-71F6-C615-D778-44DD7A2E6F0F}"/>
          </ac:spMkLst>
        </pc:spChg>
        <pc:spChg chg="mod">
          <ac:chgData name="LADY JOHANNA CORREDOR SAAVEDRA" userId="725054d0-a0da-40a0-b539-93b8e543d739" providerId="ADAL" clId="{9053C220-8CD6-4DD7-8473-CAFB89DC6BA6}" dt="2022-06-29T22:43:27.527" v="111" actId="1076"/>
          <ac:spMkLst>
            <pc:docMk/>
            <pc:sldMk cId="1014708233" sldId="283"/>
            <ac:spMk id="16" creationId="{44571AF4-22AA-800C-71AC-FAB3B40FD3F9}"/>
          </ac:spMkLst>
        </pc:spChg>
        <pc:spChg chg="del mod">
          <ac:chgData name="LADY JOHANNA CORREDOR SAAVEDRA" userId="725054d0-a0da-40a0-b539-93b8e543d739" providerId="ADAL" clId="{9053C220-8CD6-4DD7-8473-CAFB89DC6BA6}" dt="2022-06-29T22:41:41.785" v="57"/>
          <ac:spMkLst>
            <pc:docMk/>
            <pc:sldMk cId="1014708233" sldId="283"/>
            <ac:spMk id="17" creationId="{DFE6154D-FD00-B8A0-1A27-C613F483B7B7}"/>
          </ac:spMkLst>
        </pc:spChg>
        <pc:spChg chg="add mod">
          <ac:chgData name="LADY JOHANNA CORREDOR SAAVEDRA" userId="725054d0-a0da-40a0-b539-93b8e543d739" providerId="ADAL" clId="{9053C220-8CD6-4DD7-8473-CAFB89DC6BA6}" dt="2022-06-30T18:22:38.527" v="166" actId="20577"/>
          <ac:spMkLst>
            <pc:docMk/>
            <pc:sldMk cId="1014708233" sldId="283"/>
            <ac:spMk id="18" creationId="{77BEB71A-977A-85C9-428E-A25F33C2C079}"/>
          </ac:spMkLst>
        </pc:spChg>
        <pc:picChg chg="mod">
          <ac:chgData name="LADY JOHANNA CORREDOR SAAVEDRA" userId="725054d0-a0da-40a0-b539-93b8e543d739" providerId="ADAL" clId="{9053C220-8CD6-4DD7-8473-CAFB89DC6BA6}" dt="2022-06-29T22:44:20.263" v="117" actId="1076"/>
          <ac:picMkLst>
            <pc:docMk/>
            <pc:sldMk cId="1014708233" sldId="283"/>
            <ac:picMk id="5" creationId="{BEE758BE-F6A2-B5CB-8AE0-42BD7DA0B7DA}"/>
          </ac:picMkLst>
        </pc:picChg>
        <pc:picChg chg="mod">
          <ac:chgData name="LADY JOHANNA CORREDOR SAAVEDRA" userId="725054d0-a0da-40a0-b539-93b8e543d739" providerId="ADAL" clId="{9053C220-8CD6-4DD7-8473-CAFB89DC6BA6}" dt="2022-06-29T22:41:00.085" v="30" actId="1076"/>
          <ac:picMkLst>
            <pc:docMk/>
            <pc:sldMk cId="1014708233" sldId="283"/>
            <ac:picMk id="7" creationId="{D9AB45C6-D8F7-F75D-FCDE-3114FB8B8A5E}"/>
          </ac:picMkLst>
        </pc:picChg>
        <pc:picChg chg="mod">
          <ac:chgData name="LADY JOHANNA CORREDOR SAAVEDRA" userId="725054d0-a0da-40a0-b539-93b8e543d739" providerId="ADAL" clId="{9053C220-8CD6-4DD7-8473-CAFB89DC6BA6}" dt="2022-06-29T22:42:46.852" v="81" actId="1076"/>
          <ac:picMkLst>
            <pc:docMk/>
            <pc:sldMk cId="1014708233" sldId="283"/>
            <ac:picMk id="8" creationId="{373A2D93-E8FF-7FF1-E40E-C5133E59CCF1}"/>
          </ac:picMkLst>
        </pc:picChg>
        <pc:picChg chg="mod">
          <ac:chgData name="LADY JOHANNA CORREDOR SAAVEDRA" userId="725054d0-a0da-40a0-b539-93b8e543d739" providerId="ADAL" clId="{9053C220-8CD6-4DD7-8473-CAFB89DC6BA6}" dt="2022-06-29T22:44:04.870" v="116" actId="1076"/>
          <ac:picMkLst>
            <pc:docMk/>
            <pc:sldMk cId="1014708233" sldId="283"/>
            <ac:picMk id="9" creationId="{F62944A3-1DA8-2E65-2AA1-59ABF2F9344B}"/>
          </ac:picMkLst>
        </pc:picChg>
      </pc:sldChg>
      <pc:sldChg chg="modSp add mod">
        <pc:chgData name="LADY JOHANNA CORREDOR SAAVEDRA" userId="725054d0-a0da-40a0-b539-93b8e543d739" providerId="ADAL" clId="{9053C220-8CD6-4DD7-8473-CAFB89DC6BA6}" dt="2022-06-29T23:57:53.226" v="153" actId="1035"/>
        <pc:sldMkLst>
          <pc:docMk/>
          <pc:sldMk cId="164450842" sldId="314"/>
        </pc:sldMkLst>
        <pc:spChg chg="mod">
          <ac:chgData name="LADY JOHANNA CORREDOR SAAVEDRA" userId="725054d0-a0da-40a0-b539-93b8e543d739" providerId="ADAL" clId="{9053C220-8CD6-4DD7-8473-CAFB89DC6BA6}" dt="2022-06-29T23:57:53.226" v="153" actId="1035"/>
          <ac:spMkLst>
            <pc:docMk/>
            <pc:sldMk cId="164450842" sldId="314"/>
            <ac:spMk id="10" creationId="{C3EE836E-3FB8-42D8-A456-480BA2A4C333}"/>
          </ac:spMkLst>
        </pc:spChg>
      </pc:sldChg>
      <pc:sldChg chg="modSp mod">
        <pc:chgData name="LADY JOHANNA CORREDOR SAAVEDRA" userId="725054d0-a0da-40a0-b539-93b8e543d739" providerId="ADAL" clId="{9053C220-8CD6-4DD7-8473-CAFB89DC6BA6}" dt="2022-06-30T00:51:07.254" v="160" actId="1076"/>
        <pc:sldMkLst>
          <pc:docMk/>
          <pc:sldMk cId="259050682" sldId="331"/>
        </pc:sldMkLst>
        <pc:spChg chg="mod">
          <ac:chgData name="LADY JOHANNA CORREDOR SAAVEDRA" userId="725054d0-a0da-40a0-b539-93b8e543d739" providerId="ADAL" clId="{9053C220-8CD6-4DD7-8473-CAFB89DC6BA6}" dt="2022-06-30T00:51:04.458" v="159" actId="27636"/>
          <ac:spMkLst>
            <pc:docMk/>
            <pc:sldMk cId="259050682" sldId="331"/>
            <ac:spMk id="3" creationId="{0619F9B7-BE73-E7CE-8A16-0D7B7AFE43A3}"/>
          </ac:spMkLst>
        </pc:spChg>
        <pc:picChg chg="mod">
          <ac:chgData name="LADY JOHANNA CORREDOR SAAVEDRA" userId="725054d0-a0da-40a0-b539-93b8e543d739" providerId="ADAL" clId="{9053C220-8CD6-4DD7-8473-CAFB89DC6BA6}" dt="2022-06-30T00:51:07.254" v="160" actId="1076"/>
          <ac:picMkLst>
            <pc:docMk/>
            <pc:sldMk cId="259050682" sldId="331"/>
            <ac:picMk id="4" creationId="{6694A837-C922-8B40-0F29-F7D792908BFE}"/>
          </ac:picMkLst>
        </pc:picChg>
      </pc:sldChg>
      <pc:sldChg chg="del">
        <pc:chgData name="LADY JOHANNA CORREDOR SAAVEDRA" userId="725054d0-a0da-40a0-b539-93b8e543d739" providerId="ADAL" clId="{9053C220-8CD6-4DD7-8473-CAFB89DC6BA6}" dt="2022-06-29T22:43:32.953" v="112" actId="47"/>
        <pc:sldMkLst>
          <pc:docMk/>
          <pc:sldMk cId="2984302071" sldId="335"/>
        </pc:sldMkLst>
      </pc:sldChg>
      <pc:sldChg chg="del">
        <pc:chgData name="LADY JOHANNA CORREDOR SAAVEDRA" userId="725054d0-a0da-40a0-b539-93b8e543d739" providerId="ADAL" clId="{9053C220-8CD6-4DD7-8473-CAFB89DC6BA6}" dt="2022-06-29T23:15:41.846" v="128" actId="47"/>
        <pc:sldMkLst>
          <pc:docMk/>
          <pc:sldMk cId="1331153076" sldId="344"/>
        </pc:sldMkLst>
      </pc:sldChg>
      <pc:sldChg chg="new del">
        <pc:chgData name="LADY JOHANNA CORREDOR SAAVEDRA" userId="725054d0-a0da-40a0-b539-93b8e543d739" providerId="ADAL" clId="{9053C220-8CD6-4DD7-8473-CAFB89DC6BA6}" dt="2022-06-29T23:15:38.809" v="127" actId="47"/>
        <pc:sldMkLst>
          <pc:docMk/>
          <pc:sldMk cId="822644337" sldId="347"/>
        </pc:sldMkLst>
      </pc:sldChg>
      <pc:sldChg chg="add del">
        <pc:chgData name="LADY JOHANNA CORREDOR SAAVEDRA" userId="725054d0-a0da-40a0-b539-93b8e543d739" providerId="ADAL" clId="{9053C220-8CD6-4DD7-8473-CAFB89DC6BA6}" dt="2022-06-29T22:48:25.165" v="124"/>
        <pc:sldMkLst>
          <pc:docMk/>
          <pc:sldMk cId="3818696749" sldId="347"/>
        </pc:sldMkLst>
      </pc:sldChg>
    </pc:docChg>
  </pc:docChgLst>
  <pc:docChgLst>
    <pc:chgData name="KAREN IBETH GONZALEZ ARIZA" userId="S::karen-gonzalez8@upc.edu.co::80f17e6e-f51e-45a7-a8d6-c40b25442a24" providerId="AD" clId="Web-{67F7B63C-14C5-43B6-87F7-48C9E9A1ACB6}"/>
    <pc:docChg chg="delSld modSld">
      <pc:chgData name="KAREN IBETH GONZALEZ ARIZA" userId="S::karen-gonzalez8@upc.edu.co::80f17e6e-f51e-45a7-a8d6-c40b25442a24" providerId="AD" clId="Web-{67F7B63C-14C5-43B6-87F7-48C9E9A1ACB6}" dt="2022-06-30T00:26:31.985" v="41"/>
      <pc:docMkLst>
        <pc:docMk/>
      </pc:docMkLst>
      <pc:sldChg chg="modSp">
        <pc:chgData name="KAREN IBETH GONZALEZ ARIZA" userId="S::karen-gonzalez8@upc.edu.co::80f17e6e-f51e-45a7-a8d6-c40b25442a24" providerId="AD" clId="Web-{67F7B63C-14C5-43B6-87F7-48C9E9A1ACB6}" dt="2022-06-30T00:26:24.297" v="40" actId="20577"/>
        <pc:sldMkLst>
          <pc:docMk/>
          <pc:sldMk cId="259050682" sldId="331"/>
        </pc:sldMkLst>
        <pc:spChg chg="mod">
          <ac:chgData name="KAREN IBETH GONZALEZ ARIZA" userId="S::karen-gonzalez8@upc.edu.co::80f17e6e-f51e-45a7-a8d6-c40b25442a24" providerId="AD" clId="Web-{67F7B63C-14C5-43B6-87F7-48C9E9A1ACB6}" dt="2022-06-30T00:25:53.624" v="33" actId="20577"/>
          <ac:spMkLst>
            <pc:docMk/>
            <pc:sldMk cId="259050682" sldId="331"/>
            <ac:spMk id="2" creationId="{C92E14FF-8BF1-1D80-1B3A-42B529362DB1}"/>
          </ac:spMkLst>
        </pc:spChg>
        <pc:spChg chg="mod">
          <ac:chgData name="KAREN IBETH GONZALEZ ARIZA" userId="S::karen-gonzalez8@upc.edu.co::80f17e6e-f51e-45a7-a8d6-c40b25442a24" providerId="AD" clId="Web-{67F7B63C-14C5-43B6-87F7-48C9E9A1ACB6}" dt="2022-06-30T00:26:24.297" v="40" actId="20577"/>
          <ac:spMkLst>
            <pc:docMk/>
            <pc:sldMk cId="259050682" sldId="331"/>
            <ac:spMk id="3" creationId="{0619F9B7-BE73-E7CE-8A16-0D7B7AFE43A3}"/>
          </ac:spMkLst>
        </pc:spChg>
      </pc:sldChg>
      <pc:sldChg chg="del">
        <pc:chgData name="KAREN IBETH GONZALEZ ARIZA" userId="S::karen-gonzalez8@upc.edu.co::80f17e6e-f51e-45a7-a8d6-c40b25442a24" providerId="AD" clId="Web-{67F7B63C-14C5-43B6-87F7-48C9E9A1ACB6}" dt="2022-06-30T00:26:31.985" v="41"/>
        <pc:sldMkLst>
          <pc:docMk/>
          <pc:sldMk cId="2964291626" sldId="338"/>
        </pc:sldMkLst>
      </pc:sldChg>
      <pc:sldChg chg="addSp delSp modSp">
        <pc:chgData name="KAREN IBETH GONZALEZ ARIZA" userId="S::karen-gonzalez8@upc.edu.co::80f17e6e-f51e-45a7-a8d6-c40b25442a24" providerId="AD" clId="Web-{67F7B63C-14C5-43B6-87F7-48C9E9A1ACB6}" dt="2022-06-30T00:03:45.299" v="18" actId="1076"/>
        <pc:sldMkLst>
          <pc:docMk/>
          <pc:sldMk cId="3755173794" sldId="345"/>
        </pc:sldMkLst>
        <pc:graphicFrameChg chg="del">
          <ac:chgData name="KAREN IBETH GONZALEZ ARIZA" userId="S::karen-gonzalez8@upc.edu.co::80f17e6e-f51e-45a7-a8d6-c40b25442a24" providerId="AD" clId="Web-{67F7B63C-14C5-43B6-87F7-48C9E9A1ACB6}" dt="2022-06-30T00:02:20.702" v="2"/>
          <ac:graphicFrameMkLst>
            <pc:docMk/>
            <pc:sldMk cId="3755173794" sldId="345"/>
            <ac:graphicFrameMk id="17" creationId="{176F5497-6C2C-BA26-1EE6-4DF7648771B1}"/>
          </ac:graphicFrameMkLst>
        </pc:graphicFrameChg>
        <pc:graphicFrameChg chg="del">
          <ac:chgData name="KAREN IBETH GONZALEZ ARIZA" userId="S::karen-gonzalez8@upc.edu.co::80f17e6e-f51e-45a7-a8d6-c40b25442a24" providerId="AD" clId="Web-{67F7B63C-14C5-43B6-87F7-48C9E9A1ACB6}" dt="2022-06-30T00:02:20.265" v="1"/>
          <ac:graphicFrameMkLst>
            <pc:docMk/>
            <pc:sldMk cId="3755173794" sldId="345"/>
            <ac:graphicFrameMk id="18" creationId="{63377196-3723-45D5-A5F8-77D611E954EC}"/>
          </ac:graphicFrameMkLst>
        </pc:graphicFrameChg>
        <pc:graphicFrameChg chg="del">
          <ac:chgData name="KAREN IBETH GONZALEZ ARIZA" userId="S::karen-gonzalez8@upc.edu.co::80f17e6e-f51e-45a7-a8d6-c40b25442a24" providerId="AD" clId="Web-{67F7B63C-14C5-43B6-87F7-48C9E9A1ACB6}" dt="2022-06-30T00:02:19.499" v="0"/>
          <ac:graphicFrameMkLst>
            <pc:docMk/>
            <pc:sldMk cId="3755173794" sldId="345"/>
            <ac:graphicFrameMk id="21" creationId="{63377196-3723-45D5-A5F8-77D611E954EC}"/>
          </ac:graphicFrameMkLst>
        </pc:graphicFrameChg>
        <pc:picChg chg="add mod">
          <ac:chgData name="KAREN IBETH GONZALEZ ARIZA" userId="S::karen-gonzalez8@upc.edu.co::80f17e6e-f51e-45a7-a8d6-c40b25442a24" providerId="AD" clId="Web-{67F7B63C-14C5-43B6-87F7-48C9E9A1ACB6}" dt="2022-06-30T00:03:45.299" v="18" actId="1076"/>
          <ac:picMkLst>
            <pc:docMk/>
            <pc:sldMk cId="3755173794" sldId="345"/>
            <ac:picMk id="3" creationId="{ABA1BFE8-A52C-849A-D465-44ECDEB61A0E}"/>
          </ac:picMkLst>
        </pc:picChg>
      </pc:sldChg>
      <pc:sldChg chg="delSp del">
        <pc:chgData name="KAREN IBETH GONZALEZ ARIZA" userId="S::karen-gonzalez8@upc.edu.co::80f17e6e-f51e-45a7-a8d6-c40b25442a24" providerId="AD" clId="Web-{67F7B63C-14C5-43B6-87F7-48C9E9A1ACB6}" dt="2022-06-30T00:03:07.110" v="11"/>
        <pc:sldMkLst>
          <pc:docMk/>
          <pc:sldMk cId="384091364" sldId="346"/>
        </pc:sldMkLst>
        <pc:graphicFrameChg chg="del">
          <ac:chgData name="KAREN IBETH GONZALEZ ARIZA" userId="S::karen-gonzalez8@upc.edu.co::80f17e6e-f51e-45a7-a8d6-c40b25442a24" providerId="AD" clId="Web-{67F7B63C-14C5-43B6-87F7-48C9E9A1ACB6}" dt="2022-06-30T00:03:03.532" v="10"/>
          <ac:graphicFrameMkLst>
            <pc:docMk/>
            <pc:sldMk cId="384091364" sldId="346"/>
            <ac:graphicFrameMk id="17" creationId="{63377196-3723-45D5-A5F8-77D611E954EC}"/>
          </ac:graphicFrameMkLst>
        </pc:graphicFrameChg>
        <pc:graphicFrameChg chg="del">
          <ac:chgData name="KAREN IBETH GONZALEZ ARIZA" userId="S::karen-gonzalez8@upc.edu.co::80f17e6e-f51e-45a7-a8d6-c40b25442a24" providerId="AD" clId="Web-{67F7B63C-14C5-43B6-87F7-48C9E9A1ACB6}" dt="2022-06-30T00:03:02.485" v="9"/>
          <ac:graphicFrameMkLst>
            <pc:docMk/>
            <pc:sldMk cId="384091364" sldId="346"/>
            <ac:graphicFrameMk id="20" creationId="{63377196-3723-45D5-A5F8-77D611E954EC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7B93C-1618-CD49-A6B2-C6BF6E11527C}" type="datetimeFigureOut">
              <a:rPr lang="es-ES" smtClean="0"/>
              <a:t>30/06/2022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11909-8B1E-8F4A-B9CA-82127161A7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7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14T23:00:27.7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3BB0B-C1A2-4C4D-A1E4-6987AE953146}" type="datetimeFigureOut">
              <a:rPr lang="es-ES" smtClean="0"/>
              <a:t>30/06/2022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FF9A-2E2E-5B4A-8468-9F28F395D4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5265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5574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6BFE-21BB-A443-90A9-05270B0E3551}" type="datetime1">
              <a:rPr lang="es-AR" smtClean="0"/>
              <a:t>30/6/2022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814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3688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487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065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0E80-7980-924D-8819-5C7C97C42C2F}" type="datetime1">
              <a:rPr lang="es-AR" smtClean="0"/>
              <a:t>30/6/2022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7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488F-0358-6B43-A2F0-718FB9481030}" type="datetime1">
              <a:rPr lang="es-AR" smtClean="0"/>
              <a:t>30/6/2022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99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A0CF-A114-DA4B-B22B-28CCA33B3855}" type="datetime1">
              <a:rPr lang="es-AR" smtClean="0"/>
              <a:t>30/6/2022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96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EF1A-AAE1-B849-BFFF-537B93219FAE}" type="datetime1">
              <a:rPr lang="es-AR" smtClean="0"/>
              <a:t>30/6/2022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28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86069-45B4-9A4C-B1DF-D3FE44614C19}" type="datetime1">
              <a:rPr lang="es-AR" smtClean="0"/>
              <a:t>30/6/2022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1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AD5B-46CA-F34D-B199-C2DE61FEC43B}" type="datetime1">
              <a:rPr lang="es-AR" smtClean="0"/>
              <a:t>30/6/2022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503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2113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398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11A-5BC9-C84E-8312-48B7941D1706}" type="datetime1">
              <a:rPr lang="es-AR" smtClean="0"/>
              <a:t>30/6/2022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53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503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1258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1812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1182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6768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142D-A219-634E-8A29-8C284121EEAD}" type="datetime1">
              <a:rPr lang="es-AR" smtClean="0"/>
              <a:t>30/6/2022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81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5340-BA65-7D4B-B7EF-924AB9CDF86D}" type="datetime1">
              <a:rPr lang="es-AR" smtClean="0"/>
              <a:t>30/6/2022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681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0FFD-5766-F046-BE05-251D1C7BF410}" type="datetime1">
              <a:rPr lang="es-AR" smtClean="0"/>
              <a:t>30/6/2022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597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77474-BE64-C94A-9F5D-1FF2FC6C3190}" type="datetime1">
              <a:rPr lang="es-AR" smtClean="0"/>
              <a:t>30/6/2022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49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1258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E8E3-3A89-974F-AAE1-4EB2890FAA22}" type="datetime1">
              <a:rPr lang="es-AR" smtClean="0"/>
              <a:t>30/6/2022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091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1DB2-59AB-9E4C-A38B-646A7E32E06D}" type="datetime1">
              <a:rPr lang="es-AR" smtClean="0"/>
              <a:t>30/6/2022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321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92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208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3331C-51DE-5849-8C2C-B1A7820648CA}" type="datetime1">
              <a:rPr lang="es-AR" smtClean="0"/>
              <a:t>30/6/2022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6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FA66-AFAC-C94B-8515-077F25F63FCB}" type="datetime1">
              <a:rPr lang="es-AR" smtClean="0"/>
              <a:t>30/6/2022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0B01-2CB7-C947-94B0-E44BD3398AE8}" type="datetime1">
              <a:rPr lang="es-AR" smtClean="0"/>
              <a:t>30/6/2022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698D7-BF26-6F46-B52A-6DB95F7B5370}" type="datetime1">
              <a:rPr lang="es-AR" smtClean="0"/>
              <a:t>30/6/2022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EF3-FBAA-8949-951C-5289376D1DE9}" type="datetime1">
              <a:rPr lang="es-AR" smtClean="0"/>
              <a:t>30/6/2022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36E9-13FF-F842-A6A1-D9669D8B399D}" type="datetime1">
              <a:rPr lang="es-AR" smtClean="0"/>
              <a:t>30/6/2022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A1EB-BB4D-0649-AB74-5A8E1E14B14B}" type="datetime1">
              <a:rPr lang="es-AR" smtClean="0"/>
              <a:t>30/6/2022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UNIPILOTO Plantilla Institucional-04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5" y="-19050"/>
            <a:ext cx="9201174" cy="5181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9754C-70E4-D74C-99D3-B5C95F385C2A}" type="datetime1">
              <a:rPr lang="es-AR" smtClean="0"/>
              <a:t>30/6/2022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67" r:id="rId2"/>
    <p:sldLayoutId id="2147493468" r:id="rId3"/>
    <p:sldLayoutId id="2147493457" r:id="rId4"/>
    <p:sldLayoutId id="2147493458" r:id="rId5"/>
    <p:sldLayoutId id="2147493459" r:id="rId6"/>
    <p:sldLayoutId id="2147493460" r:id="rId7"/>
    <p:sldLayoutId id="2147493461" r:id="rId8"/>
    <p:sldLayoutId id="2147493462" r:id="rId9"/>
    <p:sldLayoutId id="2147493463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IPILOTO Plantilla Institucional-05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96325-9034-2D44-B3CF-BCA9BB7BB905}" type="datetime1">
              <a:rPr lang="es-AR" smtClean="0"/>
              <a:t>30/6/2022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0" r:id="rId1"/>
    <p:sldLayoutId id="2147493471" r:id="rId2"/>
    <p:sldLayoutId id="2147493472" r:id="rId3"/>
    <p:sldLayoutId id="2147493473" r:id="rId4"/>
    <p:sldLayoutId id="2147493474" r:id="rId5"/>
    <p:sldLayoutId id="2147493475" r:id="rId6"/>
    <p:sldLayoutId id="2147493476" r:id="rId7"/>
    <p:sldLayoutId id="2147493477" r:id="rId8"/>
    <p:sldLayoutId id="2147493478" r:id="rId9"/>
    <p:sldLayoutId id="2147493479" r:id="rId10"/>
    <p:sldLayoutId id="2147493491" r:id="rId11"/>
    <p:sldLayoutId id="2147493492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6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06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38E7A-6C0C-4E45-92A2-01F059605597}" type="datetime1">
              <a:rPr lang="es-AR" smtClean="0"/>
              <a:t>30/6/2022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8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1" r:id="rId1"/>
    <p:sldLayoutId id="2147493482" r:id="rId2"/>
    <p:sldLayoutId id="2147493483" r:id="rId3"/>
    <p:sldLayoutId id="2147493484" r:id="rId4"/>
    <p:sldLayoutId id="2147493485" r:id="rId5"/>
    <p:sldLayoutId id="2147493486" r:id="rId6"/>
    <p:sldLayoutId id="2147493487" r:id="rId7"/>
    <p:sldLayoutId id="2147493488" r:id="rId8"/>
    <p:sldLayoutId id="2147493489" r:id="rId9"/>
    <p:sldLayoutId id="2147493490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1598" y="2435582"/>
            <a:ext cx="7772400" cy="820725"/>
          </a:xfrm>
        </p:spPr>
        <p:txBody>
          <a:bodyPr/>
          <a:lstStyle/>
          <a:p>
            <a:r>
              <a:rPr lang="es-ES"/>
              <a:t>Emprendimiento La Meseta </a:t>
            </a:r>
            <a:r>
              <a:rPr lang="es-ES" err="1"/>
              <a:t>Ecolodge</a:t>
            </a:r>
            <a:r>
              <a:rPr lang="es-ES">
                <a:solidFill>
                  <a:srgbClr val="C00000"/>
                </a:solidFill>
              </a:rPr>
              <a:t>	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02982" y="3512050"/>
            <a:ext cx="6400800" cy="94629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s-ES"/>
              <a:t>Karen Ibeth González Ariza</a:t>
            </a:r>
          </a:p>
          <a:p>
            <a:r>
              <a:rPr lang="es-ES"/>
              <a:t>Lady Johanna Corredor Saavedra</a:t>
            </a:r>
          </a:p>
          <a:p>
            <a:r>
              <a:rPr lang="es-ES"/>
              <a:t>Oscar Gerardo Cifuentes Correa</a:t>
            </a:r>
          </a:p>
        </p:txBody>
      </p:sp>
    </p:spTree>
    <p:extLst>
      <p:ext uri="{BB962C8B-B14F-4D97-AF65-F5344CB8AC3E}">
        <p14:creationId xmlns:p14="http://schemas.microsoft.com/office/powerpoint/2010/main" val="57983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g7031158898_0_37">
            <a:extLst>
              <a:ext uri="{FF2B5EF4-FFF2-40B4-BE49-F238E27FC236}">
                <a16:creationId xmlns:a16="http://schemas.microsoft.com/office/drawing/2014/main" id="{C92E14FF-8BF1-1D80-1B3A-42B529362DB1}"/>
              </a:ext>
            </a:extLst>
          </p:cNvPr>
          <p:cNvSpPr txBox="1">
            <a:spLocks noGrp="1"/>
          </p:cNvSpPr>
          <p:nvPr/>
        </p:nvSpPr>
        <p:spPr>
          <a:xfrm>
            <a:off x="457200" y="297711"/>
            <a:ext cx="8229600" cy="6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">
              <a:buClr>
                <a:schemeClr val="dk1"/>
              </a:buClr>
              <a:buSzPts val="2000"/>
            </a:pPr>
            <a:r>
              <a:rPr lang="es-MX" sz="3200"/>
              <a:t>4. Resultados financieros y sensibilidades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118A68FB-3FC9-2A05-D755-8BD623D09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13" y="906000"/>
            <a:ext cx="6980926" cy="409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273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>
            <a:extLst>
              <a:ext uri="{FF2B5EF4-FFF2-40B4-BE49-F238E27FC236}">
                <a16:creationId xmlns:a16="http://schemas.microsoft.com/office/drawing/2014/main" id="{C7556011-8F88-B245-28AF-C73C55058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13" y="901625"/>
            <a:ext cx="7854350" cy="3005974"/>
          </a:xfrm>
          <a:prstGeom prst="rect">
            <a:avLst/>
          </a:prstGeom>
        </p:spPr>
      </p:pic>
      <p:sp>
        <p:nvSpPr>
          <p:cNvPr id="2" name="Google Shape;145;g7031158898_0_37">
            <a:extLst>
              <a:ext uri="{FF2B5EF4-FFF2-40B4-BE49-F238E27FC236}">
                <a16:creationId xmlns:a16="http://schemas.microsoft.com/office/drawing/2014/main" id="{C92E14FF-8BF1-1D80-1B3A-42B529362DB1}"/>
              </a:ext>
            </a:extLst>
          </p:cNvPr>
          <p:cNvSpPr txBox="1">
            <a:spLocks noGrp="1"/>
          </p:cNvSpPr>
          <p:nvPr/>
        </p:nvSpPr>
        <p:spPr>
          <a:xfrm>
            <a:off x="457200" y="297711"/>
            <a:ext cx="8229600" cy="6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">
              <a:buClr>
                <a:schemeClr val="dk1"/>
              </a:buClr>
              <a:buSzPts val="2000"/>
            </a:pPr>
            <a:r>
              <a:rPr lang="es-MX" sz="3200"/>
              <a:t>4. Resultados financieros y sensibilidades</a:t>
            </a: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E868D13C-AFC6-D53A-FF5E-5E063F24D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555" y="1537253"/>
            <a:ext cx="752475" cy="752475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33B45B83-2D8C-4530-F9E0-75442A0CB0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756" y="1580611"/>
            <a:ext cx="657225" cy="666750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1DD5EAB5-6C38-C891-FE53-8CBE751F0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997" y="1565066"/>
            <a:ext cx="6858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52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5">
            <a:extLst>
              <a:ext uri="{FF2B5EF4-FFF2-40B4-BE49-F238E27FC236}">
                <a16:creationId xmlns:a16="http://schemas.microsoft.com/office/drawing/2014/main" id="{9E38B865-94E6-4102-86F8-C796FDC4E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872" y="185450"/>
            <a:ext cx="6351643" cy="1239160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s-ES"/>
            </a:defPPr>
            <a:lvl1pPr algn="ctr" eaLnBrk="1" hangingPunct="1">
              <a:defRPr sz="2400" b="1">
                <a:solidFill>
                  <a:srgbClr val="0E4A91"/>
                </a:solidFill>
                <a:latin typeface="Arial" charset="0"/>
                <a:ea typeface="MS PGothic" charset="0"/>
                <a:cs typeface="Arial" charset="0"/>
              </a:defRPr>
            </a:lvl1pPr>
            <a:lvl2pPr algn="ctr">
              <a:defRPr sz="4400">
                <a:latin typeface="Calibri" charset="0"/>
                <a:cs typeface="MS PGothic" charset="0"/>
              </a:defRPr>
            </a:lvl2pPr>
            <a:lvl3pPr algn="ctr">
              <a:defRPr sz="4400">
                <a:latin typeface="Calibri" charset="0"/>
                <a:cs typeface="MS PGothic" charset="0"/>
              </a:defRPr>
            </a:lvl3pPr>
            <a:lvl4pPr algn="ctr">
              <a:defRPr sz="4400">
                <a:latin typeface="Calibri" charset="0"/>
                <a:cs typeface="MS PGothic" charset="0"/>
              </a:defRPr>
            </a:lvl4pPr>
            <a:lvl5pPr algn="ctr">
              <a:defRPr sz="4400">
                <a:latin typeface="Calibri" charset="0"/>
                <a:cs typeface="MS PGothic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endParaRPr lang="es-CO" altLang="es-CO"/>
          </a:p>
        </p:txBody>
      </p:sp>
      <p:pic>
        <p:nvPicPr>
          <p:cNvPr id="9" name="Imagen 8" descr="Imagen que contiene ipod, reloj, competencia de atletismo&#10;&#10;Descripción generada automáticamente">
            <a:extLst>
              <a:ext uri="{FF2B5EF4-FFF2-40B4-BE49-F238E27FC236}">
                <a16:creationId xmlns:a16="http://schemas.microsoft.com/office/drawing/2014/main" id="{F837EB8E-A882-4B0D-BCCD-8961F0239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374" y="586329"/>
            <a:ext cx="6917147" cy="446402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C3EE836E-3FB8-42D8-A456-480BA2A4C333}"/>
              </a:ext>
            </a:extLst>
          </p:cNvPr>
          <p:cNvSpPr/>
          <p:nvPr/>
        </p:nvSpPr>
        <p:spPr>
          <a:xfrm>
            <a:off x="3425158" y="2451768"/>
            <a:ext cx="2293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600" b="1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VIABLE</a:t>
            </a:r>
            <a:endParaRPr lang="es-CO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0920CFC-CA9A-409D-B23B-2207CA114C78}"/>
              </a:ext>
            </a:extLst>
          </p:cNvPr>
          <p:cNvSpPr/>
          <p:nvPr/>
        </p:nvSpPr>
        <p:spPr>
          <a:xfrm>
            <a:off x="1489106" y="1250963"/>
            <a:ext cx="219923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/>
              <a:t>Para un escenario de tiempo de análisis de 10 años, el ejercicio arrojó un </a:t>
            </a:r>
          </a:p>
          <a:p>
            <a:pPr algn="ctr"/>
            <a:r>
              <a:rPr lang="es-ES" sz="1400"/>
              <a:t>VPN = $134.255.008 pesos y una TIR de 22.63%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3C066E0-5482-4EB8-8DB6-A34A2B0BDFD6}"/>
              </a:ext>
            </a:extLst>
          </p:cNvPr>
          <p:cNvSpPr/>
          <p:nvPr/>
        </p:nvSpPr>
        <p:spPr>
          <a:xfrm>
            <a:off x="5537926" y="1353176"/>
            <a:ext cx="21461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/>
              <a:t>En el ejercicio se evidencia un ROE positivo desde el 2024 (21,51%) y un WACC (17,2% promedio)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s-ES" sz="12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728B0F-5314-438B-98CF-A6C60F786855}"/>
              </a:ext>
            </a:extLst>
          </p:cNvPr>
          <p:cNvSpPr/>
          <p:nvPr/>
        </p:nvSpPr>
        <p:spPr>
          <a:xfrm>
            <a:off x="1201763" y="3576177"/>
            <a:ext cx="259221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1400"/>
              <a:t>El escenario base contempló la construcción de 3 cabañas como un escenario viable, pero 4 cabañas mejoraría las utilidades e Indicadores Financieros</a:t>
            </a:r>
            <a:endParaRPr lang="es-ES" sz="1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A2B0382-82F6-4CB9-B4F5-A18900ACA166}"/>
              </a:ext>
            </a:extLst>
          </p:cNvPr>
          <p:cNvSpPr/>
          <p:nvPr/>
        </p:nvSpPr>
        <p:spPr>
          <a:xfrm>
            <a:off x="5314880" y="3620579"/>
            <a:ext cx="259221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1400"/>
              <a:t>El ejercicio financiero recomienda utilizar un alto porcentaje de deuda en la estructura de capital, ojalá superior al 80%.</a:t>
            </a:r>
            <a:endParaRPr lang="es-ES" sz="1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Google Shape;145;g7031158898_0_37">
            <a:extLst>
              <a:ext uri="{FF2B5EF4-FFF2-40B4-BE49-F238E27FC236}">
                <a16:creationId xmlns:a16="http://schemas.microsoft.com/office/drawing/2014/main" id="{E73EDDF7-7FB9-364C-6B8B-128E1E60E9E4}"/>
              </a:ext>
            </a:extLst>
          </p:cNvPr>
          <p:cNvSpPr txBox="1">
            <a:spLocks noGrp="1"/>
          </p:cNvSpPr>
          <p:nvPr/>
        </p:nvSpPr>
        <p:spPr>
          <a:xfrm>
            <a:off x="358835" y="196631"/>
            <a:ext cx="8229600" cy="6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s-MX" sz="3200"/>
              <a:t>5. Conclusiones</a:t>
            </a:r>
          </a:p>
        </p:txBody>
      </p:sp>
    </p:spTree>
    <p:extLst>
      <p:ext uri="{BB962C8B-B14F-4D97-AF65-F5344CB8AC3E}">
        <p14:creationId xmlns:p14="http://schemas.microsoft.com/office/powerpoint/2010/main" val="164450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24850" y="3327634"/>
            <a:ext cx="6400800" cy="9462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Agradecimientos </a:t>
            </a:r>
          </a:p>
          <a:p>
            <a:r>
              <a:rPr lang="es-ES"/>
              <a:t>Docentes Universidad Piloto de Colombia</a:t>
            </a: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95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CFCFD"/>
              </a:clrFrom>
              <a:clrTo>
                <a:srgbClr val="FCFCFD">
                  <a:alpha val="0"/>
                </a:srgbClr>
              </a:clrTo>
            </a:clrChange>
          </a:blip>
          <a:srcRect b="1669"/>
          <a:stretch/>
        </p:blipFill>
        <p:spPr>
          <a:xfrm>
            <a:off x="852846" y="799275"/>
            <a:ext cx="1060847" cy="414167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3D5A37E-81A6-11C9-A1F9-8048B0227648}"/>
              </a:ext>
            </a:extLst>
          </p:cNvPr>
          <p:cNvSpPr txBox="1"/>
          <p:nvPr/>
        </p:nvSpPr>
        <p:spPr>
          <a:xfrm>
            <a:off x="1913693" y="1164553"/>
            <a:ext cx="6007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s-MX" sz="2400"/>
              <a:t>Contexto Turismo (Nivel nacional y regional)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723916C-1571-6035-C987-65C14845D2D3}"/>
              </a:ext>
            </a:extLst>
          </p:cNvPr>
          <p:cNvSpPr txBox="1"/>
          <p:nvPr/>
        </p:nvSpPr>
        <p:spPr>
          <a:xfrm>
            <a:off x="1913693" y="1763932"/>
            <a:ext cx="6007563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s-MX" sz="2400"/>
              <a:t>Descripción del problema (Grupo objetivo/pregunta)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BD59FE-3C1E-FEFC-48B0-152F5299A12B}"/>
              </a:ext>
            </a:extLst>
          </p:cNvPr>
          <p:cNvSpPr txBox="1"/>
          <p:nvPr/>
        </p:nvSpPr>
        <p:spPr>
          <a:xfrm>
            <a:off x="1913693" y="2662414"/>
            <a:ext cx="600756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5400">
              <a:buClr>
                <a:schemeClr val="dk1"/>
              </a:buClr>
              <a:buSzPts val="2000"/>
            </a:pPr>
            <a:r>
              <a:rPr lang="es-MX" sz="2400"/>
              <a:t>Inputs de la modelación financiera 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6D908A8-95E1-38AA-44A3-35661065FB58}"/>
              </a:ext>
            </a:extLst>
          </p:cNvPr>
          <p:cNvSpPr txBox="1"/>
          <p:nvPr/>
        </p:nvSpPr>
        <p:spPr>
          <a:xfrm>
            <a:off x="1913693" y="3416796"/>
            <a:ext cx="600756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5400">
              <a:buClr>
                <a:schemeClr val="dk1"/>
              </a:buClr>
              <a:buSzPts val="2000"/>
            </a:pPr>
            <a:r>
              <a:rPr lang="es-MX" sz="2400"/>
              <a:t>Resultados financieros y sensibilidades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5ADF375-30E6-E9AA-7053-CFB1F1B12186}"/>
              </a:ext>
            </a:extLst>
          </p:cNvPr>
          <p:cNvSpPr txBox="1"/>
          <p:nvPr/>
        </p:nvSpPr>
        <p:spPr>
          <a:xfrm>
            <a:off x="1913693" y="4186570"/>
            <a:ext cx="6007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s-MX" sz="2400"/>
              <a:t>Conclusiones</a:t>
            </a:r>
          </a:p>
        </p:txBody>
      </p:sp>
      <p:sp>
        <p:nvSpPr>
          <p:cNvPr id="10" name="Google Shape;145;g7031158898_0_37">
            <a:extLst>
              <a:ext uri="{FF2B5EF4-FFF2-40B4-BE49-F238E27FC236}">
                <a16:creationId xmlns:a16="http://schemas.microsoft.com/office/drawing/2014/main" id="{40044878-B309-CA1D-AD95-181120A081FD}"/>
              </a:ext>
            </a:extLst>
          </p:cNvPr>
          <p:cNvSpPr txBox="1">
            <a:spLocks noGrp="1"/>
          </p:cNvSpPr>
          <p:nvPr/>
        </p:nvSpPr>
        <p:spPr>
          <a:xfrm>
            <a:off x="457200" y="14613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es-CO"/>
              <a:t>AGENDA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14721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g7031158898_0_37">
            <a:extLst>
              <a:ext uri="{FF2B5EF4-FFF2-40B4-BE49-F238E27FC236}">
                <a16:creationId xmlns:a16="http://schemas.microsoft.com/office/drawing/2014/main" id="{C92E14FF-8BF1-1D80-1B3A-42B529362DB1}"/>
              </a:ext>
            </a:extLst>
          </p:cNvPr>
          <p:cNvSpPr txBox="1">
            <a:spLocks noGrp="1"/>
          </p:cNvSpPr>
          <p:nvPr/>
        </p:nvSpPr>
        <p:spPr>
          <a:xfrm>
            <a:off x="457200" y="297711"/>
            <a:ext cx="8229600" cy="6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3200"/>
              <a:t>1. Contexto Turismo (Nivel nacional y regional) </a:t>
            </a:r>
            <a:endParaRPr sz="320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175E7B1-794B-E98C-06A5-9C8B2844E1C4}"/>
              </a:ext>
            </a:extLst>
          </p:cNvPr>
          <p:cNvSpPr txBox="1"/>
          <p:nvPr/>
        </p:nvSpPr>
        <p:spPr>
          <a:xfrm>
            <a:off x="988890" y="1153330"/>
            <a:ext cx="30812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  <a:sym typeface="Calibri"/>
              </a:rPr>
              <a:t>Turismo Nacional-Regional</a:t>
            </a:r>
            <a:endParaRPr lang="es-CO" sz="2000">
              <a:solidFill>
                <a:schemeClr val="accent6">
                  <a:lumMod val="50000"/>
                </a:schemeClr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EE758BE-F6A2-B5CB-8AE0-42BD7DA0B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32" y="1660826"/>
            <a:ext cx="3600000" cy="2329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D9AB45C6-D8F7-F75D-FCDE-3114FB8B8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315" y="1184781"/>
            <a:ext cx="4277457" cy="1151118"/>
          </a:xfrm>
          <a:prstGeom prst="rect">
            <a:avLst/>
          </a:prstGeom>
        </p:spPr>
      </p:pic>
      <p:pic>
        <p:nvPicPr>
          <p:cNvPr id="8" name="Imagen 7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373A2D93-E8FF-7FF1-E40E-C5133E59CC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2383" y="2383440"/>
            <a:ext cx="4277458" cy="1223994"/>
          </a:xfrm>
          <a:prstGeom prst="rect">
            <a:avLst/>
          </a:prstGeom>
        </p:spPr>
      </p:pic>
      <p:pic>
        <p:nvPicPr>
          <p:cNvPr id="9" name="Imagen 8" descr="Imagen que contiene pájaro, ave&#10;&#10;Descripción generada automáticamente">
            <a:extLst>
              <a:ext uri="{FF2B5EF4-FFF2-40B4-BE49-F238E27FC236}">
                <a16:creationId xmlns:a16="http://schemas.microsoft.com/office/drawing/2014/main" id="{F62944A3-1DA8-2E65-2AA1-59ABF2F934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315" y="3638421"/>
            <a:ext cx="4211594" cy="115111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63A0278F-A7FD-914B-80DF-2E60F378153D}"/>
                  </a:ext>
                </a:extLst>
              </p14:cNvPr>
              <p14:cNvContentPartPr/>
              <p14:nvPr/>
            </p14:nvContentPartPr>
            <p14:xfrm>
              <a:off x="9097984" y="3603428"/>
              <a:ext cx="360" cy="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63A0278F-A7FD-914B-80DF-2E60F378153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88984" y="3594428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Rectángulo 14">
            <a:extLst>
              <a:ext uri="{FF2B5EF4-FFF2-40B4-BE49-F238E27FC236}">
                <a16:creationId xmlns:a16="http://schemas.microsoft.com/office/drawing/2014/main" id="{A614717A-71F6-C615-D778-44DD7A2E6F0F}"/>
              </a:ext>
            </a:extLst>
          </p:cNvPr>
          <p:cNvSpPr/>
          <p:nvPr/>
        </p:nvSpPr>
        <p:spPr>
          <a:xfrm>
            <a:off x="5318057" y="1437174"/>
            <a:ext cx="2971971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s-ES" sz="1200" b="1">
                <a:solidFill>
                  <a:srgbClr val="000000"/>
                </a:solidFill>
                <a:effectLst/>
                <a:latin typeface="Arial"/>
                <a:ea typeface="Arial" panose="020B0604020202020204" pitchFamily="34" charset="0"/>
                <a:cs typeface="Arial"/>
              </a:rPr>
              <a:t>Colombia: </a:t>
            </a:r>
            <a:r>
              <a:rPr lang="es-ES" sz="1200">
                <a:solidFill>
                  <a:srgbClr val="000000"/>
                </a:solidFill>
                <a:latin typeface="Arial"/>
                <a:cs typeface="Arial"/>
              </a:rPr>
              <a:t>Debido a la diversidad biológica y cultural, el turismo es </a:t>
            </a:r>
            <a:r>
              <a:rPr lang="es-CO" sz="1200">
                <a:solidFill>
                  <a:srgbClr val="000000"/>
                </a:solidFill>
                <a:latin typeface="Arial"/>
                <a:cs typeface="Arial"/>
              </a:rPr>
              <a:t>“el nuevo petróleo de Colombia”</a:t>
            </a:r>
            <a:endParaRPr lang="es-CO" sz="1200" b="1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4571AF4-22AA-800C-71AC-FAB3B40FD3F9}"/>
              </a:ext>
            </a:extLst>
          </p:cNvPr>
          <p:cNvSpPr/>
          <p:nvPr/>
        </p:nvSpPr>
        <p:spPr>
          <a:xfrm>
            <a:off x="5436814" y="2659992"/>
            <a:ext cx="2971971" cy="670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200" b="1">
                <a:solidFill>
                  <a:srgbClr val="000000"/>
                </a:solidFill>
                <a:latin typeface="Arial"/>
                <a:cs typeface="Arial"/>
              </a:rPr>
              <a:t>Cundinamarca: </a:t>
            </a:r>
            <a:r>
              <a:rPr lang="es-ES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Sector competitivo con variedad de servicios turísticos, alojamientos y comidas.</a:t>
            </a:r>
            <a:endParaRPr lang="es-CO" sz="1200" b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77BEB71A-977A-85C9-428E-A25F33C2C079}"/>
              </a:ext>
            </a:extLst>
          </p:cNvPr>
          <p:cNvSpPr/>
          <p:nvPr/>
        </p:nvSpPr>
        <p:spPr>
          <a:xfrm>
            <a:off x="5318057" y="3828772"/>
            <a:ext cx="2971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200" b="1" dirty="0">
                <a:solidFill>
                  <a:srgbClr val="000000"/>
                </a:solidFill>
                <a:latin typeface="Arial"/>
                <a:cs typeface="Arial"/>
              </a:rPr>
              <a:t>Nocaima: </a:t>
            </a:r>
            <a:r>
              <a:rPr lang="es-E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Oportunidad </a:t>
            </a:r>
          </a:p>
          <a:p>
            <a:pPr algn="ctr">
              <a:defRPr/>
            </a:pPr>
            <a:r>
              <a:rPr lang="es-E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 </a:t>
            </a:r>
            <a:r>
              <a:rPr lang="es-ES" sz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lang="es-E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nversión para el desarrollo </a:t>
            </a:r>
            <a:r>
              <a:rPr lang="es-ES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del turismo.</a:t>
            </a:r>
            <a:endParaRPr lang="es-CO" sz="12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470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g7031158898_0_37">
            <a:extLst>
              <a:ext uri="{FF2B5EF4-FFF2-40B4-BE49-F238E27FC236}">
                <a16:creationId xmlns:a16="http://schemas.microsoft.com/office/drawing/2014/main" id="{C92E14FF-8BF1-1D80-1B3A-42B529362DB1}"/>
              </a:ext>
            </a:extLst>
          </p:cNvPr>
          <p:cNvSpPr txBox="1">
            <a:spLocks noGrp="1"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dk1"/>
              </a:buClr>
              <a:buSzPts val="2000"/>
            </a:pPr>
            <a:r>
              <a:rPr lang="en-US" sz="2400" kern="1200">
                <a:latin typeface="+mj-lt"/>
                <a:ea typeface="+mj-ea"/>
                <a:cs typeface="+mj-cs"/>
              </a:rPr>
              <a:t>2. </a:t>
            </a:r>
            <a:r>
              <a:rPr lang="es-CO" sz="2400" kern="1200">
                <a:latin typeface="+mj-lt"/>
                <a:ea typeface="+mj-ea"/>
                <a:cs typeface="+mj-cs"/>
              </a:rPr>
              <a:t>Descripción del problema (Grupo objetivo</a:t>
            </a:r>
            <a:r>
              <a:rPr lang="es-CO" sz="2400">
                <a:latin typeface="+mj-lt"/>
                <a:ea typeface="+mj-ea"/>
                <a:cs typeface="+mj-cs"/>
              </a:rPr>
              <a:t> / Pregunta)</a:t>
            </a:r>
            <a:endParaRPr lang="es-CO" sz="3000" kern="1200">
              <a:latin typeface="+mj-lt"/>
              <a:ea typeface="+mj-ea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619F9B7-BE73-E7CE-8A16-0D7B7AFE43A3}"/>
              </a:ext>
            </a:extLst>
          </p:cNvPr>
          <p:cNvSpPr txBox="1"/>
          <p:nvPr/>
        </p:nvSpPr>
        <p:spPr>
          <a:xfrm>
            <a:off x="533400" y="1384568"/>
            <a:ext cx="4507326" cy="321005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/>
            </a:pPr>
            <a:r>
              <a:rPr lang="es-CO"/>
              <a:t>Los alojamientos tipo ecolodge casi en su totalidad se prestan para parejas que buscan descanso, contacto con la naturaleza y privacidad, pero </a:t>
            </a:r>
            <a:r>
              <a:rPr lang="es-CO" b="1"/>
              <a:t>¿Qué pasa con aquellas parejas con hijos que quieren salir utilizar estos servicios, pero se encuentran con que estos alojamientos están diseñados solo para parejas?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/>
            </a:pPr>
            <a:endParaRPr lang="es-CO" b="1">
              <a:cs typeface="Calibri"/>
            </a:endParaRPr>
          </a:p>
          <a:p>
            <a:pPr algn="ctr"/>
            <a:r>
              <a:rPr lang="es-CO" b="1">
                <a:solidFill>
                  <a:srgbClr val="0070C0"/>
                </a:solidFill>
                <a:ea typeface="+mn-lt"/>
                <a:cs typeface="+mn-lt"/>
              </a:rPr>
              <a:t>¿Es viable, desde el punto de vista financiero, invertir en un emprendimiento de alojamiento tipo ecolodge familiar en Nocaima?</a:t>
            </a:r>
            <a:r>
              <a:rPr lang="en-US" b="1">
                <a:solidFill>
                  <a:srgbClr val="0070C0"/>
                </a:solidFill>
                <a:ea typeface="+mn-lt"/>
                <a:cs typeface="+mn-lt"/>
              </a:rPr>
              <a:t> </a:t>
            </a:r>
            <a:endParaRPr lang="es-CO" b="1">
              <a:solidFill>
                <a:srgbClr val="0070C0"/>
              </a:solidFill>
              <a:ea typeface="+mn-lt"/>
              <a:cs typeface="+mn-lt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/>
            </a:pPr>
            <a:endParaRPr lang="es-CO" sz="1400" b="1">
              <a:cs typeface="Calibri"/>
            </a:endParaRPr>
          </a:p>
        </p:txBody>
      </p:sp>
      <p:pic>
        <p:nvPicPr>
          <p:cNvPr id="4" name="Imagen 4" descr="Imagen que contiene juguete, lego&#10;&#10;Descripción generada automáticamente">
            <a:extLst>
              <a:ext uri="{FF2B5EF4-FFF2-40B4-BE49-F238E27FC236}">
                <a16:creationId xmlns:a16="http://schemas.microsoft.com/office/drawing/2014/main" id="{6694A837-C922-8B40-0F29-F7D792908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328" y="1200151"/>
            <a:ext cx="3394472" cy="33944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7EFCA4FD-412F-8306-180B-4ECA67F6F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066355A-084C-D24E-9AD2-7E4FC41EA627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0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g7031158898_0_37">
            <a:extLst>
              <a:ext uri="{FF2B5EF4-FFF2-40B4-BE49-F238E27FC236}">
                <a16:creationId xmlns:a16="http://schemas.microsoft.com/office/drawing/2014/main" id="{C92E14FF-8BF1-1D80-1B3A-42B529362DB1}"/>
              </a:ext>
            </a:extLst>
          </p:cNvPr>
          <p:cNvSpPr txBox="1">
            <a:spLocks noGrp="1"/>
          </p:cNvSpPr>
          <p:nvPr/>
        </p:nvSpPr>
        <p:spPr>
          <a:xfrm>
            <a:off x="457200" y="297711"/>
            <a:ext cx="8229600" cy="6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">
              <a:buClr>
                <a:schemeClr val="dk1"/>
              </a:buClr>
              <a:buSzPts val="2000"/>
            </a:pPr>
            <a:r>
              <a:rPr lang="es-MX" sz="3200"/>
              <a:t>3. Inputs de la modelación financiera </a:t>
            </a:r>
          </a:p>
        </p:txBody>
      </p:sp>
      <p:pic>
        <p:nvPicPr>
          <p:cNvPr id="3" name="Imagen 3">
            <a:extLst>
              <a:ext uri="{FF2B5EF4-FFF2-40B4-BE49-F238E27FC236}">
                <a16:creationId xmlns:a16="http://schemas.microsoft.com/office/drawing/2014/main" id="{6B98F741-7045-B015-F90C-6E8F9B8A9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14" y="1207635"/>
            <a:ext cx="8242538" cy="326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73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g7031158898_0_37">
            <a:extLst>
              <a:ext uri="{FF2B5EF4-FFF2-40B4-BE49-F238E27FC236}">
                <a16:creationId xmlns:a16="http://schemas.microsoft.com/office/drawing/2014/main" id="{C92E14FF-8BF1-1D80-1B3A-42B529362DB1}"/>
              </a:ext>
            </a:extLst>
          </p:cNvPr>
          <p:cNvSpPr txBox="1">
            <a:spLocks noGrp="1"/>
          </p:cNvSpPr>
          <p:nvPr/>
        </p:nvSpPr>
        <p:spPr>
          <a:xfrm>
            <a:off x="457200" y="297711"/>
            <a:ext cx="8229600" cy="6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3200"/>
              <a:t>3. Inputs de la modelación financiera </a:t>
            </a:r>
          </a:p>
        </p:txBody>
      </p:sp>
      <p:pic>
        <p:nvPicPr>
          <p:cNvPr id="3" name="Imagen 3">
            <a:extLst>
              <a:ext uri="{FF2B5EF4-FFF2-40B4-BE49-F238E27FC236}">
                <a16:creationId xmlns:a16="http://schemas.microsoft.com/office/drawing/2014/main" id="{48602476-F3E1-FDCC-5634-36DA8FCAC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37" y="1116229"/>
            <a:ext cx="8677925" cy="34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96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g7031158898_0_37">
            <a:extLst>
              <a:ext uri="{FF2B5EF4-FFF2-40B4-BE49-F238E27FC236}">
                <a16:creationId xmlns:a16="http://schemas.microsoft.com/office/drawing/2014/main" id="{C92E14FF-8BF1-1D80-1B3A-42B529362DB1}"/>
              </a:ext>
            </a:extLst>
          </p:cNvPr>
          <p:cNvSpPr txBox="1">
            <a:spLocks noGrp="1"/>
          </p:cNvSpPr>
          <p:nvPr/>
        </p:nvSpPr>
        <p:spPr>
          <a:xfrm>
            <a:off x="457200" y="297711"/>
            <a:ext cx="8229600" cy="6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3200"/>
              <a:t>3. Inputs de la modelación financiera </a:t>
            </a:r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3C5C8361-ED94-335A-A59F-A05F0C798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06759"/>
            <a:ext cx="8469859" cy="331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40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g7031158898_0_37">
            <a:extLst>
              <a:ext uri="{FF2B5EF4-FFF2-40B4-BE49-F238E27FC236}">
                <a16:creationId xmlns:a16="http://schemas.microsoft.com/office/drawing/2014/main" id="{C92E14FF-8BF1-1D80-1B3A-42B529362DB1}"/>
              </a:ext>
            </a:extLst>
          </p:cNvPr>
          <p:cNvSpPr txBox="1">
            <a:spLocks noGrp="1"/>
          </p:cNvSpPr>
          <p:nvPr/>
        </p:nvSpPr>
        <p:spPr>
          <a:xfrm>
            <a:off x="457200" y="297711"/>
            <a:ext cx="8229600" cy="6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">
              <a:buClr>
                <a:schemeClr val="dk1"/>
              </a:buClr>
              <a:buSzPts val="2000"/>
            </a:pPr>
            <a:r>
              <a:rPr lang="es-MX" sz="3200"/>
              <a:t>4. Resultados financieros y sensibilidades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169B545-A977-FDE1-3807-BE9FC34C0A2E}"/>
              </a:ext>
            </a:extLst>
          </p:cNvPr>
          <p:cNvSpPr txBox="1"/>
          <p:nvPr/>
        </p:nvSpPr>
        <p:spPr>
          <a:xfrm>
            <a:off x="3049314" y="1141028"/>
            <a:ext cx="13243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bg1"/>
                </a:solidFill>
              </a:rPr>
              <a:t>2023</a:t>
            </a:r>
            <a:endParaRPr lang="es-ES">
              <a:solidFill>
                <a:schemeClr val="bg1"/>
              </a:solidFill>
              <a:cs typeface="Calibri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69FAC2C-B8D5-C8FD-1539-2A7226373C3B}"/>
              </a:ext>
            </a:extLst>
          </p:cNvPr>
          <p:cNvSpPr txBox="1"/>
          <p:nvPr/>
        </p:nvSpPr>
        <p:spPr>
          <a:xfrm>
            <a:off x="4822934" y="1141028"/>
            <a:ext cx="13243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bg1"/>
                </a:solidFill>
              </a:rPr>
              <a:t>2026</a:t>
            </a:r>
            <a:endParaRPr lang="es-ES">
              <a:solidFill>
                <a:schemeClr val="bg1"/>
              </a:solidFill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EE48DC0-BF7C-2A39-022F-836DFC4C8F81}"/>
              </a:ext>
            </a:extLst>
          </p:cNvPr>
          <p:cNvSpPr txBox="1"/>
          <p:nvPr/>
        </p:nvSpPr>
        <p:spPr>
          <a:xfrm>
            <a:off x="3049313" y="2914648"/>
            <a:ext cx="13243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bg1"/>
                </a:solidFill>
              </a:rPr>
              <a:t>2029</a:t>
            </a:r>
            <a:endParaRPr lang="es-ES">
              <a:solidFill>
                <a:schemeClr val="bg1"/>
              </a:solidFill>
              <a:cs typeface="Calibri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6C6D636-B515-E5BE-0D4C-F1412ACDA823}"/>
              </a:ext>
            </a:extLst>
          </p:cNvPr>
          <p:cNvSpPr txBox="1"/>
          <p:nvPr/>
        </p:nvSpPr>
        <p:spPr>
          <a:xfrm>
            <a:off x="4822933" y="2914648"/>
            <a:ext cx="13243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bg1"/>
                </a:solidFill>
              </a:rPr>
              <a:t>2032</a:t>
            </a:r>
            <a:endParaRPr lang="es-ES">
              <a:solidFill>
                <a:schemeClr val="bg1"/>
              </a:solidFill>
              <a:cs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FFC541B-440D-E3F5-2DB1-139B08D014DF}"/>
              </a:ext>
            </a:extLst>
          </p:cNvPr>
          <p:cNvSpPr txBox="1"/>
          <p:nvPr/>
        </p:nvSpPr>
        <p:spPr>
          <a:xfrm>
            <a:off x="2646963" y="1474404"/>
            <a:ext cx="2743199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>
                <a:solidFill>
                  <a:schemeClr val="bg1"/>
                </a:solidFill>
              </a:rPr>
              <a:t>WAAC: 17,63%</a:t>
            </a:r>
            <a:endParaRPr lang="es-ES" sz="1400">
              <a:solidFill>
                <a:schemeClr val="bg1"/>
              </a:solidFill>
              <a:cs typeface="Calibri"/>
            </a:endParaRP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ROE: -1,41%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MN: -2,45%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EBITDA: 46.364 </a:t>
            </a:r>
            <a:r>
              <a:rPr lang="es-ES" sz="600">
                <a:solidFill>
                  <a:schemeClr val="bg1"/>
                </a:solidFill>
                <a:cs typeface="Calibri"/>
              </a:rPr>
              <a:t>(Millones)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EVA: -52.451 </a:t>
            </a:r>
            <a:r>
              <a:rPr lang="es-ES" sz="600">
                <a:solidFill>
                  <a:schemeClr val="bg1"/>
                </a:solidFill>
                <a:cs typeface="Calibri"/>
              </a:rPr>
              <a:t>(Millones)</a:t>
            </a:r>
          </a:p>
          <a:p>
            <a:endParaRPr lang="es-ES" sz="1400">
              <a:cs typeface="Calibri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32D37ED-F901-EFE1-51BF-8A029AC63DCC}"/>
              </a:ext>
            </a:extLst>
          </p:cNvPr>
          <p:cNvSpPr txBox="1"/>
          <p:nvPr/>
        </p:nvSpPr>
        <p:spPr>
          <a:xfrm>
            <a:off x="4295773" y="1474404"/>
            <a:ext cx="2743199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>
                <a:solidFill>
                  <a:schemeClr val="bg1"/>
                </a:solidFill>
              </a:rPr>
              <a:t>WAAC: 17,01%</a:t>
            </a:r>
            <a:endParaRPr lang="es-ES" sz="1400">
              <a:solidFill>
                <a:schemeClr val="bg1"/>
              </a:solidFill>
              <a:cs typeface="Calibri"/>
            </a:endParaRP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ROE: 22,64%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MN: 31,32%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EBITDA: 160.324 </a:t>
            </a:r>
            <a:r>
              <a:rPr lang="es-ES" sz="600">
                <a:solidFill>
                  <a:schemeClr val="bg1"/>
                </a:solidFill>
                <a:cs typeface="Calibri"/>
              </a:rPr>
              <a:t>(Millones)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EVA: 21.617 </a:t>
            </a:r>
            <a:r>
              <a:rPr lang="es-ES" sz="600">
                <a:solidFill>
                  <a:schemeClr val="bg1"/>
                </a:solidFill>
                <a:cs typeface="Calibri"/>
              </a:rPr>
              <a:t>(Millones)</a:t>
            </a:r>
          </a:p>
          <a:p>
            <a:endParaRPr lang="es-ES" sz="1400">
              <a:cs typeface="Calibri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F51F0B7-EBE9-D2A6-F03A-9FBDD198F144}"/>
              </a:ext>
            </a:extLst>
          </p:cNvPr>
          <p:cNvSpPr txBox="1"/>
          <p:nvPr/>
        </p:nvSpPr>
        <p:spPr>
          <a:xfrm>
            <a:off x="2581273" y="3215180"/>
            <a:ext cx="2743199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>
                <a:solidFill>
                  <a:schemeClr val="bg1"/>
                </a:solidFill>
              </a:rPr>
              <a:t>WAAC: 17,12%</a:t>
            </a:r>
            <a:endParaRPr lang="es-ES" sz="1400">
              <a:solidFill>
                <a:schemeClr val="bg1"/>
              </a:solidFill>
              <a:cs typeface="Calibri"/>
            </a:endParaRP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ROE: 24,42%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MN: 35,39%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EBITDA: 175.191 </a:t>
            </a:r>
            <a:r>
              <a:rPr lang="es-ES" sz="600">
                <a:solidFill>
                  <a:schemeClr val="bg1"/>
                </a:solidFill>
                <a:cs typeface="Calibri"/>
              </a:rPr>
              <a:t>(Millones)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EVA: 34.378 </a:t>
            </a:r>
            <a:r>
              <a:rPr lang="es-ES" sz="600">
                <a:solidFill>
                  <a:schemeClr val="bg1"/>
                </a:solidFill>
                <a:cs typeface="Calibri"/>
              </a:rPr>
              <a:t>(Millones)</a:t>
            </a:r>
          </a:p>
          <a:p>
            <a:endParaRPr lang="es-ES" sz="1400">
              <a:cs typeface="Calibri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FAD37A4-54CC-6215-D2CC-BCDE0D4C53A2}"/>
              </a:ext>
            </a:extLst>
          </p:cNvPr>
          <p:cNvSpPr txBox="1"/>
          <p:nvPr/>
        </p:nvSpPr>
        <p:spPr>
          <a:xfrm>
            <a:off x="4295773" y="3215180"/>
            <a:ext cx="2743199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>
                <a:solidFill>
                  <a:schemeClr val="bg1"/>
                </a:solidFill>
              </a:rPr>
              <a:t>WAAC: 17,36%</a:t>
            </a:r>
            <a:endParaRPr lang="es-ES" sz="1400">
              <a:solidFill>
                <a:schemeClr val="bg1"/>
              </a:solidFill>
              <a:cs typeface="Calibri"/>
            </a:endParaRP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ROE: 24,34%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MN: 35,73%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EBITDA: 191.436 </a:t>
            </a:r>
            <a:r>
              <a:rPr lang="es-ES" sz="600">
                <a:solidFill>
                  <a:schemeClr val="bg1"/>
                </a:solidFill>
                <a:cs typeface="Calibri"/>
              </a:rPr>
              <a:t>(Millones)</a:t>
            </a:r>
          </a:p>
          <a:p>
            <a:r>
              <a:rPr lang="es-ES" sz="1400">
                <a:solidFill>
                  <a:schemeClr val="bg1"/>
                </a:solidFill>
                <a:cs typeface="Calibri"/>
              </a:rPr>
              <a:t>EVA: 36.319 </a:t>
            </a:r>
            <a:r>
              <a:rPr lang="es-ES" sz="600">
                <a:solidFill>
                  <a:schemeClr val="bg1"/>
                </a:solidFill>
                <a:cs typeface="Calibri"/>
              </a:rPr>
              <a:t>(Millones)</a:t>
            </a:r>
          </a:p>
          <a:p>
            <a:endParaRPr lang="es-ES" sz="1400">
              <a:cs typeface="Calibri"/>
            </a:endParaRPr>
          </a:p>
        </p:txBody>
      </p:sp>
      <p:pic>
        <p:nvPicPr>
          <p:cNvPr id="3" name="Imagen 3" descr="Diagrama, Texto&#10;&#10;Descripción generada automáticamente">
            <a:extLst>
              <a:ext uri="{FF2B5EF4-FFF2-40B4-BE49-F238E27FC236}">
                <a16:creationId xmlns:a16="http://schemas.microsoft.com/office/drawing/2014/main" id="{ABA1BFE8-A52C-849A-D465-44ECDEB61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497" y="1251802"/>
            <a:ext cx="3643007" cy="324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73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5;g7031158898_0_37">
            <a:extLst>
              <a:ext uri="{FF2B5EF4-FFF2-40B4-BE49-F238E27FC236}">
                <a16:creationId xmlns:a16="http://schemas.microsoft.com/office/drawing/2014/main" id="{C92E14FF-8BF1-1D80-1B3A-42B529362DB1}"/>
              </a:ext>
            </a:extLst>
          </p:cNvPr>
          <p:cNvSpPr txBox="1">
            <a:spLocks noGrp="1"/>
          </p:cNvSpPr>
          <p:nvPr/>
        </p:nvSpPr>
        <p:spPr>
          <a:xfrm>
            <a:off x="457200" y="297711"/>
            <a:ext cx="8229600" cy="6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">
              <a:buClr>
                <a:schemeClr val="dk1"/>
              </a:buClr>
              <a:buSzPts val="2000"/>
            </a:pPr>
            <a:r>
              <a:rPr lang="es-MX" sz="3200"/>
              <a:t>4. Resultados financieros y sensibilidades</a:t>
            </a:r>
          </a:p>
        </p:txBody>
      </p:sp>
      <p:pic>
        <p:nvPicPr>
          <p:cNvPr id="9" name="Imagen 9">
            <a:extLst>
              <a:ext uri="{FF2B5EF4-FFF2-40B4-BE49-F238E27FC236}">
                <a16:creationId xmlns:a16="http://schemas.microsoft.com/office/drawing/2014/main" id="{64304830-5112-FF88-E37C-D81010EB8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13" y="900938"/>
            <a:ext cx="6905445" cy="405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93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A767109CB59A4F8C8DB2A1DAD4AA95" ma:contentTypeVersion="2" ma:contentTypeDescription="Create a new document." ma:contentTypeScope="" ma:versionID="c3e53165e4f079ba8b379d8ff8b124cf">
  <xsd:schema xmlns:xsd="http://www.w3.org/2001/XMLSchema" xmlns:xs="http://www.w3.org/2001/XMLSchema" xmlns:p="http://schemas.microsoft.com/office/2006/metadata/properties" xmlns:ns2="493bf077-0ffd-4e58-b8b8-a09d28377d29" targetNamespace="http://schemas.microsoft.com/office/2006/metadata/properties" ma:root="true" ma:fieldsID="5653650dae8882c3715a9b67b74c32cd" ns2:_="">
    <xsd:import namespace="493bf077-0ffd-4e58-b8b8-a09d28377d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3bf077-0ffd-4e58-b8b8-a09d28377d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A8B207-31FE-45F1-88AD-3F1641C3E082}">
  <ds:schemaRefs>
    <ds:schemaRef ds:uri="493bf077-0ffd-4e58-b8b8-a09d28377d2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493bf077-0ffd-4e58-b8b8-a09d28377d29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0</TotalTime>
  <Words>441</Words>
  <Application>Microsoft Office PowerPoint</Application>
  <PresentationFormat>Presentación en pantalla (16:9)</PresentationFormat>
  <Paragraphs>62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Office Theme</vt:lpstr>
      <vt:lpstr>1_Office Theme</vt:lpstr>
      <vt:lpstr>2_Office Theme</vt:lpstr>
      <vt:lpstr>Emprendimiento La Meseta Ecolodge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LADY JOHANNA CORREDOR SAAVEDRA</cp:lastModifiedBy>
  <cp:revision>1</cp:revision>
  <dcterms:created xsi:type="dcterms:W3CDTF">2010-04-12T23:12:02Z</dcterms:created>
  <dcterms:modified xsi:type="dcterms:W3CDTF">2022-06-30T18:22:40Z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0x0101009CA767109CB59A4F8C8DB2A1DAD4AA95</vt:lpwstr>
  </property>
</Properties>
</file>