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charts/chart1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  <p:sldMasterId id="2147493469" r:id="rId5"/>
    <p:sldMasterId id="2147493480" r:id="rId6"/>
  </p:sldMasterIdLst>
  <p:notesMasterIdLst>
    <p:notesMasterId r:id="rId24"/>
  </p:notesMasterIdLst>
  <p:handoutMasterIdLst>
    <p:handoutMasterId r:id="rId25"/>
  </p:handoutMasterIdLst>
  <p:sldIdLst>
    <p:sldId id="256" r:id="rId7"/>
    <p:sldId id="283" r:id="rId8"/>
    <p:sldId id="257" r:id="rId9"/>
    <p:sldId id="338" r:id="rId10"/>
    <p:sldId id="339" r:id="rId11"/>
    <p:sldId id="340" r:id="rId12"/>
    <p:sldId id="343" r:id="rId13"/>
    <p:sldId id="345" r:id="rId14"/>
    <p:sldId id="346" r:id="rId15"/>
    <p:sldId id="290" r:id="rId16"/>
    <p:sldId id="344" r:id="rId17"/>
    <p:sldId id="332" r:id="rId18"/>
    <p:sldId id="331" r:id="rId19"/>
    <p:sldId id="334" r:id="rId20"/>
    <p:sldId id="303" r:id="rId21"/>
    <p:sldId id="335" r:id="rId22"/>
    <p:sldId id="284" r:id="rId2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419">
          <p15:clr>
            <a:srgbClr val="A4A3A4"/>
          </p15:clr>
        </p15:guide>
        <p15:guide id="3" pos="575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AB6C"/>
    <a:srgbClr val="FFCC66"/>
    <a:srgbClr val="FFCC00"/>
    <a:srgbClr val="F78C1F"/>
    <a:srgbClr val="3480BE"/>
    <a:srgbClr val="F6F6F6"/>
    <a:srgbClr val="EFEFEF"/>
    <a:srgbClr val="F4F4F4"/>
    <a:srgbClr val="F5F5F5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979" autoAdjust="0"/>
    <p:restoredTop sz="94249" autoAdjust="0"/>
  </p:normalViewPr>
  <p:slideViewPr>
    <p:cSldViewPr snapToGrid="0" snapToObjects="1">
      <p:cViewPr varScale="1">
        <p:scale>
          <a:sx n="90" d="100"/>
          <a:sy n="90" d="100"/>
        </p:scale>
        <p:origin x="132" y="72"/>
      </p:cViewPr>
      <p:guideLst>
        <p:guide orient="horz"/>
        <p:guide pos="5419"/>
        <p:guide pos="57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ontabilidad13\Downloads\Libro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ontabilidad13\Desktop\VARIOS\UU%20PP\7.%20TG\OK%20Modelo%20Valoraci&#243;n%20VS%20Ltda.%20-%20Entregable.xlsm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ontabilidad13\Desktop\VARIOS\UU%20PP\7.%20TG\OK%20Modelo%20Valoraci&#243;n%20VS%20Ltda.%20-%20Entregable.xlsm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ontabilidad13\Downloads\Libro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ontabilidad13\Desktop\VARIOS\UU%20PP\7.%20TG\OK%20Modelo%20Valoraci&#243;n%20VS%20Ltda.%20-%20Entregable.xlsm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ontabilidad13\Desktop\VARIOS\UU%20PP\7.%20TG\OK%20Modelo%20Valoraci&#243;n%20VS%20Ltda.%20-%20Entregable.xlsm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ontabilidad13\Desktop\VARIOS\UU%20PP\7.%20TG\COPIA%20-%20FINAL%20BASE%20PF%20UPC%20Taller%204%20Modelo%20Valoraci&#243;n%20VISAN%20-%20Entregable.xlsm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ontabilidad13\Desktop\VARIOS\UU%20PP\7.%20TG\COPIA%20-%20FINAL%20BASE%20PF%20UPC%20Taller%204%20Modelo%20Valoraci&#243;n%20VISAN%20-%20Entregable.xlsm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ontabilidad13\Desktop\VARIOS\UU%20PP\7.%20TG\COPIA%20-%20FINAL%20BASE%20PF%20UPC%20Taller%204%20Modelo%20Valoraci&#243;n%20VISAN%20-%20Entregable.xlsm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ontabilidad13\Desktop\VARIOS\UU%20PP\7.%20TG\COPIA%20-%20FINAL%20BASE%20PF%20UPC%20Taller%204%20Modelo%20Valoraci&#243;n%20VISAN%20-%20Entregable.xlsm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ontabilidad13\Desktop\VARIOS\UU%20PP\7.%20TG\OK%20Modelo%20Valoraci&#243;n%20VS%20Ltda.%20-%20Entregable.xlsm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200"/>
              <a:t>Ventas en millones de pesos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Hoja1!$B$50</c:f>
              <c:strCache>
                <c:ptCount val="1"/>
                <c:pt idx="0">
                  <c:v>Ventas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8.3443718471361297E-2"/>
                  <c:y val="7.05128205128204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F3-4137-8446-847C0FA55964}"/>
                </c:ext>
              </c:extLst>
            </c:dLbl>
            <c:dLbl>
              <c:idx val="1"/>
              <c:layout>
                <c:manualLayout>
                  <c:x val="-9.9204159763717534E-2"/>
                  <c:y val="-3.84615384615385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F3-4137-8446-847C0FA55964}"/>
                </c:ext>
              </c:extLst>
            </c:dLbl>
            <c:dLbl>
              <c:idx val="2"/>
              <c:layout>
                <c:manualLayout>
                  <c:x val="-7.3987453695947697E-2"/>
                  <c:y val="-4.48717948717948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7F3-4137-8446-847C0FA55964}"/>
                </c:ext>
              </c:extLst>
            </c:dLbl>
            <c:dLbl>
              <c:idx val="3"/>
              <c:layout>
                <c:manualLayout>
                  <c:x val="-6.7683277179005102E-2"/>
                  <c:y val="-5.76923076923077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7F3-4137-8446-847C0FA55964}"/>
                </c:ext>
              </c:extLst>
            </c:dLbl>
            <c:dLbl>
              <c:idx val="4"/>
              <c:layout>
                <c:manualLayout>
                  <c:x val="-4.3118581808479731E-2"/>
                  <c:y val="3.20512820512819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7F3-4137-8446-847C0FA559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Hoja1!$C$49:$G$49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Hoja1!$C$50:$G$50</c:f>
              <c:numCache>
                <c:formatCode>_("$"* #,##0_);_("$"* \(#,##0\);_("$"* "-"_);_(@_)</c:formatCode>
                <c:ptCount val="5"/>
                <c:pt idx="0">
                  <c:v>56268</c:v>
                </c:pt>
                <c:pt idx="1">
                  <c:v>80131</c:v>
                </c:pt>
                <c:pt idx="2">
                  <c:v>92026</c:v>
                </c:pt>
                <c:pt idx="3">
                  <c:v>90604</c:v>
                </c:pt>
                <c:pt idx="4">
                  <c:v>61578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7F3-4137-8446-847C0FA5596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74752128"/>
        <c:axId val="174753664"/>
      </c:lineChart>
      <c:catAx>
        <c:axId val="174752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4753664"/>
        <c:crosses val="autoZero"/>
        <c:auto val="1"/>
        <c:lblAlgn val="ctr"/>
        <c:lblOffset val="100"/>
        <c:noMultiLvlLbl val="0"/>
      </c:catAx>
      <c:valAx>
        <c:axId val="174753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4752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l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s-CO" sz="1100"/>
              <a:t>Margen Ebitda Operacional</a:t>
            </a:r>
          </a:p>
        </c:rich>
      </c:tx>
      <c:layout>
        <c:manualLayout>
          <c:xMode val="edge"/>
          <c:yMode val="edge"/>
          <c:x val="0.39722418999038578"/>
          <c:y val="2.23744332460420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l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0.13076624563424008"/>
          <c:y val="0.16517076003078102"/>
          <c:w val="0.86923375436575989"/>
          <c:h val="0.67772088382689077"/>
        </c:manualLayout>
      </c:layout>
      <c:lineChart>
        <c:grouping val="standard"/>
        <c:varyColors val="0"/>
        <c:ser>
          <c:idx val="0"/>
          <c:order val="0"/>
          <c:tx>
            <c:v>Evoluación Margen EBITDA con Estrategías</c:v>
          </c:tx>
          <c:spPr>
            <a:ln w="3175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1"/>
                </a:solidFill>
                <a:prstDash val="solid"/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1"/>
              <c:layout>
                <c:manualLayout>
                  <c:x val="-5.2336451679238036E-3"/>
                  <c:y val="-3.15493004398063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410-4FB2-8FF8-08A468DCD7AC}"/>
                </c:ext>
              </c:extLst>
            </c:dLbl>
            <c:dLbl>
              <c:idx val="2"/>
              <c:layout>
                <c:manualLayout>
                  <c:x val="-2.7912774228926782E-2"/>
                  <c:y val="2.89201920698224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10-4FB2-8FF8-08A468DCD7A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10-4FB2-8FF8-08A468DCD7AC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410-4FB2-8FF8-08A468DCD7AC}"/>
                </c:ext>
              </c:extLst>
            </c:dLbl>
            <c:dLbl>
              <c:idx val="7"/>
              <c:layout>
                <c:manualLayout>
                  <c:x val="-1.919003228238729E-2"/>
                  <c:y val="-1.91779999523862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325929579861932E-2"/>
                      <c:h val="0.10933119572343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9410-4FB2-8FF8-08A468DCD7AC}"/>
                </c:ext>
              </c:extLst>
            </c:dLbl>
            <c:dLbl>
              <c:idx val="9"/>
              <c:layout>
                <c:manualLayout>
                  <c:x val="-2.5464474566489387E-2"/>
                  <c:y val="-2.89201150612895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5043626303468827E-2"/>
                      <c:h val="6.626673275887204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410-4FB2-8FF8-08A468DCD7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lt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'Analisis Financiero'!$F$122:$O$122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'Estados Finan + Estrategia'!$F$126:$O$126</c:f>
              <c:numCache>
                <c:formatCode>0.00%</c:formatCode>
                <c:ptCount val="10"/>
                <c:pt idx="0">
                  <c:v>6.6056296785285656E-2</c:v>
                </c:pt>
                <c:pt idx="1">
                  <c:v>8.059725301672907E-2</c:v>
                </c:pt>
                <c:pt idx="2">
                  <c:v>7.6244370629357364E-2</c:v>
                </c:pt>
                <c:pt idx="3">
                  <c:v>7.6131392805716111E-2</c:v>
                </c:pt>
                <c:pt idx="4">
                  <c:v>4.7057386767074272E-2</c:v>
                </c:pt>
                <c:pt idx="5">
                  <c:v>6.8556450735271127E-2</c:v>
                </c:pt>
                <c:pt idx="6">
                  <c:v>7.0237503610130911E-2</c:v>
                </c:pt>
                <c:pt idx="7">
                  <c:v>8.4310018242089127E-2</c:v>
                </c:pt>
                <c:pt idx="8">
                  <c:v>8.2101607087283757E-2</c:v>
                </c:pt>
                <c:pt idx="9">
                  <c:v>8.9770352973299467E-2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9410-4FB2-8FF8-08A468DCD7AC}"/>
            </c:ext>
          </c:extLst>
        </c:ser>
        <c:ser>
          <c:idx val="1"/>
          <c:order val="1"/>
          <c:tx>
            <c:v>Evolución Margen EBITDA sin Estrategías</c:v>
          </c:tx>
          <c:spPr>
            <a:ln w="31750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2"/>
                </a:solidFill>
                <a:prstDash val="solid"/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410-4FB2-8FF8-08A468DCD7A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410-4FB2-8FF8-08A468DCD7A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410-4FB2-8FF8-08A468DCD7AC}"/>
                </c:ext>
              </c:extLst>
            </c:dLbl>
            <c:dLbl>
              <c:idx val="3"/>
              <c:layout>
                <c:manualLayout>
                  <c:x val="-3.3575424048918612E-3"/>
                  <c:y val="-3.9436564389141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5078135105925745E-2"/>
                      <c:h val="8.4670453868359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9410-4FB2-8FF8-08A468DCD7A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410-4FB2-8FF8-08A468DCD7AC}"/>
                </c:ext>
              </c:extLst>
            </c:dLbl>
            <c:dLbl>
              <c:idx val="5"/>
              <c:layout>
                <c:manualLayout>
                  <c:x val="-2.2679129061003011E-2"/>
                  <c:y val="4.1912748794905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410-4FB2-8FF8-08A468DCD7AC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3880445686782685E-2"/>
                      <c:h val="7.4171372051086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9410-4FB2-8FF8-08A468DCD7AC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3880445686782685E-2"/>
                      <c:h val="6.458232923135391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E-9410-4FB2-8FF8-08A468DCD7AC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3880445686782685E-2"/>
                      <c:h val="8.056406726424104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9410-4FB2-8FF8-08A468DCD7AC}"/>
                </c:ext>
              </c:extLst>
            </c:dLbl>
            <c:dLbl>
              <c:idx val="9"/>
              <c:layout>
                <c:manualLayout>
                  <c:x val="-9.5950744272119796E-3"/>
                  <c:y val="4.1606408077550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070361397133049E-2"/>
                      <c:h val="8.056394737809599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9410-4FB2-8FF8-08A468DCD7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lt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'Analisis Financiero'!$F$122:$O$122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'Analisis Financiero'!$F$126:$O$126</c:f>
              <c:numCache>
                <c:formatCode>0.00%</c:formatCode>
                <c:ptCount val="10"/>
                <c:pt idx="0">
                  <c:v>6.6056296785285656E-2</c:v>
                </c:pt>
                <c:pt idx="1">
                  <c:v>8.059725301672907E-2</c:v>
                </c:pt>
                <c:pt idx="2">
                  <c:v>7.6244370629357364E-2</c:v>
                </c:pt>
                <c:pt idx="3">
                  <c:v>7.6131392805716111E-2</c:v>
                </c:pt>
                <c:pt idx="4">
                  <c:v>4.7057386767074272E-2</c:v>
                </c:pt>
                <c:pt idx="5">
                  <c:v>6.5455634712992219E-2</c:v>
                </c:pt>
                <c:pt idx="6">
                  <c:v>6.365792811512111E-2</c:v>
                </c:pt>
                <c:pt idx="7">
                  <c:v>6.4104262325850481E-2</c:v>
                </c:pt>
                <c:pt idx="8">
                  <c:v>6.3582990485161542E-2</c:v>
                </c:pt>
                <c:pt idx="9">
                  <c:v>6.3549203838642654E-2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9410-4FB2-8FF8-08A468DCD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2666240"/>
        <c:axId val="102668160"/>
      </c:lineChart>
      <c:catAx>
        <c:axId val="1026662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CO"/>
                  <a:t>Años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lt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dk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l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CO"/>
          </a:p>
        </c:txPr>
        <c:crossAx val="102668160"/>
        <c:crosses val="autoZero"/>
        <c:auto val="1"/>
        <c:lblAlgn val="ctr"/>
        <c:lblOffset val="100"/>
        <c:noMultiLvlLbl val="0"/>
      </c:catAx>
      <c:valAx>
        <c:axId val="10266816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CO"/>
                  <a:t>Porcentaje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lt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s-CO"/>
            </a:p>
          </c:txPr>
        </c:title>
        <c:numFmt formatCode="0.00%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dk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l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CO"/>
          </a:p>
        </c:txPr>
        <c:crossAx val="102666240"/>
        <c:crosses val="autoZero"/>
        <c:crossBetween val="between"/>
      </c:valAx>
      <c:spPr>
        <a:solidFill>
          <a:schemeClr val="dk1">
            <a:tint val="95000"/>
          </a:schemeClr>
        </a:solidFill>
        <a:ln>
          <a:solidFill>
            <a:schemeClr val="bg2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l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dk1"/>
    </a:solidFill>
    <a:ln>
      <a:noFill/>
    </a:ln>
    <a:effectLst/>
  </c:spPr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es-CO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Gestión</a:t>
            </a:r>
            <a:r>
              <a:rPr lang="es-ES" sz="1600" b="1" baseline="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 de valor por método bajo escenario Moderado</a:t>
            </a:r>
            <a:endParaRPr lang="es-ES" sz="1600" b="1" dirty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</a:endParaRPr>
          </a:p>
        </c:rich>
      </c:tx>
      <c:layout>
        <c:manualLayout>
          <c:xMode val="edge"/>
          <c:yMode val="edge"/>
          <c:x val="0.1926607708005072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'Valoración + Estrategia FLC P'!$F$163</c:f>
              <c:strCache>
                <c:ptCount val="1"/>
                <c:pt idx="0">
                  <c:v>P/BV ANTES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'Valoración + Estrategia FLC P'!$A$164:$E$166</c:f>
              <c:strCache>
                <c:ptCount val="3"/>
                <c:pt idx="0">
                  <c:v>Patrimonial</c:v>
                </c:pt>
                <c:pt idx="1">
                  <c:v>Sustancial  Neto</c:v>
                </c:pt>
                <c:pt idx="2">
                  <c:v>FCLD valor residual perpetuo</c:v>
                </c:pt>
              </c:strCache>
            </c:strRef>
          </c:cat>
          <c:val>
            <c:numRef>
              <c:f>'Valoración + Estrategia FLC P'!$F$164:$F$166</c:f>
              <c:numCache>
                <c:formatCode>0.00\ \X</c:formatCode>
                <c:ptCount val="3"/>
                <c:pt idx="0">
                  <c:v>1.5096861291734995</c:v>
                </c:pt>
                <c:pt idx="1">
                  <c:v>1.9802618700687979</c:v>
                </c:pt>
                <c:pt idx="2">
                  <c:v>0.83621051415334913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5E-418E-9A25-01C6677E6882}"/>
            </c:ext>
          </c:extLst>
        </c:ser>
        <c:ser>
          <c:idx val="1"/>
          <c:order val="1"/>
          <c:tx>
            <c:strRef>
              <c:f>'Valoración + Estrategia FLC P'!$G$163</c:f>
              <c:strCache>
                <c:ptCount val="1"/>
                <c:pt idx="0">
                  <c:v>P/BV 
+ Tratamiento</c:v>
                </c:pt>
              </c:strCache>
            </c:strRef>
          </c:tx>
          <c:spPr>
            <a:solidFill>
              <a:srgbClr val="F8AB6C">
                <a:alpha val="69804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'Valoración + Estrategia FLC P'!$A$164:$E$166</c:f>
              <c:strCache>
                <c:ptCount val="3"/>
                <c:pt idx="0">
                  <c:v>Patrimonial</c:v>
                </c:pt>
                <c:pt idx="1">
                  <c:v>Sustancial  Neto</c:v>
                </c:pt>
                <c:pt idx="2">
                  <c:v>FCLD valor residual perpetuo</c:v>
                </c:pt>
              </c:strCache>
            </c:strRef>
          </c:cat>
          <c:val>
            <c:numRef>
              <c:f>'Valoración + Estrategia FLC P'!$G$164:$G$166</c:f>
              <c:numCache>
                <c:formatCode>0.00\ \X</c:formatCode>
                <c:ptCount val="3"/>
                <c:pt idx="0">
                  <c:v>1.5341942409131997</c:v>
                </c:pt>
                <c:pt idx="1">
                  <c:v>2.0167630751678924</c:v>
                </c:pt>
                <c:pt idx="2">
                  <c:v>1.2806386529482978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5E-418E-9A25-01C6677E68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00046336"/>
        <c:axId val="100047872"/>
      </c:barChart>
      <c:lineChart>
        <c:grouping val="standard"/>
        <c:varyColors val="0"/>
        <c:ser>
          <c:idx val="2"/>
          <c:order val="2"/>
          <c:tx>
            <c:strRef>
              <c:f>'Valoración + Estrategia FLC P'!$I$163</c:f>
              <c:strCache>
                <c:ptCount val="1"/>
                <c:pt idx="0">
                  <c:v>P/BV Sector 
(Damodaran)</c:v>
                </c:pt>
              </c:strCache>
            </c:strRef>
          </c:tx>
          <c:spPr>
            <a:ln w="28575" cap="rnd">
              <a:solidFill>
                <a:schemeClr val="accent3">
                  <a:alpha val="7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2639342968625594"/>
                  <c:y val="-2.064143258122478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6944855504106794E-2"/>
                      <c:h val="5.53471593916996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75E-418E-9A25-01C6677E688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75E-418E-9A25-01C6677E688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75E-418E-9A25-01C6677E688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75E-418E-9A25-01C6677E68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'Valoración + Estrategia FLC P'!$I$164:$I$166</c:f>
              <c:numCache>
                <c:formatCode>0.00\ \X</c:formatCode>
                <c:ptCount val="3"/>
                <c:pt idx="0">
                  <c:v>1.9</c:v>
                </c:pt>
                <c:pt idx="1">
                  <c:v>1.9</c:v>
                </c:pt>
                <c:pt idx="2">
                  <c:v>1.9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75E-418E-9A25-01C6677E68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046336"/>
        <c:axId val="100047872"/>
      </c:lineChart>
      <c:catAx>
        <c:axId val="100046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es-CO"/>
          </a:p>
        </c:txPr>
        <c:crossAx val="100047872"/>
        <c:crosses val="autoZero"/>
        <c:auto val="1"/>
        <c:lblAlgn val="ctr"/>
        <c:lblOffset val="100"/>
        <c:noMultiLvlLbl val="0"/>
      </c:catAx>
      <c:valAx>
        <c:axId val="100047872"/>
        <c:scaling>
          <c:orientation val="minMax"/>
        </c:scaling>
        <c:delete val="1"/>
        <c:axPos val="l"/>
        <c:numFmt formatCode="0.00\ \X" sourceLinked="1"/>
        <c:majorTickMark val="none"/>
        <c:minorTickMark val="none"/>
        <c:tickLblPos val="nextTo"/>
        <c:crossAx val="100046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200" dirty="0" err="1"/>
              <a:t>Porcentaje</a:t>
            </a:r>
            <a:r>
              <a:rPr lang="en-US" sz="1200" dirty="0"/>
              <a:t> </a:t>
            </a:r>
            <a:r>
              <a:rPr lang="en-US" sz="1200" dirty="0" err="1"/>
              <a:t>costo</a:t>
            </a:r>
            <a:r>
              <a:rPr lang="en-US" sz="1200" dirty="0"/>
              <a:t> </a:t>
            </a:r>
            <a:r>
              <a:rPr lang="en-US" sz="1200" dirty="0" err="1"/>
              <a:t>respecto</a:t>
            </a:r>
            <a:r>
              <a:rPr lang="en-US" sz="1200" dirty="0"/>
              <a:t> a las </a:t>
            </a:r>
            <a:r>
              <a:rPr lang="en-US" sz="1200" dirty="0" err="1"/>
              <a:t>ventas</a:t>
            </a:r>
            <a:r>
              <a:rPr lang="en-US" sz="1200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6.1111111111111109E-2"/>
          <c:y val="0.21747703412073491"/>
          <c:w val="0.93888888888888888"/>
          <c:h val="0.68969123651210262"/>
        </c:manualLayout>
      </c:layout>
      <c:lineChart>
        <c:grouping val="standard"/>
        <c:varyColors val="0"/>
        <c:ser>
          <c:idx val="0"/>
          <c:order val="0"/>
          <c:tx>
            <c:strRef>
              <c:f>Hoja1!$B$58</c:f>
              <c:strCache>
                <c:ptCount val="1"/>
                <c:pt idx="0">
                  <c:v>Porcenaje costo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0.10204473775372273"/>
                  <c:y val="-2.92498945161284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BF6-407B-A2E2-5752CF8C7AAF}"/>
                </c:ext>
              </c:extLst>
            </c:dLbl>
            <c:dLbl>
              <c:idx val="1"/>
              <c:layout>
                <c:manualLayout>
                  <c:x val="-6.0618351358532212E-2"/>
                  <c:y val="-7.60497257419339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BF6-407B-A2E2-5752CF8C7AAF}"/>
                </c:ext>
              </c:extLst>
            </c:dLbl>
            <c:dLbl>
              <c:idx val="2"/>
              <c:layout>
                <c:manualLayout>
                  <c:x val="-5.0166236929285603E-2"/>
                  <c:y val="6.14247784838697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976639173874148"/>
                      <c:h val="6.882523211058026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BF6-407B-A2E2-5752CF8C7AAF}"/>
                </c:ext>
              </c:extLst>
            </c:dLbl>
            <c:dLbl>
              <c:idx val="3"/>
              <c:layout>
                <c:manualLayout>
                  <c:x val="-6.746220700540026E-2"/>
                  <c:y val="-4.09498523225798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BF6-407B-A2E2-5752CF8C7AAF}"/>
                </c:ext>
              </c:extLst>
            </c:dLbl>
            <c:dLbl>
              <c:idx val="4"/>
              <c:layout>
                <c:manualLayout>
                  <c:x val="-5.9637297193298626E-2"/>
                  <c:y val="-5.26498101290311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BF6-407B-A2E2-5752CF8C7A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Hoja1!$C$57:$G$57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Hoja1!$C$58:$G$58</c:f>
              <c:numCache>
                <c:formatCode>0.0%</c:formatCode>
                <c:ptCount val="5"/>
                <c:pt idx="0">
                  <c:v>0.81826179057360082</c:v>
                </c:pt>
                <c:pt idx="1">
                  <c:v>0.84549113467705106</c:v>
                </c:pt>
                <c:pt idx="2">
                  <c:v>0.82990090718994136</c:v>
                </c:pt>
                <c:pt idx="3">
                  <c:v>0.85873235647474888</c:v>
                </c:pt>
                <c:pt idx="4">
                  <c:v>0.88364502626919272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BF6-407B-A2E2-5752CF8C7AA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74993408"/>
        <c:axId val="174994944"/>
      </c:lineChart>
      <c:catAx>
        <c:axId val="17499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4994944"/>
        <c:crosses val="autoZero"/>
        <c:auto val="1"/>
        <c:lblAlgn val="ctr"/>
        <c:lblOffset val="100"/>
        <c:noMultiLvlLbl val="0"/>
      </c:catAx>
      <c:valAx>
        <c:axId val="174994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499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s-CO" sz="1200"/>
              <a:t>Margen Ebitda Operacional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2"/>
          <c:order val="0"/>
          <c:tx>
            <c:v>Margen EBITDA Operacional</c:v>
          </c:tx>
          <c:spPr>
            <a:ln w="34925" cap="rnd">
              <a:solidFill>
                <a:schemeClr val="accent6">
                  <a:shade val="65000"/>
                </a:schemeClr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4.2408440080531823E-2"/>
                  <c:y val="4.4654720498718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ADF-4EF5-B2ED-B77F63788D73}"/>
                </c:ext>
              </c:extLst>
            </c:dLbl>
            <c:dLbl>
              <c:idx val="1"/>
              <c:layout>
                <c:manualLayout>
                  <c:x val="-5.2758946781822975E-2"/>
                  <c:y val="-5.5626396296929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DF-4EF5-B2ED-B77F63788D73}"/>
                </c:ext>
              </c:extLst>
            </c:dLbl>
            <c:dLbl>
              <c:idx val="2"/>
              <c:layout>
                <c:manualLayout>
                  <c:x val="-4.8515640098544532E-2"/>
                  <c:y val="-5.34795762686972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ADF-4EF5-B2ED-B77F63788D73}"/>
                </c:ext>
              </c:extLst>
            </c:dLbl>
            <c:dLbl>
              <c:idx val="3"/>
              <c:layout>
                <c:manualLayout>
                  <c:x val="-3.8722636160140496E-2"/>
                  <c:y val="-5.12537083400286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DF-4EF5-B2ED-B77F63788D73}"/>
                </c:ext>
              </c:extLst>
            </c:dLbl>
            <c:dLbl>
              <c:idx val="4"/>
              <c:layout>
                <c:manualLayout>
                  <c:x val="-1.5900056785917091E-2"/>
                  <c:y val="4.43101711983887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ADF-4EF5-B2ED-B77F63788D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'Analisis Financiero'!$F$122:$J$122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'Analisis Financiero'!$F$126:$J$126</c:f>
              <c:numCache>
                <c:formatCode>0.00%</c:formatCode>
                <c:ptCount val="5"/>
                <c:pt idx="0">
                  <c:v>6.6056296785285656E-2</c:v>
                </c:pt>
                <c:pt idx="1">
                  <c:v>8.059725301672907E-2</c:v>
                </c:pt>
                <c:pt idx="2">
                  <c:v>7.6244370629357364E-2</c:v>
                </c:pt>
                <c:pt idx="3">
                  <c:v>7.6131392805716111E-2</c:v>
                </c:pt>
                <c:pt idx="4">
                  <c:v>4.7057386767074272E-2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ADF-4EF5-B2ED-B77F63788D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1649792"/>
        <c:axId val="101651968"/>
      </c:lineChart>
      <c:catAx>
        <c:axId val="101649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Años</a:t>
                </a:r>
              </a:p>
            </c:rich>
          </c:tx>
          <c:layout>
            <c:manualLayout>
              <c:xMode val="edge"/>
              <c:yMode val="edge"/>
              <c:x val="0.52472941734071998"/>
              <c:y val="0.822436425054118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1651968"/>
        <c:crosses val="autoZero"/>
        <c:auto val="1"/>
        <c:lblAlgn val="ctr"/>
        <c:lblOffset val="100"/>
        <c:noMultiLvlLbl val="0"/>
      </c:catAx>
      <c:valAx>
        <c:axId val="101651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Porcentaje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1649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s-CO" sz="1200"/>
              <a:t>Rentabilidades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0.16962840763307122"/>
          <c:y val="0.13411981641580065"/>
          <c:w val="0.80762026238822238"/>
          <c:h val="0.58270326929377003"/>
        </c:manualLayout>
      </c:layout>
      <c:lineChart>
        <c:grouping val="standard"/>
        <c:varyColors val="0"/>
        <c:ser>
          <c:idx val="0"/>
          <c:order val="0"/>
          <c:tx>
            <c:v>Rentabilidad Bruta</c:v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5.3604716028751817E-2"/>
                  <c:y val="-2.86689409522653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B6-4B4F-B26F-D25F8FA80A17}"/>
                </c:ext>
              </c:extLst>
            </c:dLbl>
            <c:dLbl>
              <c:idx val="1"/>
              <c:layout>
                <c:manualLayout>
                  <c:x val="-3.5020646527258503E-2"/>
                  <c:y val="-3.18543788358503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B6-4B4F-B26F-D25F8FA80A17}"/>
                </c:ext>
              </c:extLst>
            </c:dLbl>
            <c:dLbl>
              <c:idx val="2"/>
              <c:layout>
                <c:manualLayout>
                  <c:x val="-4.328023297236664E-2"/>
                  <c:y val="3.18543788358503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1B6-4B4F-B26F-D25F8FA80A17}"/>
                </c:ext>
              </c:extLst>
            </c:dLbl>
            <c:dLbl>
              <c:idx val="3"/>
              <c:layout>
                <c:manualLayout>
                  <c:x val="-4.7410026194920636E-2"/>
                  <c:y val="-3.18543788358503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B6-4B4F-B26F-D25F8FA80A17}"/>
                </c:ext>
              </c:extLst>
            </c:dLbl>
            <c:dLbl>
              <c:idx val="4"/>
              <c:layout>
                <c:manualLayout>
                  <c:x val="-6.0343648090668528E-2"/>
                  <c:y val="3.49431622507699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1B6-4B4F-B26F-D25F8FA80A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'Analisis Financiero'!$F$138:$J$138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'Analisis Financiero'!$F$140:$J$140</c:f>
              <c:numCache>
                <c:formatCode>0.00%</c:formatCode>
                <c:ptCount val="5"/>
                <c:pt idx="0">
                  <c:v>0.18173820942639918</c:v>
                </c:pt>
                <c:pt idx="1">
                  <c:v>0.154508865322949</c:v>
                </c:pt>
                <c:pt idx="2">
                  <c:v>0.17009909281005858</c:v>
                </c:pt>
                <c:pt idx="3">
                  <c:v>0.14126764352525109</c:v>
                </c:pt>
                <c:pt idx="4">
                  <c:v>0.11635497373080725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1B6-4B4F-B26F-D25F8FA80A17}"/>
            </c:ext>
          </c:extLst>
        </c:ser>
        <c:ser>
          <c:idx val="1"/>
          <c:order val="1"/>
          <c:tx>
            <c:v>Rentabilidad Operacional</c:v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4.9403527754943069E-2"/>
                  <c:y val="-4.25689620751853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1B6-4B4F-B26F-D25F8FA80A17}"/>
                </c:ext>
              </c:extLst>
            </c:dLbl>
            <c:dLbl>
              <c:idx val="1"/>
              <c:layout>
                <c:manualLayout>
                  <c:x val="-4.6324932434596032E-2"/>
                  <c:y val="-5.01947618996006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B6-4B4F-B26F-D25F8FA80A17}"/>
                </c:ext>
              </c:extLst>
            </c:dLbl>
            <c:dLbl>
              <c:idx val="2"/>
              <c:layout>
                <c:manualLayout>
                  <c:x val="-5.6142713539482178E-2"/>
                  <c:y val="-5.33802491399954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1B6-4B4F-B26F-D25F8FA80A17}"/>
                </c:ext>
              </c:extLst>
            </c:dLbl>
            <c:dLbl>
              <c:idx val="3"/>
              <c:layout>
                <c:manualLayout>
                  <c:x val="-4.0637099939919576E-2"/>
                  <c:y val="-3.3688336907143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1B6-4B4F-B26F-D25F8FA80A17}"/>
                </c:ext>
              </c:extLst>
            </c:dLbl>
            <c:dLbl>
              <c:idx val="4"/>
              <c:layout>
                <c:manualLayout>
                  <c:x val="-4.0637165309932041E-2"/>
                  <c:y val="-2.86689409522653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1B6-4B4F-B26F-D25F8FA80A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'Analisis Financiero'!$F$138:$J$138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'Analisis Financiero'!$F$141:$J$141</c:f>
              <c:numCache>
                <c:formatCode>0.00%</c:formatCode>
                <c:ptCount val="5"/>
                <c:pt idx="0">
                  <c:v>5.5578024444279527E-2</c:v>
                </c:pt>
                <c:pt idx="1">
                  <c:v>6.1040741954544384E-2</c:v>
                </c:pt>
                <c:pt idx="2">
                  <c:v>7.0509428708500133E-2</c:v>
                </c:pt>
                <c:pt idx="3">
                  <c:v>7.0095501674758531E-2</c:v>
                </c:pt>
                <c:pt idx="4">
                  <c:v>4.4834472635450422E-2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21B6-4B4F-B26F-D25F8FA80A17}"/>
            </c:ext>
          </c:extLst>
        </c:ser>
        <c:ser>
          <c:idx val="2"/>
          <c:order val="2"/>
          <c:tx>
            <c:v>Rentabilidad Neta</c:v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5.4856681176611008E-2"/>
                  <c:y val="2.22980610518506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1B6-4B4F-B26F-D25F8FA80A17}"/>
                </c:ext>
              </c:extLst>
            </c:dLbl>
            <c:dLbl>
              <c:idx val="1"/>
              <c:layout>
                <c:manualLayout>
                  <c:x val="-3.6507372087377934E-2"/>
                  <c:y val="3.50398167194354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1B6-4B4F-B26F-D25F8FA80A17}"/>
                </c:ext>
              </c:extLst>
            </c:dLbl>
            <c:dLbl>
              <c:idx val="2"/>
              <c:layout>
                <c:manualLayout>
                  <c:x val="-3.8572268698655002E-2"/>
                  <c:y val="2.86689409522653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1B6-4B4F-B26F-D25F8FA80A17}"/>
                </c:ext>
              </c:extLst>
            </c:dLbl>
            <c:dLbl>
              <c:idx val="3"/>
              <c:layout>
                <c:manualLayout>
                  <c:x val="-4.6831855143763146E-2"/>
                  <c:y val="2.86689409522653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1B6-4B4F-B26F-D25F8FA80A17}"/>
                </c:ext>
              </c:extLst>
            </c:dLbl>
            <c:dLbl>
              <c:idx val="4"/>
              <c:layout>
                <c:manualLayout>
                  <c:x val="-4.4766958532486106E-2"/>
                  <c:y val="2.86689409522653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1B6-4B4F-B26F-D25F8FA80A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'Analisis Financiero'!$F$138:$J$138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'Analisis Financiero'!$F$142:$J$142</c:f>
              <c:numCache>
                <c:formatCode>0.00%</c:formatCode>
                <c:ptCount val="5"/>
                <c:pt idx="0">
                  <c:v>3.1164343248642142E-2</c:v>
                </c:pt>
                <c:pt idx="1">
                  <c:v>3.3960915371241351E-2</c:v>
                </c:pt>
                <c:pt idx="2">
                  <c:v>3.9035317318308067E-2</c:v>
                </c:pt>
                <c:pt idx="3">
                  <c:v>5.122374320710233E-2</c:v>
                </c:pt>
                <c:pt idx="4">
                  <c:v>4.5477819995545614E-2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21B6-4B4F-B26F-D25F8FA80A1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02356096"/>
        <c:axId val="102358016"/>
      </c:lineChart>
      <c:catAx>
        <c:axId val="1023560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Años</a:t>
                </a:r>
              </a:p>
            </c:rich>
          </c:tx>
          <c:layout>
            <c:manualLayout>
              <c:xMode val="edge"/>
              <c:yMode val="edge"/>
              <c:x val="0.52661050580544966"/>
              <c:y val="0.869028841672305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2358016"/>
        <c:crosses val="autoZero"/>
        <c:auto val="1"/>
        <c:lblAlgn val="ctr"/>
        <c:lblOffset val="100"/>
        <c:noMultiLvlLbl val="0"/>
      </c:catAx>
      <c:valAx>
        <c:axId val="102358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Porcentjaje</a:t>
                </a:r>
              </a:p>
            </c:rich>
          </c:tx>
          <c:layout>
            <c:manualLayout>
              <c:xMode val="edge"/>
              <c:yMode val="edge"/>
              <c:x val="1.6519175576073731E-2"/>
              <c:y val="0.368545166806187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2356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s-CO" dirty="0"/>
              <a:t>Incremento adicional a la proyección</a:t>
            </a:r>
            <a:r>
              <a:rPr lang="es-CO" baseline="0" dirty="0"/>
              <a:t> de los ingresos</a:t>
            </a:r>
            <a:endParaRPr lang="es-CO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'Estrategias Operativas'!$A$32:$D$32</c:f>
              <c:strCache>
                <c:ptCount val="4"/>
                <c:pt idx="0">
                  <c:v>Crecimiento Valoración Natural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1.388888888888894E-2"/>
                  <c:y val="5.0574712643678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1BD-4DB3-B8FE-1DA80141E171}"/>
                </c:ext>
              </c:extLst>
            </c:dLbl>
            <c:dLbl>
              <c:idx val="1"/>
              <c:layout>
                <c:manualLayout>
                  <c:x val="-4.1666666666666664E-2"/>
                  <c:y val="5.5172413793103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1BD-4DB3-B8FE-1DA80141E171}"/>
                </c:ext>
              </c:extLst>
            </c:dLbl>
            <c:dLbl>
              <c:idx val="2"/>
              <c:layout>
                <c:manualLayout>
                  <c:x val="-2.2073082539727042E-2"/>
                  <c:y val="5.7523800754445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72221217707971"/>
                      <c:h val="0.1011856317136118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A1BD-4DB3-B8FE-1DA80141E171}"/>
                </c:ext>
              </c:extLst>
            </c:dLbl>
            <c:dLbl>
              <c:idx val="3"/>
              <c:layout>
                <c:manualLayout>
                  <c:x val="-3.6862694758194293E-2"/>
                  <c:y val="6.62544030276716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72221217707971"/>
                      <c:h val="0.1242787900780176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1BD-4DB3-B8FE-1DA80141E171}"/>
                </c:ext>
              </c:extLst>
            </c:dLbl>
            <c:dLbl>
              <c:idx val="4"/>
              <c:layout>
                <c:manualLayout>
                  <c:x val="-1.9444444444444649E-2"/>
                  <c:y val="4.1379310344827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1BD-4DB3-B8FE-1DA80141E1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'Estrategias Operativas'!$E$31:$I$31</c:f>
              <c:numCache>
                <c:formatCode>0\ "p"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'Estrategias Operativas'!$E$32:$I$32</c:f>
              <c:numCache>
                <c:formatCode>0.00%</c:formatCode>
                <c:ptCount val="5"/>
                <c:pt idx="0">
                  <c:v>0.1007</c:v>
                </c:pt>
                <c:pt idx="1">
                  <c:v>8.7940000000000004E-2</c:v>
                </c:pt>
                <c:pt idx="2">
                  <c:v>6.7339999999999997E-2</c:v>
                </c:pt>
                <c:pt idx="3">
                  <c:v>6.1707999999999999E-2</c:v>
                </c:pt>
                <c:pt idx="4">
                  <c:v>5.9636000000000002E-2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1BD-4DB3-B8FE-1DA80141E171}"/>
            </c:ext>
          </c:extLst>
        </c:ser>
        <c:ser>
          <c:idx val="1"/>
          <c:order val="1"/>
          <c:tx>
            <c:strRef>
              <c:f>'Estrategias Operativas'!$A$35:$D$35</c:f>
              <c:strCache>
                <c:ptCount val="4"/>
                <c:pt idx="0">
                  <c:v>INCREMENTO DE CRECIMIENTO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5.5555555555555558E-3"/>
                  <c:y val="-2.75862068965517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1BD-4DB3-B8FE-1DA80141E171}"/>
                </c:ext>
              </c:extLst>
            </c:dLbl>
            <c:dLbl>
              <c:idx val="1"/>
              <c:layout>
                <c:manualLayout>
                  <c:x val="-2.4453711129384641E-2"/>
                  <c:y val="-4.3151909197132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936136978605989"/>
                      <c:h val="0.1197892088468511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1BD-4DB3-B8FE-1DA80141E171}"/>
                </c:ext>
              </c:extLst>
            </c:dLbl>
            <c:dLbl>
              <c:idx val="2"/>
              <c:layout>
                <c:manualLayout>
                  <c:x val="-8.3333333333333332E-3"/>
                  <c:y val="-4.1379310344827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1BD-4DB3-B8FE-1DA80141E171}"/>
                </c:ext>
              </c:extLst>
            </c:dLbl>
            <c:dLbl>
              <c:idx val="3"/>
              <c:layout>
                <c:manualLayout>
                  <c:x val="-5.5555555555555558E-3"/>
                  <c:y val="-4.1379310344827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1BD-4DB3-B8FE-1DA80141E171}"/>
                </c:ext>
              </c:extLst>
            </c:dLbl>
            <c:dLbl>
              <c:idx val="4"/>
              <c:layout>
                <c:manualLayout>
                  <c:x val="-2.2222222222222324E-2"/>
                  <c:y val="-4.1379310344827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1BD-4DB3-B8FE-1DA80141E1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'Estrategias Operativas'!$E$31:$I$31</c:f>
              <c:numCache>
                <c:formatCode>0\ "p"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'Estrategias Operativas'!$E$35:$I$35</c:f>
              <c:numCache>
                <c:formatCode>0.00%</c:formatCode>
                <c:ptCount val="5"/>
                <c:pt idx="0">
                  <c:v>0.10235105</c:v>
                </c:pt>
                <c:pt idx="1">
                  <c:v>9.0605453000000002E-2</c:v>
                </c:pt>
                <c:pt idx="2">
                  <c:v>7.2676699999999927E-2</c:v>
                </c:pt>
                <c:pt idx="3">
                  <c:v>6.945846840000014E-2</c:v>
                </c:pt>
                <c:pt idx="4">
                  <c:v>6.9172723999999963E-2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A1BD-4DB3-B8FE-1DA80141E1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1636352"/>
        <c:axId val="141638272"/>
      </c:lineChart>
      <c:catAx>
        <c:axId val="141636352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s-CO"/>
                  <a:t>AÑOS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\ &quot;p&quot;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s-CO"/>
          </a:p>
        </c:txPr>
        <c:crossAx val="141638272"/>
        <c:crosses val="autoZero"/>
        <c:auto val="1"/>
        <c:lblAlgn val="ctr"/>
        <c:lblOffset val="100"/>
        <c:noMultiLvlLbl val="0"/>
      </c:catAx>
      <c:valAx>
        <c:axId val="141638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CO"/>
                  <a:t>PORCENTAJE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s-CO"/>
          </a:p>
        </c:txPr>
        <c:crossAx val="14163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s-CO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s-CO" sz="1100"/>
              <a:t>Reducción de Costos en %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5.1682671112371147E-2"/>
                  <c:y val="3.3445731361607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D38-4EC7-979A-99C13946BAB3}"/>
                </c:ext>
              </c:extLst>
            </c:dLbl>
            <c:dLbl>
              <c:idx val="3"/>
              <c:layout>
                <c:manualLayout>
                  <c:x val="-4.9342255489644701E-2"/>
                  <c:y val="6.1478026967001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D38-4EC7-979A-99C13946BA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'Estrategias Operativas'!$E$10:$I$10</c:f>
              <c:numCache>
                <c:formatCode>0\ "p"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'Estrategias Operativas'!$E$11:$I$11</c:f>
              <c:numCache>
                <c:formatCode>0.00%</c:formatCode>
                <c:ptCount val="5"/>
                <c:pt idx="0">
                  <c:v>2E-3</c:v>
                </c:pt>
                <c:pt idx="1">
                  <c:v>3.3999999999999998E-3</c:v>
                </c:pt>
                <c:pt idx="2">
                  <c:v>1.41E-2</c:v>
                </c:pt>
                <c:pt idx="3">
                  <c:v>4.1288949432185598E-3</c:v>
                </c:pt>
                <c:pt idx="4">
                  <c:v>3.5573369659311349E-3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D38-4EC7-979A-99C13946BA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8192384"/>
        <c:axId val="138194304"/>
      </c:lineChart>
      <c:catAx>
        <c:axId val="1381923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7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sz="700"/>
                  <a:t>Años</a:t>
                </a:r>
              </a:p>
            </c:rich>
          </c:tx>
          <c:layout>
            <c:manualLayout>
              <c:xMode val="edge"/>
              <c:yMode val="edge"/>
              <c:x val="0.53269986706207184"/>
              <c:y val="0.9051180752139361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\ &quot;p&quot;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8194304"/>
        <c:crosses val="autoZero"/>
        <c:auto val="1"/>
        <c:lblAlgn val="ctr"/>
        <c:lblOffset val="100"/>
        <c:noMultiLvlLbl val="0"/>
      </c:catAx>
      <c:valAx>
        <c:axId val="138194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7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sz="700"/>
                  <a:t>PORCENTAJE</a:t>
                </a:r>
              </a:p>
            </c:rich>
          </c:tx>
          <c:layout>
            <c:manualLayout>
              <c:xMode val="edge"/>
              <c:yMode val="edge"/>
              <c:x val="2.0779220779220779E-2"/>
              <c:y val="0.3601338051796223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819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000"/>
            </a:pPr>
            <a:r>
              <a:rPr lang="es-CO" sz="1000"/>
              <a:t>Reducción de Gastos Administrativos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'Estrategias Operativas'!$E$10:$I$10</c:f>
              <c:numCache>
                <c:formatCode>0\ "p"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'Estrategias Operativas'!$E$16:$I$16</c:f>
              <c:numCache>
                <c:formatCode>0.00%</c:formatCode>
                <c:ptCount val="5"/>
                <c:pt idx="0">
                  <c:v>1E-4</c:v>
                </c:pt>
                <c:pt idx="1">
                  <c:v>2.5000000000000001E-4</c:v>
                </c:pt>
                <c:pt idx="2">
                  <c:v>5.5000000000000003E-4</c:v>
                </c:pt>
                <c:pt idx="3">
                  <c:v>2.5000000000000001E-4</c:v>
                </c:pt>
                <c:pt idx="4">
                  <c:v>1E-4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1D-451C-893B-AAEBF94D2E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1595008"/>
        <c:axId val="141596928"/>
      </c:lineChart>
      <c:catAx>
        <c:axId val="141595008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AÑOS</a:t>
                </a:r>
              </a:p>
            </c:rich>
          </c:tx>
          <c:layout>
            <c:manualLayout>
              <c:xMode val="edge"/>
              <c:yMode val="edge"/>
              <c:x val="0.53177692994561254"/>
              <c:y val="0.8927398905645268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\ &quot;p&quot;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s-CO"/>
          </a:p>
        </c:txPr>
        <c:crossAx val="141596928"/>
        <c:crosses val="autoZero"/>
        <c:auto val="1"/>
        <c:lblAlgn val="ctr"/>
        <c:lblOffset val="100"/>
        <c:noMultiLvlLbl val="0"/>
      </c:catAx>
      <c:valAx>
        <c:axId val="141596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CO"/>
                  <a:t>PORCENTAJE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s-CO"/>
          </a:p>
        </c:txPr>
        <c:crossAx val="14159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s-CO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000"/>
            </a:pPr>
            <a:r>
              <a:rPr lang="es-CO" sz="1000"/>
              <a:t>Reducción de Gastos Ventas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'Estrategias Operativas'!$E$10:$I$10</c:f>
              <c:numCache>
                <c:formatCode>0\ "p"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'Estrategias Operativas'!$E$21:$I$21</c:f>
              <c:numCache>
                <c:formatCode>0.00%</c:formatCode>
                <c:ptCount val="5"/>
                <c:pt idx="0">
                  <c:v>1E-4</c:v>
                </c:pt>
                <c:pt idx="1">
                  <c:v>2.5000000000000001E-4</c:v>
                </c:pt>
                <c:pt idx="2">
                  <c:v>4.0000000000000002E-4</c:v>
                </c:pt>
                <c:pt idx="3">
                  <c:v>2.5000000000000001E-4</c:v>
                </c:pt>
                <c:pt idx="4">
                  <c:v>1E-4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60-42EC-AEA5-DF9E1E3AD0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1622272"/>
        <c:axId val="142234752"/>
      </c:lineChart>
      <c:catAx>
        <c:axId val="141622272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s-CO"/>
                  <a:t>AÑOS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\ &quot;p&quot;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s-CO"/>
          </a:p>
        </c:txPr>
        <c:crossAx val="142234752"/>
        <c:crosses val="autoZero"/>
        <c:auto val="1"/>
        <c:lblAlgn val="ctr"/>
        <c:lblOffset val="100"/>
        <c:noMultiLvlLbl val="0"/>
      </c:catAx>
      <c:valAx>
        <c:axId val="142234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CO"/>
                  <a:t>PORCENTAJE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s-CO"/>
          </a:p>
        </c:txPr>
        <c:crossAx val="141622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s-CO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l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s-CO" sz="1200"/>
              <a:t>Rentabilidades</a:t>
            </a:r>
          </a:p>
        </c:rich>
      </c:tx>
      <c:layout>
        <c:manualLayout>
          <c:xMode val="edge"/>
          <c:yMode val="edge"/>
          <c:x val="0.47246939714472841"/>
          <c:y val="1.34922181616896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l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0.15700097583955852"/>
          <c:y val="0.11560797016265463"/>
          <c:w val="0.80723231711420684"/>
          <c:h val="0.70152208137257666"/>
        </c:manualLayout>
      </c:layout>
      <c:lineChart>
        <c:grouping val="standard"/>
        <c:varyColors val="0"/>
        <c:ser>
          <c:idx val="1"/>
          <c:order val="0"/>
          <c:tx>
            <c:strRef>
              <c:f>'Estados Finan + Estrategia'!$A$140:$E$140</c:f>
              <c:strCache>
                <c:ptCount val="5"/>
                <c:pt idx="0">
                  <c:v>Rentabilidad Bruta</c:v>
                </c:pt>
              </c:strCache>
            </c:strRef>
          </c:tx>
          <c:spPr>
            <a:ln w="31750" cap="rnd" cmpd="sng" algn="ctr">
              <a:solidFill>
                <a:schemeClr val="accent4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0598290598290621E-2"/>
                  <c:y val="-1.5535187199005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49-48D4-A91F-F33BB9BCD8B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49-48D4-A91F-F33BB9BCD8B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49-48D4-A91F-F33BB9BCD8B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49-48D4-A91F-F33BB9BCD8B5}"/>
                </c:ext>
              </c:extLst>
            </c:dLbl>
            <c:dLbl>
              <c:idx val="4"/>
              <c:layout>
                <c:manualLayout>
                  <c:x val="-3.2051282051282132E-2"/>
                  <c:y val="2.4856299518409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C49-48D4-A91F-F33BB9BCD8B5}"/>
                </c:ext>
              </c:extLst>
            </c:dLbl>
            <c:dLbl>
              <c:idx val="5"/>
              <c:layout>
                <c:manualLayout>
                  <c:x val="-1.8222052527040872E-3"/>
                  <c:y val="-4.10950847808087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102065456912738E-2"/>
                      <c:h val="0.135832321384558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C49-48D4-A91F-F33BB9BCD8B5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C49-48D4-A91F-F33BB9BCD8B5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6.4287395683923207E-2"/>
                      <c:h val="6.552842559331041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CC49-48D4-A91F-F33BB9BCD8B5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C49-48D4-A91F-F33BB9BCD8B5}"/>
                </c:ext>
              </c:extLst>
            </c:dLbl>
            <c:dLbl>
              <c:idx val="9"/>
              <c:layout>
                <c:manualLayout>
                  <c:x val="-4.115014152493042E-2"/>
                  <c:y val="-2.59981445103791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C49-48D4-A91F-F33BB9BCD8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lt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'Estados Finan + Estrategia'!$F$138:$O$138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'Estados Finan + Estrategia'!$F$140:$O$140</c:f>
              <c:numCache>
                <c:formatCode>0.00%</c:formatCode>
                <c:ptCount val="10"/>
                <c:pt idx="0">
                  <c:v>0.18173820942639918</c:v>
                </c:pt>
                <c:pt idx="1">
                  <c:v>0.154508865322949</c:v>
                </c:pt>
                <c:pt idx="2">
                  <c:v>0.17009909281005858</c:v>
                </c:pt>
                <c:pt idx="3">
                  <c:v>0.14126764352525109</c:v>
                </c:pt>
                <c:pt idx="4">
                  <c:v>0.11635497373080725</c:v>
                </c:pt>
                <c:pt idx="5">
                  <c:v>0.15575453764270286</c:v>
                </c:pt>
                <c:pt idx="6">
                  <c:v>0.1589993016255643</c:v>
                </c:pt>
                <c:pt idx="7">
                  <c:v>0.17216786973485332</c:v>
                </c:pt>
                <c:pt idx="8">
                  <c:v>0.16985547206512144</c:v>
                </c:pt>
                <c:pt idx="9">
                  <c:v>0.1767879377157156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CC49-48D4-A91F-F33BB9BCD8B5}"/>
            </c:ext>
          </c:extLst>
        </c:ser>
        <c:ser>
          <c:idx val="0"/>
          <c:order val="1"/>
          <c:tx>
            <c:strRef>
              <c:f>'Estados Finan + Estrategia'!$A$141:$E$141</c:f>
              <c:strCache>
                <c:ptCount val="5"/>
                <c:pt idx="0">
                  <c:v>Rentabilidad Operacional</c:v>
                </c:pt>
              </c:strCache>
            </c:strRef>
          </c:tx>
          <c:spPr>
            <a:ln w="31750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4728414701011326E-2"/>
                  <c:y val="-3.11977734124551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C49-48D4-A91F-F33BB9BCD8B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C49-48D4-A91F-F33BB9BCD8B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C49-48D4-A91F-F33BB9BCD8B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C49-48D4-A91F-F33BB9BCD8B5}"/>
                </c:ext>
              </c:extLst>
            </c:dLbl>
            <c:dLbl>
              <c:idx val="4"/>
              <c:layout>
                <c:manualLayout>
                  <c:x val="-3.0415321996687703E-2"/>
                  <c:y val="2.5998144510379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C49-48D4-A91F-F33BB9BCD8B5}"/>
                </c:ext>
              </c:extLst>
            </c:dLbl>
            <c:dLbl>
              <c:idx val="5"/>
              <c:layout>
                <c:manualLayout>
                  <c:x val="-1.3408276492338254E-2"/>
                  <c:y val="-3.66484788833654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324423151371094E-2"/>
                      <c:h val="7.072805449538624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CC49-48D4-A91F-F33BB9BCD8B5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7.3102065456912738E-2"/>
                      <c:h val="8.372712675057583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CC49-48D4-A91F-F33BB9BCD8B5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6.9535286563330648E-2"/>
                      <c:h val="8.11197380369640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2-CC49-48D4-A91F-F33BB9BCD8B5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6.5957013387249741E-2"/>
                      <c:h val="9.077487572068083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CC49-48D4-A91F-F33BB9BCD8B5}"/>
                </c:ext>
              </c:extLst>
            </c:dLbl>
            <c:dLbl>
              <c:idx val="9"/>
              <c:layout>
                <c:manualLayout>
                  <c:x val="-3.560131906588615E-2"/>
                  <c:y val="-4.2525067308950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059242679613814E-2"/>
                      <c:h val="7.98824720100291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4-CC49-48D4-A91F-F33BB9BCD8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lt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'Estados Finan + Estrategia'!$F$138:$O$138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'Estados Finan + Estrategia'!$F$141:$O$141</c:f>
              <c:numCache>
                <c:formatCode>0.00%</c:formatCode>
                <c:ptCount val="10"/>
                <c:pt idx="0">
                  <c:v>5.5578024444279527E-2</c:v>
                </c:pt>
                <c:pt idx="1">
                  <c:v>6.1040741954544384E-2</c:v>
                </c:pt>
                <c:pt idx="2">
                  <c:v>7.0509428708500133E-2</c:v>
                </c:pt>
                <c:pt idx="3">
                  <c:v>7.0095501674758531E-2</c:v>
                </c:pt>
                <c:pt idx="4">
                  <c:v>4.4834472635450422E-2</c:v>
                </c:pt>
                <c:pt idx="5">
                  <c:v>6.3520004575025921E-2</c:v>
                </c:pt>
                <c:pt idx="6">
                  <c:v>6.7003993626102584E-2</c:v>
                </c:pt>
                <c:pt idx="7">
                  <c:v>8.0650230696054148E-2</c:v>
                </c:pt>
                <c:pt idx="8">
                  <c:v>7.8981234102288175E-2</c:v>
                </c:pt>
                <c:pt idx="9">
                  <c:v>8.6710759809705926E-2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CC49-48D4-A91F-F33BB9BCD8B5}"/>
            </c:ext>
          </c:extLst>
        </c:ser>
        <c:ser>
          <c:idx val="2"/>
          <c:order val="2"/>
          <c:tx>
            <c:strRef>
              <c:f>'Estados Finan + Estrategia'!$A$142:$E$142</c:f>
              <c:strCache>
                <c:ptCount val="5"/>
                <c:pt idx="0">
                  <c:v>Rentabilidad Neta</c:v>
                </c:pt>
              </c:strCache>
            </c:strRef>
          </c:tx>
          <c:spPr>
            <a:ln w="31750" cap="rnd" cmpd="sng" algn="ctr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5047912232566343E-2"/>
                  <c:y val="2.59981445103791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CC49-48D4-A91F-F33BB9BCD8B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CC49-48D4-A91F-F33BB9BCD8B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CC49-48D4-A91F-F33BB9BCD8B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CC49-48D4-A91F-F33BB9BCD8B5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CC49-48D4-A91F-F33BB9BCD8B5}"/>
                </c:ext>
              </c:extLst>
            </c:dLbl>
            <c:dLbl>
              <c:idx val="5"/>
              <c:layout>
                <c:manualLayout>
                  <c:x val="-5.3674097641212932E-3"/>
                  <c:y val="1.5598886706227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CC49-48D4-A91F-F33BB9BCD8B5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CC49-48D4-A91F-F33BB9BCD8B5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CC49-48D4-A91F-F33BB9BCD8B5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CC49-48D4-A91F-F33BB9BCD8B5}"/>
                </c:ext>
              </c:extLst>
            </c:dLbl>
            <c:dLbl>
              <c:idx val="9"/>
              <c:layout>
                <c:manualLayout>
                  <c:x val="-2.6837048820606928E-2"/>
                  <c:y val="-1.55988867062276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CC49-48D4-A91F-F33BB9BCD8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lt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'Estados Finan + Estrategia'!$F$138:$O$138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'Estados Finan + Estrategia'!$F$142:$O$142</c:f>
              <c:numCache>
                <c:formatCode>0.00%</c:formatCode>
                <c:ptCount val="10"/>
                <c:pt idx="0">
                  <c:v>3.1164343248642142E-2</c:v>
                </c:pt>
                <c:pt idx="1">
                  <c:v>3.3960915371241351E-2</c:v>
                </c:pt>
                <c:pt idx="2">
                  <c:v>3.9035317318308067E-2</c:v>
                </c:pt>
                <c:pt idx="3">
                  <c:v>5.122374320710233E-2</c:v>
                </c:pt>
                <c:pt idx="4">
                  <c:v>4.5477819995545614E-2</c:v>
                </c:pt>
                <c:pt idx="5">
                  <c:v>4.3280798519687226E-2</c:v>
                </c:pt>
                <c:pt idx="6">
                  <c:v>4.6764787570763883E-2</c:v>
                </c:pt>
                <c:pt idx="7">
                  <c:v>6.0411024640715461E-2</c:v>
                </c:pt>
                <c:pt idx="8">
                  <c:v>5.8742028046949481E-2</c:v>
                </c:pt>
                <c:pt idx="9">
                  <c:v>6.6471553754367224E-2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0-CC49-48D4-A91F-F33BB9BCD8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2501376"/>
        <c:axId val="102540416"/>
      </c:lineChart>
      <c:catAx>
        <c:axId val="1025013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CO"/>
                  <a:t>Años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dk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CO"/>
          </a:p>
        </c:txPr>
        <c:crossAx val="102540416"/>
        <c:crosses val="autoZero"/>
        <c:auto val="1"/>
        <c:lblAlgn val="ctr"/>
        <c:lblOffset val="100"/>
        <c:noMultiLvlLbl val="0"/>
      </c:catAx>
      <c:valAx>
        <c:axId val="10254041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CO"/>
                  <a:t>Porcentaje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s-CO"/>
            </a:p>
          </c:txPr>
        </c:title>
        <c:numFmt formatCode="0.00%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dk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CO"/>
          </a:p>
        </c:txPr>
        <c:crossAx val="102501376"/>
        <c:crosses val="autoZero"/>
        <c:crossBetween val="between"/>
      </c:valAx>
      <c:spPr>
        <a:solidFill>
          <a:schemeClr val="dk1">
            <a:tint val="95000"/>
          </a:schemeClr>
        </a:solidFill>
        <a:ln>
          <a:solidFill>
            <a:schemeClr val="bg2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l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dk1"/>
    </a:solidFill>
    <a:ln>
      <a:noFill/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es-CO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42">
  <cs:axisTitle>
    <cs:lnRef idx="0"/>
    <cs:fillRef idx="0"/>
    <cs:effectRef idx="0"/>
    <cs:fontRef idx="minor">
      <a:schemeClr val="lt1"/>
    </cs:fontRef>
    <cs:defRPr sz="1000" b="1" kern="1200"/>
  </cs:axisTitle>
  <cs:categoryAxis>
    <cs:lnRef idx="1">
      <a:schemeClr val="dk1">
        <a:tint val="75000"/>
      </a:schemeClr>
    </cs:lnRef>
    <cs:fillRef idx="0"/>
    <cs:effectRef idx="0"/>
    <cs:fontRef idx="minor">
      <a:schemeClr val="lt1"/>
    </cs:fontRef>
    <cs:spPr>
      <a:ln>
        <a:round/>
      </a:ln>
    </cs:spPr>
    <cs:defRPr sz="1000" kern="1200"/>
  </cs:categoryAxis>
  <cs:chartArea>
    <cs:lnRef idx="0"/>
    <cs:fillRef idx="1">
      <a:schemeClr val="dk1"/>
    </cs:fillRef>
    <cs:effectRef idx="0"/>
    <cs:fontRef idx="minor">
      <a:schemeClr val="lt1"/>
    </cs:fontRef>
    <cs:defRPr sz="1000" kern="1200"/>
  </cs:chartArea>
  <cs:dataLabel>
    <cs:lnRef idx="0"/>
    <cs:fillRef idx="0"/>
    <cs:effectRef idx="0"/>
    <cs:fontRef idx="minor">
      <a:schemeClr val="lt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dk1"/>
    </cs:fontRef>
  </cs:dataPoint>
  <cs:dataPoint3D>
    <cs:lnRef idx="0"/>
    <cs:fillRef idx="3">
      <cs:styleClr val="auto"/>
    </cs:fillRef>
    <cs:effectRef idx="3">
      <a:schemeClr val="dk1"/>
    </cs:effectRef>
    <cs:fontRef idx="minor">
      <a:schemeClr val="dk1"/>
    </cs:fontRef>
  </cs:dataPoint3D>
  <cs:dataPointLine>
    <cs:lnRef idx="1">
      <cs:styleClr val="auto"/>
    </cs:lnRef>
    <cs:lineWidthScale>5</cs:lineWidthScale>
    <cs:fillRef idx="0"/>
    <cs:effectRef idx="0"/>
    <cs:fontRef idx="minor">
      <a:schemeClr val="dk2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dk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dk2"/>
    </cs:fontRef>
    <cs:spPr>
      <a:ln>
        <a:round/>
      </a:ln>
    </cs:spPr>
  </cs:dataPointWireframe>
  <cs:dataTable>
    <cs:lnRef idx="1">
      <a:schemeClr val="lt1"/>
    </cs:lnRef>
    <cs:fillRef idx="0"/>
    <cs:effectRef idx="0"/>
    <cs:fontRef idx="minor">
      <a:schemeClr val="lt1"/>
    </cs:fontRef>
    <cs:spPr>
      <a:ln>
        <a:round/>
      </a:ln>
    </cs:spPr>
    <cs:defRPr sz="1000" kern="1200"/>
  </cs:dataTable>
  <cs:downBar>
    <cs:lnRef idx="0"/>
    <cs:fillRef idx="3">
      <a:schemeClr val="dk1"/>
    </cs:fillRef>
    <cs:effectRef idx="3">
      <a:schemeClr val="dk1"/>
    </cs:effectRef>
    <cs:fontRef idx="minor">
      <a:schemeClr val="lt1"/>
    </cs:fontRef>
  </cs:downBar>
  <cs:dropLine>
    <cs:lnRef idx="1">
      <a:schemeClr val="lt1"/>
    </cs:lnRef>
    <cs:fillRef idx="0"/>
    <cs:effectRef idx="0"/>
    <cs:fontRef idx="minor">
      <a:schemeClr val="lt1"/>
    </cs:fontRef>
    <cs:spPr>
      <a:ln>
        <a:round/>
      </a:ln>
    </cs:spPr>
  </cs:dropLine>
  <cs:errorBar>
    <cs:lnRef idx="1">
      <a:schemeClr val="lt1"/>
    </cs:lnRef>
    <cs:fillRef idx="1">
      <a:schemeClr val="lt1"/>
    </cs:fillRef>
    <cs:effectRef idx="0"/>
    <cs:fontRef idx="minor">
      <a:schemeClr val="dk1"/>
    </cs:fontRef>
    <cs:spPr>
      <a:ln>
        <a:round/>
      </a:ln>
    </cs:spPr>
  </cs:errorBar>
  <cs:floor>
    <cs:lnRef idx="0"/>
    <cs:fillRef idx="1">
      <a:schemeClr val="dk1">
        <a:tint val="95000"/>
      </a:schemeClr>
    </cs:fillRef>
    <cs:effectRef idx="0"/>
    <cs:fontRef idx="minor">
      <a:schemeClr val="lt1"/>
    </cs:fontRef>
  </cs:floor>
  <cs:gridlineMajor>
    <cs:lnRef idx="1">
      <a:schemeClr val="dk1">
        <a:tint val="75000"/>
      </a:schemeClr>
    </cs:lnRef>
    <cs:fillRef idx="0"/>
    <cs:effectRef idx="0"/>
    <cs:fontRef idx="minor">
      <a:schemeClr val="dk2"/>
    </cs:fontRef>
    <cs:spPr>
      <a:ln>
        <a:round/>
      </a:ln>
    </cs:spPr>
  </cs:gridlineMajor>
  <cs:gridlineMinor>
    <cs:lnRef idx="1">
      <a:schemeClr val="dk1">
        <a:tint val="90000"/>
      </a:schemeClr>
    </cs:lnRef>
    <cs:fillRef idx="0"/>
    <cs:effectRef idx="0"/>
    <cs:fontRef idx="minor">
      <a:schemeClr val="dk2"/>
    </cs:fontRef>
    <cs:spPr>
      <a:ln>
        <a:round/>
      </a:ln>
    </cs:spPr>
  </cs:gridlineMinor>
  <cs:hiLoLine>
    <cs:lnRef idx="1">
      <a:schemeClr val="lt1"/>
    </cs:lnRef>
    <cs:fillRef idx="0"/>
    <cs:effectRef idx="0"/>
    <cs:fontRef idx="minor">
      <a:schemeClr val="lt1"/>
    </cs:fontRef>
    <cs:spPr>
      <a:ln>
        <a:round/>
      </a:ln>
    </cs:spPr>
  </cs:hiLoLine>
  <cs:leaderLine>
    <cs:lnRef idx="1">
      <a:schemeClr val="lt1"/>
    </cs:lnRef>
    <cs:fillRef idx="0"/>
    <cs:effectRef idx="0"/>
    <cs:fontRef idx="minor">
      <a:schemeClr val="lt1"/>
    </cs:fontRef>
    <cs:spPr>
      <a:ln>
        <a:round/>
      </a:ln>
    </cs:spPr>
  </cs:leaderLine>
  <cs:legend>
    <cs:lnRef idx="0"/>
    <cs:fillRef idx="0"/>
    <cs:effectRef idx="0"/>
    <cs:fontRef idx="minor">
      <a:schemeClr val="lt1"/>
    </cs:fontRef>
    <cs:defRPr sz="1000" kern="1200"/>
  </cs:legend>
  <cs:plotArea>
    <cs:lnRef idx="0"/>
    <cs:fillRef idx="1">
      <a:schemeClr val="dk1">
        <a:tint val="95000"/>
      </a:schemeClr>
    </cs:fillRef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1">
      <a:schemeClr val="dk1">
        <a:tint val="75000"/>
      </a:schemeClr>
    </cs:lnRef>
    <cs:fillRef idx="0"/>
    <cs:effectRef idx="0"/>
    <cs:fontRef idx="minor">
      <a:schemeClr val="lt1"/>
    </cs:fontRef>
    <cs:spPr>
      <a:ln>
        <a:round/>
      </a:ln>
    </cs:spPr>
    <cs:defRPr sz="1000" kern="1200"/>
  </cs:seriesAxis>
  <cs:seriesLine>
    <cs:lnRef idx="1">
      <a:schemeClr val="lt1"/>
    </cs:lnRef>
    <cs:fillRef idx="0"/>
    <cs:effectRef idx="0"/>
    <cs:fontRef idx="minor">
      <a:schemeClr val="dk1"/>
    </cs:fontRef>
    <cs:spPr>
      <a:ln>
        <a:round/>
      </a:ln>
    </cs:spPr>
  </cs:seriesLine>
  <cs:title>
    <cs:lnRef idx="0"/>
    <cs:fillRef idx="0"/>
    <cs:effectRef idx="0"/>
    <cs:fontRef idx="minor">
      <a:schemeClr val="lt1"/>
    </cs:fontRef>
    <cs:defRPr sz="1800" b="1" kern="1200"/>
  </cs:title>
  <cs:trendline>
    <cs:lnRef idx="1">
      <a:schemeClr val="lt1"/>
    </cs:lnRef>
    <cs:fillRef idx="0"/>
    <cs:effectRef idx="0"/>
    <cs:fontRef idx="minor">
      <a:schemeClr val="lt1"/>
    </cs:fontRef>
    <cs:spPr>
      <a:ln cap="rnd">
        <a:round/>
      </a:ln>
    </cs:spPr>
  </cs:trendline>
  <cs:trendlineLabel>
    <cs:lnRef idx="0"/>
    <cs:fillRef idx="0"/>
    <cs:effectRef idx="0"/>
    <cs:fontRef idx="minor">
      <a:schemeClr val="lt1"/>
    </cs:fontRef>
    <cs:defRPr sz="1000" kern="1200"/>
  </cs:trendlineLabel>
  <cs:upBar>
    <cs:lnRef idx="0"/>
    <cs:fillRef idx="3">
      <a:schemeClr val="lt1"/>
    </cs:fillRef>
    <cs:effectRef idx="3">
      <a:schemeClr val="dk1"/>
    </cs:effectRef>
    <cs:fontRef idx="minor">
      <a:schemeClr val="lt1"/>
    </cs:fontRef>
  </cs:upBar>
  <cs:valueAxis>
    <cs:lnRef idx="1">
      <a:schemeClr val="dk1">
        <a:tint val="75000"/>
      </a:schemeClr>
    </cs:lnRef>
    <cs:fillRef idx="0"/>
    <cs:effectRef idx="0"/>
    <cs:fontRef idx="minor">
      <a:schemeClr val="lt1"/>
    </cs:fontRef>
    <cs:spPr>
      <a:ln>
        <a:round/>
      </a:ln>
    </cs:spPr>
    <cs:defRPr sz="1000" kern="1200"/>
  </cs:valueAxis>
  <cs:wall>
    <cs:lnRef idx="0"/>
    <cs:fillRef idx="1">
      <a:schemeClr val="dk1">
        <a:tint val="95000"/>
      </a:schemeClr>
    </cs:fillRef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42">
  <cs:axisTitle>
    <cs:lnRef idx="0"/>
    <cs:fillRef idx="0"/>
    <cs:effectRef idx="0"/>
    <cs:fontRef idx="minor">
      <a:schemeClr val="lt1"/>
    </cs:fontRef>
    <cs:defRPr sz="1000" b="1" kern="1200"/>
  </cs:axisTitle>
  <cs:categoryAxis>
    <cs:lnRef idx="1">
      <a:schemeClr val="dk1">
        <a:tint val="75000"/>
      </a:schemeClr>
    </cs:lnRef>
    <cs:fillRef idx="0"/>
    <cs:effectRef idx="0"/>
    <cs:fontRef idx="minor">
      <a:schemeClr val="lt1"/>
    </cs:fontRef>
    <cs:spPr>
      <a:ln>
        <a:round/>
      </a:ln>
    </cs:spPr>
    <cs:defRPr sz="1000" kern="1200"/>
  </cs:categoryAxis>
  <cs:chartArea>
    <cs:lnRef idx="0"/>
    <cs:fillRef idx="1">
      <a:schemeClr val="dk1"/>
    </cs:fillRef>
    <cs:effectRef idx="0"/>
    <cs:fontRef idx="minor">
      <a:schemeClr val="lt1"/>
    </cs:fontRef>
    <cs:defRPr sz="1000" kern="1200"/>
  </cs:chartArea>
  <cs:dataLabel>
    <cs:lnRef idx="0"/>
    <cs:fillRef idx="0"/>
    <cs:effectRef idx="0"/>
    <cs:fontRef idx="minor">
      <a:schemeClr val="lt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dk1"/>
    </cs:fontRef>
  </cs:dataPoint>
  <cs:dataPoint3D>
    <cs:lnRef idx="0"/>
    <cs:fillRef idx="3">
      <cs:styleClr val="auto"/>
    </cs:fillRef>
    <cs:effectRef idx="3">
      <a:schemeClr val="dk1"/>
    </cs:effectRef>
    <cs:fontRef idx="minor">
      <a:schemeClr val="dk1"/>
    </cs:fontRef>
  </cs:dataPoint3D>
  <cs:dataPointLine>
    <cs:lnRef idx="1">
      <cs:styleClr val="auto"/>
    </cs:lnRef>
    <cs:lineWidthScale>5</cs:lineWidthScale>
    <cs:fillRef idx="0"/>
    <cs:effectRef idx="0"/>
    <cs:fontRef idx="minor">
      <a:schemeClr val="dk2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dk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dk2"/>
    </cs:fontRef>
    <cs:spPr>
      <a:ln>
        <a:round/>
      </a:ln>
    </cs:spPr>
  </cs:dataPointWireframe>
  <cs:dataTable>
    <cs:lnRef idx="1">
      <a:schemeClr val="lt1"/>
    </cs:lnRef>
    <cs:fillRef idx="0"/>
    <cs:effectRef idx="0"/>
    <cs:fontRef idx="minor">
      <a:schemeClr val="lt1"/>
    </cs:fontRef>
    <cs:spPr>
      <a:ln>
        <a:round/>
      </a:ln>
    </cs:spPr>
    <cs:defRPr sz="1000" kern="1200"/>
  </cs:dataTable>
  <cs:downBar>
    <cs:lnRef idx="0"/>
    <cs:fillRef idx="3">
      <a:schemeClr val="dk1"/>
    </cs:fillRef>
    <cs:effectRef idx="3">
      <a:schemeClr val="dk1"/>
    </cs:effectRef>
    <cs:fontRef idx="minor">
      <a:schemeClr val="lt1"/>
    </cs:fontRef>
  </cs:downBar>
  <cs:dropLine>
    <cs:lnRef idx="1">
      <a:schemeClr val="lt1"/>
    </cs:lnRef>
    <cs:fillRef idx="0"/>
    <cs:effectRef idx="0"/>
    <cs:fontRef idx="minor">
      <a:schemeClr val="lt1"/>
    </cs:fontRef>
    <cs:spPr>
      <a:ln>
        <a:round/>
      </a:ln>
    </cs:spPr>
  </cs:dropLine>
  <cs:errorBar>
    <cs:lnRef idx="1">
      <a:schemeClr val="lt1"/>
    </cs:lnRef>
    <cs:fillRef idx="1">
      <a:schemeClr val="lt1"/>
    </cs:fillRef>
    <cs:effectRef idx="0"/>
    <cs:fontRef idx="minor">
      <a:schemeClr val="dk1"/>
    </cs:fontRef>
    <cs:spPr>
      <a:ln>
        <a:round/>
      </a:ln>
    </cs:spPr>
  </cs:errorBar>
  <cs:floor>
    <cs:lnRef idx="0"/>
    <cs:fillRef idx="1">
      <a:schemeClr val="dk1">
        <a:tint val="95000"/>
      </a:schemeClr>
    </cs:fillRef>
    <cs:effectRef idx="0"/>
    <cs:fontRef idx="minor">
      <a:schemeClr val="lt1"/>
    </cs:fontRef>
  </cs:floor>
  <cs:gridlineMajor>
    <cs:lnRef idx="1">
      <a:schemeClr val="dk1">
        <a:tint val="75000"/>
      </a:schemeClr>
    </cs:lnRef>
    <cs:fillRef idx="0"/>
    <cs:effectRef idx="0"/>
    <cs:fontRef idx="minor">
      <a:schemeClr val="dk2"/>
    </cs:fontRef>
    <cs:spPr>
      <a:ln>
        <a:round/>
      </a:ln>
    </cs:spPr>
  </cs:gridlineMajor>
  <cs:gridlineMinor>
    <cs:lnRef idx="1">
      <a:schemeClr val="dk1">
        <a:tint val="90000"/>
      </a:schemeClr>
    </cs:lnRef>
    <cs:fillRef idx="0"/>
    <cs:effectRef idx="0"/>
    <cs:fontRef idx="minor">
      <a:schemeClr val="dk2"/>
    </cs:fontRef>
    <cs:spPr>
      <a:ln>
        <a:round/>
      </a:ln>
    </cs:spPr>
  </cs:gridlineMinor>
  <cs:hiLoLine>
    <cs:lnRef idx="1">
      <a:schemeClr val="lt1"/>
    </cs:lnRef>
    <cs:fillRef idx="0"/>
    <cs:effectRef idx="0"/>
    <cs:fontRef idx="minor">
      <a:schemeClr val="lt1"/>
    </cs:fontRef>
    <cs:spPr>
      <a:ln>
        <a:round/>
      </a:ln>
    </cs:spPr>
  </cs:hiLoLine>
  <cs:leaderLine>
    <cs:lnRef idx="1">
      <a:schemeClr val="lt1"/>
    </cs:lnRef>
    <cs:fillRef idx="0"/>
    <cs:effectRef idx="0"/>
    <cs:fontRef idx="minor">
      <a:schemeClr val="lt1"/>
    </cs:fontRef>
    <cs:spPr>
      <a:ln>
        <a:round/>
      </a:ln>
    </cs:spPr>
  </cs:leaderLine>
  <cs:legend>
    <cs:lnRef idx="0"/>
    <cs:fillRef idx="0"/>
    <cs:effectRef idx="0"/>
    <cs:fontRef idx="minor">
      <a:schemeClr val="lt1"/>
    </cs:fontRef>
    <cs:defRPr sz="1000" kern="1200"/>
  </cs:legend>
  <cs:plotArea>
    <cs:lnRef idx="0"/>
    <cs:fillRef idx="1">
      <a:schemeClr val="dk1">
        <a:tint val="95000"/>
      </a:schemeClr>
    </cs:fillRef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1">
      <a:schemeClr val="dk1">
        <a:tint val="75000"/>
      </a:schemeClr>
    </cs:lnRef>
    <cs:fillRef idx="0"/>
    <cs:effectRef idx="0"/>
    <cs:fontRef idx="minor">
      <a:schemeClr val="lt1"/>
    </cs:fontRef>
    <cs:spPr>
      <a:ln>
        <a:round/>
      </a:ln>
    </cs:spPr>
    <cs:defRPr sz="1000" kern="1200"/>
  </cs:seriesAxis>
  <cs:seriesLine>
    <cs:lnRef idx="1">
      <a:schemeClr val="lt1"/>
    </cs:lnRef>
    <cs:fillRef idx="0"/>
    <cs:effectRef idx="0"/>
    <cs:fontRef idx="minor">
      <a:schemeClr val="dk1"/>
    </cs:fontRef>
    <cs:spPr>
      <a:ln>
        <a:round/>
      </a:ln>
    </cs:spPr>
  </cs:seriesLine>
  <cs:title>
    <cs:lnRef idx="0"/>
    <cs:fillRef idx="0"/>
    <cs:effectRef idx="0"/>
    <cs:fontRef idx="minor">
      <a:schemeClr val="lt1"/>
    </cs:fontRef>
    <cs:defRPr sz="1800" b="1" kern="1200"/>
  </cs:title>
  <cs:trendline>
    <cs:lnRef idx="1">
      <a:schemeClr val="lt1"/>
    </cs:lnRef>
    <cs:fillRef idx="0"/>
    <cs:effectRef idx="0"/>
    <cs:fontRef idx="minor">
      <a:schemeClr val="lt1"/>
    </cs:fontRef>
    <cs:spPr>
      <a:ln cap="rnd">
        <a:round/>
      </a:ln>
    </cs:spPr>
  </cs:trendline>
  <cs:trendlineLabel>
    <cs:lnRef idx="0"/>
    <cs:fillRef idx="0"/>
    <cs:effectRef idx="0"/>
    <cs:fontRef idx="minor">
      <a:schemeClr val="lt1"/>
    </cs:fontRef>
    <cs:defRPr sz="1000" kern="1200"/>
  </cs:trendlineLabel>
  <cs:upBar>
    <cs:lnRef idx="0"/>
    <cs:fillRef idx="3">
      <a:schemeClr val="lt1"/>
    </cs:fillRef>
    <cs:effectRef idx="3">
      <a:schemeClr val="dk1"/>
    </cs:effectRef>
    <cs:fontRef idx="minor">
      <a:schemeClr val="lt1"/>
    </cs:fontRef>
  </cs:upBar>
  <cs:valueAxis>
    <cs:lnRef idx="1">
      <a:schemeClr val="dk1">
        <a:tint val="75000"/>
      </a:schemeClr>
    </cs:lnRef>
    <cs:fillRef idx="0"/>
    <cs:effectRef idx="0"/>
    <cs:fontRef idx="minor">
      <a:schemeClr val="lt1"/>
    </cs:fontRef>
    <cs:spPr>
      <a:ln>
        <a:round/>
      </a:ln>
    </cs:spPr>
    <cs:defRPr sz="1000" kern="1200"/>
  </cs:valueAxis>
  <cs:wall>
    <cs:lnRef idx="0"/>
    <cs:fillRef idx="1">
      <a:schemeClr val="dk1">
        <a:tint val="95000"/>
      </a:schemeClr>
    </cs:fillRef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2E1F33-91B7-4E31-BEEB-DB05787712DB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D31702B0-0C07-429B-829C-721CFCDEEC03}">
      <dgm:prSet phldrT="[Texto]"/>
      <dgm:spPr/>
      <dgm:t>
        <a:bodyPr/>
        <a:lstStyle/>
        <a:p>
          <a:endParaRPr lang="es-CO" dirty="0"/>
        </a:p>
      </dgm:t>
    </dgm:pt>
    <dgm:pt modelId="{14A7DC57-B07C-41C8-97AD-64CAFCBF41A0}" type="parTrans" cxnId="{3F741AF0-9557-4D98-9023-6CCB39106D9B}">
      <dgm:prSet/>
      <dgm:spPr/>
      <dgm:t>
        <a:bodyPr/>
        <a:lstStyle/>
        <a:p>
          <a:endParaRPr lang="es-CO"/>
        </a:p>
      </dgm:t>
    </dgm:pt>
    <dgm:pt modelId="{372EBF52-CD88-4E2A-A970-5E6F4F704327}" type="sibTrans" cxnId="{3F741AF0-9557-4D98-9023-6CCB39106D9B}">
      <dgm:prSet/>
      <dgm:spPr/>
      <dgm:t>
        <a:bodyPr/>
        <a:lstStyle/>
        <a:p>
          <a:endParaRPr lang="es-CO"/>
        </a:p>
      </dgm:t>
    </dgm:pt>
    <dgm:pt modelId="{5213EF2C-CC27-4894-8E85-2FBFF336A41E}">
      <dgm:prSet phldrT="[Texto]"/>
      <dgm:spPr/>
      <dgm:t>
        <a:bodyPr/>
        <a:lstStyle/>
        <a:p>
          <a:endParaRPr lang="es-CO" dirty="0"/>
        </a:p>
      </dgm:t>
    </dgm:pt>
    <dgm:pt modelId="{0FC55B7B-2AC6-4D4E-84F5-DD68FD6BFF42}" type="parTrans" cxnId="{E4CA71B3-BC4B-4151-9533-B4F0B6054B13}">
      <dgm:prSet/>
      <dgm:spPr/>
      <dgm:t>
        <a:bodyPr/>
        <a:lstStyle/>
        <a:p>
          <a:endParaRPr lang="es-CO"/>
        </a:p>
      </dgm:t>
    </dgm:pt>
    <dgm:pt modelId="{4F333437-88B9-4308-B171-B0116E2AF816}" type="sibTrans" cxnId="{E4CA71B3-BC4B-4151-9533-B4F0B6054B13}">
      <dgm:prSet/>
      <dgm:spPr/>
      <dgm:t>
        <a:bodyPr/>
        <a:lstStyle/>
        <a:p>
          <a:endParaRPr lang="es-CO"/>
        </a:p>
      </dgm:t>
    </dgm:pt>
    <dgm:pt modelId="{0C4BC514-3352-468E-B50B-1F545EBF38A9}">
      <dgm:prSet phldrT="[Texto]"/>
      <dgm:spPr/>
      <dgm:t>
        <a:bodyPr/>
        <a:lstStyle/>
        <a:p>
          <a:endParaRPr lang="es-CO" dirty="0"/>
        </a:p>
      </dgm:t>
    </dgm:pt>
    <dgm:pt modelId="{51E225B7-A960-4405-BE61-419E3B2C87D0}" type="parTrans" cxnId="{2DC09A08-4375-4DDD-A285-D2A9A7183B2D}">
      <dgm:prSet/>
      <dgm:spPr/>
      <dgm:t>
        <a:bodyPr/>
        <a:lstStyle/>
        <a:p>
          <a:endParaRPr lang="es-CO"/>
        </a:p>
      </dgm:t>
    </dgm:pt>
    <dgm:pt modelId="{78269DD7-E976-47B4-9EB5-04DE1338CADB}" type="sibTrans" cxnId="{2DC09A08-4375-4DDD-A285-D2A9A7183B2D}">
      <dgm:prSet/>
      <dgm:spPr/>
      <dgm:t>
        <a:bodyPr/>
        <a:lstStyle/>
        <a:p>
          <a:endParaRPr lang="es-CO"/>
        </a:p>
      </dgm:t>
    </dgm:pt>
    <dgm:pt modelId="{93BF2CBA-A7FD-41DD-B403-FE2995C2CE41}" type="pres">
      <dgm:prSet presAssocID="{312E1F33-91B7-4E31-BEEB-DB05787712D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A00BBA4-48A2-4CA8-BD3B-2C1FDD945358}" type="pres">
      <dgm:prSet presAssocID="{D31702B0-0C07-429B-829C-721CFCDEEC03}" presName="gear1" presStyleLbl="node1" presStyleIdx="0" presStyleCnt="3">
        <dgm:presLayoutVars>
          <dgm:chMax val="1"/>
          <dgm:bulletEnabled val="1"/>
        </dgm:presLayoutVars>
      </dgm:prSet>
      <dgm:spPr/>
    </dgm:pt>
    <dgm:pt modelId="{15A7858A-C4B2-47F8-AD50-3ECF3DE06E4C}" type="pres">
      <dgm:prSet presAssocID="{D31702B0-0C07-429B-829C-721CFCDEEC03}" presName="gear1srcNode" presStyleLbl="node1" presStyleIdx="0" presStyleCnt="3"/>
      <dgm:spPr/>
    </dgm:pt>
    <dgm:pt modelId="{D38AA9C4-0674-4219-9935-3C927A85D7D1}" type="pres">
      <dgm:prSet presAssocID="{D31702B0-0C07-429B-829C-721CFCDEEC03}" presName="gear1dstNode" presStyleLbl="node1" presStyleIdx="0" presStyleCnt="3"/>
      <dgm:spPr/>
    </dgm:pt>
    <dgm:pt modelId="{BAB57E44-C84C-4ED1-9A17-08242848E0BE}" type="pres">
      <dgm:prSet presAssocID="{5213EF2C-CC27-4894-8E85-2FBFF336A41E}" presName="gear2" presStyleLbl="node1" presStyleIdx="1" presStyleCnt="3">
        <dgm:presLayoutVars>
          <dgm:chMax val="1"/>
          <dgm:bulletEnabled val="1"/>
        </dgm:presLayoutVars>
      </dgm:prSet>
      <dgm:spPr/>
    </dgm:pt>
    <dgm:pt modelId="{2496E470-A03F-462D-91B0-9B5450CCCB93}" type="pres">
      <dgm:prSet presAssocID="{5213EF2C-CC27-4894-8E85-2FBFF336A41E}" presName="gear2srcNode" presStyleLbl="node1" presStyleIdx="1" presStyleCnt="3"/>
      <dgm:spPr/>
    </dgm:pt>
    <dgm:pt modelId="{AF4B8861-C02A-4C84-B18A-512958EDB693}" type="pres">
      <dgm:prSet presAssocID="{5213EF2C-CC27-4894-8E85-2FBFF336A41E}" presName="gear2dstNode" presStyleLbl="node1" presStyleIdx="1" presStyleCnt="3"/>
      <dgm:spPr/>
    </dgm:pt>
    <dgm:pt modelId="{D997A516-14BE-478B-BCD0-2E1CE1D970DE}" type="pres">
      <dgm:prSet presAssocID="{0C4BC514-3352-468E-B50B-1F545EBF38A9}" presName="gear3" presStyleLbl="node1" presStyleIdx="2" presStyleCnt="3"/>
      <dgm:spPr/>
    </dgm:pt>
    <dgm:pt modelId="{F0AF59B4-4B79-497D-8FDC-BEC4C5ACB003}" type="pres">
      <dgm:prSet presAssocID="{0C4BC514-3352-468E-B50B-1F545EBF38A9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714592D-BFB8-4DFD-846C-5D19B57CCA0D}" type="pres">
      <dgm:prSet presAssocID="{0C4BC514-3352-468E-B50B-1F545EBF38A9}" presName="gear3srcNode" presStyleLbl="node1" presStyleIdx="2" presStyleCnt="3"/>
      <dgm:spPr/>
    </dgm:pt>
    <dgm:pt modelId="{4F93BA55-D3D9-44CA-A882-257CC9BD5E0E}" type="pres">
      <dgm:prSet presAssocID="{0C4BC514-3352-468E-B50B-1F545EBF38A9}" presName="gear3dstNode" presStyleLbl="node1" presStyleIdx="2" presStyleCnt="3"/>
      <dgm:spPr/>
    </dgm:pt>
    <dgm:pt modelId="{5BD5FA89-ACE5-4C78-A83B-4F012151AB96}" type="pres">
      <dgm:prSet presAssocID="{372EBF52-CD88-4E2A-A970-5E6F4F704327}" presName="connector1" presStyleLbl="sibTrans2D1" presStyleIdx="0" presStyleCnt="3"/>
      <dgm:spPr/>
    </dgm:pt>
    <dgm:pt modelId="{57F42950-95C0-414C-B10D-F528FADD2ED3}" type="pres">
      <dgm:prSet presAssocID="{4F333437-88B9-4308-B171-B0116E2AF816}" presName="connector2" presStyleLbl="sibTrans2D1" presStyleIdx="1" presStyleCnt="3"/>
      <dgm:spPr/>
    </dgm:pt>
    <dgm:pt modelId="{62831A78-1DAA-40A2-B9FF-F522DDBCA2A1}" type="pres">
      <dgm:prSet presAssocID="{78269DD7-E976-47B4-9EB5-04DE1338CADB}" presName="connector3" presStyleLbl="sibTrans2D1" presStyleIdx="2" presStyleCnt="3"/>
      <dgm:spPr/>
    </dgm:pt>
  </dgm:ptLst>
  <dgm:cxnLst>
    <dgm:cxn modelId="{2DC09A08-4375-4DDD-A285-D2A9A7183B2D}" srcId="{312E1F33-91B7-4E31-BEEB-DB05787712DB}" destId="{0C4BC514-3352-468E-B50B-1F545EBF38A9}" srcOrd="2" destOrd="0" parTransId="{51E225B7-A960-4405-BE61-419E3B2C87D0}" sibTransId="{78269DD7-E976-47B4-9EB5-04DE1338CADB}"/>
    <dgm:cxn modelId="{44A9D936-5C7D-4099-90C9-A38A93513C68}" type="presOf" srcId="{D31702B0-0C07-429B-829C-721CFCDEEC03}" destId="{3A00BBA4-48A2-4CA8-BD3B-2C1FDD945358}" srcOrd="0" destOrd="0" presId="urn:microsoft.com/office/officeart/2005/8/layout/gear1"/>
    <dgm:cxn modelId="{C265A960-815C-4859-B234-179AB2BB55A4}" type="presOf" srcId="{D31702B0-0C07-429B-829C-721CFCDEEC03}" destId="{D38AA9C4-0674-4219-9935-3C927A85D7D1}" srcOrd="2" destOrd="0" presId="urn:microsoft.com/office/officeart/2005/8/layout/gear1"/>
    <dgm:cxn modelId="{64B46D50-052B-4143-A3FC-DF4CB26F4A2A}" type="presOf" srcId="{372EBF52-CD88-4E2A-A970-5E6F4F704327}" destId="{5BD5FA89-ACE5-4C78-A83B-4F012151AB96}" srcOrd="0" destOrd="0" presId="urn:microsoft.com/office/officeart/2005/8/layout/gear1"/>
    <dgm:cxn modelId="{2F1D33B3-4A35-4E42-8B33-98143211FB81}" type="presOf" srcId="{D31702B0-0C07-429B-829C-721CFCDEEC03}" destId="{15A7858A-C4B2-47F8-AD50-3ECF3DE06E4C}" srcOrd="1" destOrd="0" presId="urn:microsoft.com/office/officeart/2005/8/layout/gear1"/>
    <dgm:cxn modelId="{E4CA71B3-BC4B-4151-9533-B4F0B6054B13}" srcId="{312E1F33-91B7-4E31-BEEB-DB05787712DB}" destId="{5213EF2C-CC27-4894-8E85-2FBFF336A41E}" srcOrd="1" destOrd="0" parTransId="{0FC55B7B-2AC6-4D4E-84F5-DD68FD6BFF42}" sibTransId="{4F333437-88B9-4308-B171-B0116E2AF816}"/>
    <dgm:cxn modelId="{AA9FB3B5-483A-4FB3-ABBF-C453F87D7506}" type="presOf" srcId="{4F333437-88B9-4308-B171-B0116E2AF816}" destId="{57F42950-95C0-414C-B10D-F528FADD2ED3}" srcOrd="0" destOrd="0" presId="urn:microsoft.com/office/officeart/2005/8/layout/gear1"/>
    <dgm:cxn modelId="{570165C7-FB85-42E2-9757-45A6C3310D22}" type="presOf" srcId="{0C4BC514-3352-468E-B50B-1F545EBF38A9}" destId="{A714592D-BFB8-4DFD-846C-5D19B57CCA0D}" srcOrd="2" destOrd="0" presId="urn:microsoft.com/office/officeart/2005/8/layout/gear1"/>
    <dgm:cxn modelId="{033B8CCD-2A80-4FFD-9FBF-1A42AA8840F3}" type="presOf" srcId="{0C4BC514-3352-468E-B50B-1F545EBF38A9}" destId="{4F93BA55-D3D9-44CA-A882-257CC9BD5E0E}" srcOrd="3" destOrd="0" presId="urn:microsoft.com/office/officeart/2005/8/layout/gear1"/>
    <dgm:cxn modelId="{94730FD7-2B60-4DA0-BEB0-E9AB9FF76BD0}" type="presOf" srcId="{0C4BC514-3352-468E-B50B-1F545EBF38A9}" destId="{F0AF59B4-4B79-497D-8FDC-BEC4C5ACB003}" srcOrd="1" destOrd="0" presId="urn:microsoft.com/office/officeart/2005/8/layout/gear1"/>
    <dgm:cxn modelId="{D9447FD7-48A9-4311-B16D-961C6CA970DF}" type="presOf" srcId="{0C4BC514-3352-468E-B50B-1F545EBF38A9}" destId="{D997A516-14BE-478B-BCD0-2E1CE1D970DE}" srcOrd="0" destOrd="0" presId="urn:microsoft.com/office/officeart/2005/8/layout/gear1"/>
    <dgm:cxn modelId="{D162F8DD-AD20-4A74-88C0-80F9E0190167}" type="presOf" srcId="{5213EF2C-CC27-4894-8E85-2FBFF336A41E}" destId="{BAB57E44-C84C-4ED1-9A17-08242848E0BE}" srcOrd="0" destOrd="0" presId="urn:microsoft.com/office/officeart/2005/8/layout/gear1"/>
    <dgm:cxn modelId="{6FFBC4E7-081C-453E-A5C2-152D7CF016CC}" type="presOf" srcId="{5213EF2C-CC27-4894-8E85-2FBFF336A41E}" destId="{2496E470-A03F-462D-91B0-9B5450CCCB93}" srcOrd="1" destOrd="0" presId="urn:microsoft.com/office/officeart/2005/8/layout/gear1"/>
    <dgm:cxn modelId="{553635EA-D31F-44FB-B216-9BE4450A5C2D}" type="presOf" srcId="{5213EF2C-CC27-4894-8E85-2FBFF336A41E}" destId="{AF4B8861-C02A-4C84-B18A-512958EDB693}" srcOrd="2" destOrd="0" presId="urn:microsoft.com/office/officeart/2005/8/layout/gear1"/>
    <dgm:cxn modelId="{3F741AF0-9557-4D98-9023-6CCB39106D9B}" srcId="{312E1F33-91B7-4E31-BEEB-DB05787712DB}" destId="{D31702B0-0C07-429B-829C-721CFCDEEC03}" srcOrd="0" destOrd="0" parTransId="{14A7DC57-B07C-41C8-97AD-64CAFCBF41A0}" sibTransId="{372EBF52-CD88-4E2A-A970-5E6F4F704327}"/>
    <dgm:cxn modelId="{79946CF2-F2E5-4D83-8F9E-130641ABB3C1}" type="presOf" srcId="{312E1F33-91B7-4E31-BEEB-DB05787712DB}" destId="{93BF2CBA-A7FD-41DD-B403-FE2995C2CE41}" srcOrd="0" destOrd="0" presId="urn:microsoft.com/office/officeart/2005/8/layout/gear1"/>
    <dgm:cxn modelId="{EA5779FA-29C0-45D5-9301-CF047D4E3474}" type="presOf" srcId="{78269DD7-E976-47B4-9EB5-04DE1338CADB}" destId="{62831A78-1DAA-40A2-B9FF-F522DDBCA2A1}" srcOrd="0" destOrd="0" presId="urn:microsoft.com/office/officeart/2005/8/layout/gear1"/>
    <dgm:cxn modelId="{C57CAEC6-A745-4261-8510-8DC3FE7AD041}" type="presParOf" srcId="{93BF2CBA-A7FD-41DD-B403-FE2995C2CE41}" destId="{3A00BBA4-48A2-4CA8-BD3B-2C1FDD945358}" srcOrd="0" destOrd="0" presId="urn:microsoft.com/office/officeart/2005/8/layout/gear1"/>
    <dgm:cxn modelId="{6A84D3FD-FF35-48BA-B10B-580ACF499D7A}" type="presParOf" srcId="{93BF2CBA-A7FD-41DD-B403-FE2995C2CE41}" destId="{15A7858A-C4B2-47F8-AD50-3ECF3DE06E4C}" srcOrd="1" destOrd="0" presId="urn:microsoft.com/office/officeart/2005/8/layout/gear1"/>
    <dgm:cxn modelId="{6CF46648-1A01-47C5-85DC-B8D0B2A84329}" type="presParOf" srcId="{93BF2CBA-A7FD-41DD-B403-FE2995C2CE41}" destId="{D38AA9C4-0674-4219-9935-3C927A85D7D1}" srcOrd="2" destOrd="0" presId="urn:microsoft.com/office/officeart/2005/8/layout/gear1"/>
    <dgm:cxn modelId="{641E76CC-ACCB-4A36-9C2D-BB8036BB77AE}" type="presParOf" srcId="{93BF2CBA-A7FD-41DD-B403-FE2995C2CE41}" destId="{BAB57E44-C84C-4ED1-9A17-08242848E0BE}" srcOrd="3" destOrd="0" presId="urn:microsoft.com/office/officeart/2005/8/layout/gear1"/>
    <dgm:cxn modelId="{197C274D-B2D5-43E8-8128-B1974C4CE213}" type="presParOf" srcId="{93BF2CBA-A7FD-41DD-B403-FE2995C2CE41}" destId="{2496E470-A03F-462D-91B0-9B5450CCCB93}" srcOrd="4" destOrd="0" presId="urn:microsoft.com/office/officeart/2005/8/layout/gear1"/>
    <dgm:cxn modelId="{97CD56B4-2CCD-47D9-8920-9C523BA1AE66}" type="presParOf" srcId="{93BF2CBA-A7FD-41DD-B403-FE2995C2CE41}" destId="{AF4B8861-C02A-4C84-B18A-512958EDB693}" srcOrd="5" destOrd="0" presId="urn:microsoft.com/office/officeart/2005/8/layout/gear1"/>
    <dgm:cxn modelId="{E6956CC2-162A-4684-B4F4-D0523C403883}" type="presParOf" srcId="{93BF2CBA-A7FD-41DD-B403-FE2995C2CE41}" destId="{D997A516-14BE-478B-BCD0-2E1CE1D970DE}" srcOrd="6" destOrd="0" presId="urn:microsoft.com/office/officeart/2005/8/layout/gear1"/>
    <dgm:cxn modelId="{2E41AE93-5449-4EEE-BC4D-5889FF490C8A}" type="presParOf" srcId="{93BF2CBA-A7FD-41DD-B403-FE2995C2CE41}" destId="{F0AF59B4-4B79-497D-8FDC-BEC4C5ACB003}" srcOrd="7" destOrd="0" presId="urn:microsoft.com/office/officeart/2005/8/layout/gear1"/>
    <dgm:cxn modelId="{B70DCE65-34BF-4187-9B48-7592E1C8CD2F}" type="presParOf" srcId="{93BF2CBA-A7FD-41DD-B403-FE2995C2CE41}" destId="{A714592D-BFB8-4DFD-846C-5D19B57CCA0D}" srcOrd="8" destOrd="0" presId="urn:microsoft.com/office/officeart/2005/8/layout/gear1"/>
    <dgm:cxn modelId="{D7B089F0-FB24-4FAC-9406-DB1B027DCF4A}" type="presParOf" srcId="{93BF2CBA-A7FD-41DD-B403-FE2995C2CE41}" destId="{4F93BA55-D3D9-44CA-A882-257CC9BD5E0E}" srcOrd="9" destOrd="0" presId="urn:microsoft.com/office/officeart/2005/8/layout/gear1"/>
    <dgm:cxn modelId="{4EA8773E-231C-44F4-A183-3C4E8E3760C7}" type="presParOf" srcId="{93BF2CBA-A7FD-41DD-B403-FE2995C2CE41}" destId="{5BD5FA89-ACE5-4C78-A83B-4F012151AB96}" srcOrd="10" destOrd="0" presId="urn:microsoft.com/office/officeart/2005/8/layout/gear1"/>
    <dgm:cxn modelId="{D111035A-7AF7-4976-B862-F2DC99A1555B}" type="presParOf" srcId="{93BF2CBA-A7FD-41DD-B403-FE2995C2CE41}" destId="{57F42950-95C0-414C-B10D-F528FADD2ED3}" srcOrd="11" destOrd="0" presId="urn:microsoft.com/office/officeart/2005/8/layout/gear1"/>
    <dgm:cxn modelId="{D4827B46-315C-4660-A308-5394F22ED7AC}" type="presParOf" srcId="{93BF2CBA-A7FD-41DD-B403-FE2995C2CE41}" destId="{62831A78-1DAA-40A2-B9FF-F522DDBCA2A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0BBA4-48A2-4CA8-BD3B-2C1FDD945358}">
      <dsp:nvSpPr>
        <dsp:cNvPr id="0" name=""/>
        <dsp:cNvSpPr/>
      </dsp:nvSpPr>
      <dsp:spPr>
        <a:xfrm>
          <a:off x="3069284" y="2033410"/>
          <a:ext cx="2485278" cy="2485278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500" kern="1200" dirty="0"/>
        </a:p>
      </dsp:txBody>
      <dsp:txXfrm>
        <a:off x="3568935" y="2615575"/>
        <a:ext cx="1485976" cy="1277484"/>
      </dsp:txXfrm>
    </dsp:sp>
    <dsp:sp modelId="{BAB57E44-C84C-4ED1-9A17-08242848E0BE}">
      <dsp:nvSpPr>
        <dsp:cNvPr id="0" name=""/>
        <dsp:cNvSpPr/>
      </dsp:nvSpPr>
      <dsp:spPr>
        <a:xfrm>
          <a:off x="1623303" y="1445980"/>
          <a:ext cx="1807475" cy="1807475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400" kern="1200" dirty="0"/>
        </a:p>
      </dsp:txBody>
      <dsp:txXfrm>
        <a:off x="2078340" y="1903767"/>
        <a:ext cx="897401" cy="891901"/>
      </dsp:txXfrm>
    </dsp:sp>
    <dsp:sp modelId="{D997A516-14BE-478B-BCD0-2E1CE1D970DE}">
      <dsp:nvSpPr>
        <dsp:cNvPr id="0" name=""/>
        <dsp:cNvSpPr/>
      </dsp:nvSpPr>
      <dsp:spPr>
        <a:xfrm rot="20700000">
          <a:off x="2635674" y="199006"/>
          <a:ext cx="1770957" cy="1770957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000" kern="1200" dirty="0"/>
        </a:p>
      </dsp:txBody>
      <dsp:txXfrm rot="-20700000">
        <a:off x="3024097" y="587429"/>
        <a:ext cx="994111" cy="994111"/>
      </dsp:txXfrm>
    </dsp:sp>
    <dsp:sp modelId="{5BD5FA89-ACE5-4C78-A83B-4F012151AB96}">
      <dsp:nvSpPr>
        <dsp:cNvPr id="0" name=""/>
        <dsp:cNvSpPr/>
      </dsp:nvSpPr>
      <dsp:spPr>
        <a:xfrm>
          <a:off x="2881756" y="1656351"/>
          <a:ext cx="3181157" cy="3181157"/>
        </a:xfrm>
        <a:prstGeom prst="circularArrow">
          <a:avLst>
            <a:gd name="adj1" fmla="val 4687"/>
            <a:gd name="adj2" fmla="val 299029"/>
            <a:gd name="adj3" fmla="val 2523422"/>
            <a:gd name="adj4" fmla="val 1584573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F42950-95C0-414C-B10D-F528FADD2ED3}">
      <dsp:nvSpPr>
        <dsp:cNvPr id="0" name=""/>
        <dsp:cNvSpPr/>
      </dsp:nvSpPr>
      <dsp:spPr>
        <a:xfrm>
          <a:off x="1303203" y="1044662"/>
          <a:ext cx="2311309" cy="231130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831A78-1DAA-40A2-B9FF-F522DDBCA2A1}">
      <dsp:nvSpPr>
        <dsp:cNvPr id="0" name=""/>
        <dsp:cNvSpPr/>
      </dsp:nvSpPr>
      <dsp:spPr>
        <a:xfrm>
          <a:off x="2226033" y="-190291"/>
          <a:ext cx="2492056" cy="249205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0.58116</cdr:x>
      <cdr:y>0.15172</cdr:y>
    </cdr:from>
    <cdr:to>
      <cdr:x>0.58517</cdr:x>
      <cdr:y>0.82759</cdr:y>
    </cdr:to>
    <cdr:cxnSp macro="">
      <cdr:nvCxnSpPr>
        <cdr:cNvPr id="3" name="Conector recto 2">
          <a:extLst xmlns:a="http://schemas.openxmlformats.org/drawingml/2006/main">
            <a:ext uri="{FF2B5EF4-FFF2-40B4-BE49-F238E27FC236}">
              <a16:creationId xmlns:a16="http://schemas.microsoft.com/office/drawing/2014/main" id="{06339C63-CB12-4C99-827A-6C989BD08228}"/>
            </a:ext>
          </a:extLst>
        </cdr:cNvPr>
        <cdr:cNvCxnSpPr/>
      </cdr:nvCxnSpPr>
      <cdr:spPr>
        <a:xfrm xmlns:a="http://schemas.openxmlformats.org/drawingml/2006/main" flipH="1">
          <a:off x="4127940" y="741147"/>
          <a:ext cx="28483" cy="330160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0.57707</cdr:x>
      <cdr:y>0.15919</cdr:y>
    </cdr:from>
    <cdr:to>
      <cdr:x>0.58081</cdr:x>
      <cdr:y>0.8567</cdr:y>
    </cdr:to>
    <cdr:cxnSp macro="">
      <cdr:nvCxnSpPr>
        <cdr:cNvPr id="2" name="Conector recto 1">
          <a:extLst xmlns:a="http://schemas.openxmlformats.org/drawingml/2006/main">
            <a:ext uri="{FF2B5EF4-FFF2-40B4-BE49-F238E27FC236}">
              <a16:creationId xmlns:a16="http://schemas.microsoft.com/office/drawing/2014/main" id="{77761F2A-F021-4F10-84FF-209811410C66}"/>
            </a:ext>
          </a:extLst>
        </cdr:cNvPr>
        <cdr:cNvCxnSpPr/>
      </cdr:nvCxnSpPr>
      <cdr:spPr>
        <a:xfrm xmlns:a="http://schemas.openxmlformats.org/drawingml/2006/main" flipH="1">
          <a:off x="4200979" y="608692"/>
          <a:ext cx="27213" cy="266700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7B93C-1618-CD49-A6B2-C6BF6E11527C}" type="datetimeFigureOut">
              <a:rPr lang="es-ES" smtClean="0"/>
              <a:t>24/06/2022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11909-8B1E-8F4A-B9CA-82127161A7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70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3BB0B-C1A2-4C4D-A1E4-6987AE953146}" type="datetimeFigureOut">
              <a:rPr lang="es-ES" smtClean="0"/>
              <a:t>24/06/2022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8FF9A-2E2E-5B4A-8468-9F28F395D4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85265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8FF9A-2E2E-5B4A-8468-9F28F395D46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7589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8FF9A-2E2E-5B4A-8468-9F28F395D460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0248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f96f5393d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f96f5393d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1138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8FF9A-2E2E-5B4A-8468-9F28F395D460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6783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8FF9A-2E2E-5B4A-8468-9F28F395D460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69609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8FF9A-2E2E-5B4A-8468-9F28F395D460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1171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06BFE-21BB-A443-90A9-05270B0E3551}" type="datetime1">
              <a:rPr lang="es-AR" smtClean="0"/>
              <a:t>24/6/2022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236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8149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3688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5487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2065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0E80-7980-924D-8819-5C7C97C42C2F}" type="datetime1">
              <a:rPr lang="es-AR" smtClean="0"/>
              <a:t>24/6/2022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749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488F-0358-6B43-A2F0-718FB9481030}" type="datetime1">
              <a:rPr lang="es-AR" smtClean="0"/>
              <a:t>24/6/2022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99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87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87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A0CF-A114-DA4B-B22B-28CCA33B3855}" type="datetime1">
              <a:rPr lang="es-AR" smtClean="0"/>
              <a:t>24/6/2022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996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7755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7755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EF1A-AAE1-B849-BFFF-537B93219FAE}" type="datetime1">
              <a:rPr lang="es-AR" smtClean="0"/>
              <a:t>24/6/2022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8283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86069-45B4-9A4C-B1DF-D3FE44614C19}" type="datetime1">
              <a:rPr lang="es-AR" smtClean="0"/>
              <a:t>24/6/2022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1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3503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AD5B-46CA-F34D-B199-C2DE61FEC43B}" type="datetime1">
              <a:rPr lang="es-AR" smtClean="0"/>
              <a:t>24/6/2022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591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2113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3398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11A-5BC9-C84E-8312-48B7941D1706}" type="datetime1">
              <a:rPr lang="es-AR" smtClean="0"/>
              <a:t>24/6/2022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4536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181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21182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67680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142D-A219-634E-8A29-8C284121EEAD}" type="datetime1">
              <a:rPr lang="es-AR" smtClean="0"/>
              <a:t>24/6/2022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381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5340-BA65-7D4B-B7EF-924AB9CDF86D}" type="datetime1">
              <a:rPr lang="es-AR" smtClean="0"/>
              <a:t>24/6/2022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4681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2160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2160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0FFD-5766-F046-BE05-251D1C7BF410}" type="datetime1">
              <a:rPr lang="es-AR" smtClean="0"/>
              <a:t>24/6/2022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597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7565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7565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77474-BE64-C94A-9F5D-1FF2FC6C3190}" type="datetime1">
              <a:rPr lang="es-AR" smtClean="0"/>
              <a:t>24/6/2022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497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E8E3-3A89-974F-AAE1-4EB2890FAA22}" type="datetime1">
              <a:rPr lang="es-AR" smtClean="0"/>
              <a:t>24/6/2022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09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81258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1DB2-59AB-9E4C-A38B-646A7E32E06D}" type="datetime1">
              <a:rPr lang="es-AR" smtClean="0"/>
              <a:t>24/6/2022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321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1924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3208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3331C-51DE-5849-8C2C-B1A7820648CA}" type="datetime1">
              <a:rPr lang="es-AR" smtClean="0"/>
              <a:t>24/6/2022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60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8FA66-AFAC-C94B-8515-077F25F63FCB}" type="datetime1">
              <a:rPr lang="es-AR" smtClean="0"/>
              <a:t>24/6/2022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70B01-2CB7-C947-94B0-E44BD3398AE8}" type="datetime1">
              <a:rPr lang="es-AR" smtClean="0"/>
              <a:t>24/6/2022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698D7-BF26-6F46-B52A-6DB95F7B5370}" type="datetime1">
              <a:rPr lang="es-AR" smtClean="0"/>
              <a:t>24/6/2022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EF3-FBAA-8949-951C-5289376D1DE9}" type="datetime1">
              <a:rPr lang="es-AR" smtClean="0"/>
              <a:t>24/6/2022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36E9-13FF-F842-A6A1-D9669D8B399D}" type="datetime1">
              <a:rPr lang="es-AR" smtClean="0"/>
              <a:t>24/6/2022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A1EB-BB4D-0649-AB74-5A8E1E14B14B}" type="datetime1">
              <a:rPr lang="es-AR" smtClean="0"/>
              <a:t>24/6/2022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3.jp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5.jp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UNIPILOTO Plantilla Institucional-04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5" y="-19050"/>
            <a:ext cx="9201174" cy="51816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Propiedad intelectual de la UNIVERSIDAD PILOTO DE COLOMBIA® - Año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9754C-70E4-D74C-99D3-B5C95F385C2A}" type="datetime1">
              <a:rPr lang="es-AR" smtClean="0"/>
              <a:t>24/6/2022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67" r:id="rId2"/>
    <p:sldLayoutId id="2147493468" r:id="rId3"/>
    <p:sldLayoutId id="2147493457" r:id="rId4"/>
    <p:sldLayoutId id="2147493458" r:id="rId5"/>
    <p:sldLayoutId id="2147493459" r:id="rId6"/>
    <p:sldLayoutId id="2147493460" r:id="rId7"/>
    <p:sldLayoutId id="2147493461" r:id="rId8"/>
    <p:sldLayoutId id="2147493462" r:id="rId9"/>
    <p:sldLayoutId id="2147493463" r:id="rId10"/>
    <p:sldLayoutId id="2147493491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UNIPILOTO Plantilla Institucional-05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4" y="-19050"/>
            <a:ext cx="9201172" cy="5181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Propiedad intelectual de la UNIVERSIDAD PILOTO DE COLOMBIA® - Año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96325-9034-2D44-B3CF-BCA9BB7BB905}" type="datetime1">
              <a:rPr lang="es-AR" smtClean="0"/>
              <a:t>24/6/2022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0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0" r:id="rId1"/>
    <p:sldLayoutId id="2147493471" r:id="rId2"/>
    <p:sldLayoutId id="2147493472" r:id="rId3"/>
    <p:sldLayoutId id="2147493473" r:id="rId4"/>
    <p:sldLayoutId id="2147493474" r:id="rId5"/>
    <p:sldLayoutId id="2147493475" r:id="rId6"/>
    <p:sldLayoutId id="2147493476" r:id="rId7"/>
    <p:sldLayoutId id="2147493477" r:id="rId8"/>
    <p:sldLayoutId id="2147493478" r:id="rId9"/>
    <p:sldLayoutId id="2147493479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6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4" y="-19050"/>
            <a:ext cx="9201172" cy="5181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206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Propiedad intelectual de la UNIVERSIDAD PILOTO DE COLOMBIA® - Año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38E7A-6C0C-4E45-92A2-01F059605597}" type="datetime1">
              <a:rPr lang="es-AR" smtClean="0"/>
              <a:t>24/6/2022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48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81" r:id="rId1"/>
    <p:sldLayoutId id="2147493482" r:id="rId2"/>
    <p:sldLayoutId id="2147493483" r:id="rId3"/>
    <p:sldLayoutId id="2147493484" r:id="rId4"/>
    <p:sldLayoutId id="2147493485" r:id="rId5"/>
    <p:sldLayoutId id="2147493486" r:id="rId6"/>
    <p:sldLayoutId id="2147493487" r:id="rId7"/>
    <p:sldLayoutId id="2147493488" r:id="rId8"/>
    <p:sldLayoutId id="2147493489" r:id="rId9"/>
    <p:sldLayoutId id="2147493490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chart" Target="../charts/char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1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19986" y="2424223"/>
            <a:ext cx="7772400" cy="1183137"/>
          </a:xfrm>
        </p:spPr>
        <p:txBody>
          <a:bodyPr>
            <a:normAutofit fontScale="90000"/>
          </a:bodyPr>
          <a:lstStyle/>
          <a:p>
            <a:r>
              <a:rPr lang="es-CO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CO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aloración para </a:t>
            </a:r>
            <a:r>
              <a:rPr lang="es-CO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CO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poyar </a:t>
            </a:r>
            <a:r>
              <a:rPr lang="es-CO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s-CO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toma de decisiones financieras de la compañia VS </a:t>
            </a:r>
            <a:r>
              <a:rPr lang="es-CO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s-CO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tda.</a:t>
            </a:r>
            <a:b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dirty="0"/>
              <a:t>	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61238" y="3532932"/>
            <a:ext cx="2838892" cy="1262352"/>
          </a:xfrm>
        </p:spPr>
        <p:txBody>
          <a:bodyPr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s-CO" sz="10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CO" sz="10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s-CO" sz="16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Jeimmy Johanna Bautista Raba Stella Botía Galvis</a:t>
            </a:r>
            <a:endParaRPr lang="es-CO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s-CO" sz="16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GAF-83</a:t>
            </a:r>
            <a:endParaRPr lang="es-CO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839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0000000-0008-0000-0400-00000A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3927710"/>
              </p:ext>
            </p:extLst>
          </p:nvPr>
        </p:nvGraphicFramePr>
        <p:xfrm>
          <a:off x="318977" y="989480"/>
          <a:ext cx="3934045" cy="2345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9278233"/>
              </p:ext>
            </p:extLst>
          </p:nvPr>
        </p:nvGraphicFramePr>
        <p:xfrm>
          <a:off x="4401877" y="2152415"/>
          <a:ext cx="4423146" cy="2345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1 Título">
            <a:extLst>
              <a:ext uri="{FF2B5EF4-FFF2-40B4-BE49-F238E27FC236}">
                <a16:creationId xmlns:a16="http://schemas.microsoft.com/office/drawing/2014/main" id="{3B0E40D8-5EDE-5331-A676-1381107BA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77" y="286330"/>
            <a:ext cx="4880344" cy="513167"/>
          </a:xfrm>
        </p:spPr>
        <p:txBody>
          <a:bodyPr>
            <a:normAutofit fontScale="90000"/>
          </a:bodyPr>
          <a:lstStyle/>
          <a:p>
            <a:pPr algn="l"/>
            <a:r>
              <a:rPr lang="es-MX" sz="2400" b="1" dirty="0">
                <a:solidFill>
                  <a:schemeClr val="accent1">
                    <a:lumMod val="75000"/>
                  </a:schemeClr>
                </a:solidFill>
              </a:rPr>
              <a:t>Tratamiento </a:t>
            </a:r>
            <a:r>
              <a:rPr lang="es-MX" sz="2200" b="1" dirty="0">
                <a:solidFill>
                  <a:schemeClr val="accent1">
                    <a:lumMod val="75000"/>
                  </a:schemeClr>
                </a:solidFill>
              </a:rPr>
              <a:t>bajo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</a:rPr>
              <a:t> escenario moderado</a:t>
            </a:r>
            <a:endParaRPr lang="es-CO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2D10006-D3FD-F838-65F6-8AD5A371E4DB}"/>
              </a:ext>
            </a:extLst>
          </p:cNvPr>
          <p:cNvSpPr/>
          <p:nvPr/>
        </p:nvSpPr>
        <p:spPr>
          <a:xfrm>
            <a:off x="318978" y="3434316"/>
            <a:ext cx="3211032" cy="27644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1000" b="1" dirty="0">
                <a:solidFill>
                  <a:schemeClr val="tx2">
                    <a:lumMod val="75000"/>
                  </a:schemeClr>
                </a:solidFill>
              </a:rPr>
              <a:t>Objetivo total incremento proyectado 2022-2026 = 2.53%</a:t>
            </a:r>
            <a:endParaRPr lang="es-CO" sz="1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9BFD775-0186-EC16-455B-893D22F7C374}"/>
              </a:ext>
            </a:extLst>
          </p:cNvPr>
          <p:cNvSpPr/>
          <p:nvPr/>
        </p:nvSpPr>
        <p:spPr>
          <a:xfrm>
            <a:off x="4401877" y="4580723"/>
            <a:ext cx="3211032" cy="27644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1000" b="1" dirty="0">
                <a:solidFill>
                  <a:schemeClr val="tx2">
                    <a:lumMod val="75000"/>
                  </a:schemeClr>
                </a:solidFill>
              </a:rPr>
              <a:t>Objetivo total reducción proyectada 2022-2026 = 2.72%</a:t>
            </a:r>
            <a:endParaRPr lang="es-CO" sz="1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B3C40E8-6A0A-F808-F304-6DD33628D2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086" y="3969940"/>
            <a:ext cx="3781979" cy="40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75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category"/>
        </p:bldSub>
      </p:bldGraphic>
      <p:bldGraphic spid="5" grpId="0">
        <p:bldSub>
          <a:bldChart bld="category"/>
        </p:bldSub>
      </p:bldGraphic>
      <p:bldP spid="2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400-000007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2143745"/>
              </p:ext>
            </p:extLst>
          </p:nvPr>
        </p:nvGraphicFramePr>
        <p:xfrm>
          <a:off x="255181" y="627322"/>
          <a:ext cx="3997840" cy="2474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0000000-0008-0000-0400-000008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8502223"/>
              </p:ext>
            </p:extLst>
          </p:nvPr>
        </p:nvGraphicFramePr>
        <p:xfrm>
          <a:off x="4316817" y="625832"/>
          <a:ext cx="4572002" cy="2474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4A774F9F-84B7-CDC8-F0AD-C97803C63235}"/>
              </a:ext>
            </a:extLst>
          </p:cNvPr>
          <p:cNvSpPr/>
          <p:nvPr/>
        </p:nvSpPr>
        <p:spPr>
          <a:xfrm>
            <a:off x="255181" y="3183145"/>
            <a:ext cx="3211032" cy="27644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1000" b="1" dirty="0">
                <a:solidFill>
                  <a:schemeClr val="tx2">
                    <a:lumMod val="75000"/>
                  </a:schemeClr>
                </a:solidFill>
              </a:rPr>
              <a:t>Objetivo total reducción proyectada 2022-2026 = 0.13%</a:t>
            </a:r>
            <a:endParaRPr lang="es-CO" sz="1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43C4FD8-715F-E232-808F-B4483B98E78A}"/>
              </a:ext>
            </a:extLst>
          </p:cNvPr>
          <p:cNvSpPr/>
          <p:nvPr/>
        </p:nvSpPr>
        <p:spPr>
          <a:xfrm>
            <a:off x="4316817" y="3191781"/>
            <a:ext cx="3211032" cy="27644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1000" b="1" dirty="0">
                <a:solidFill>
                  <a:schemeClr val="tx2">
                    <a:lumMod val="75000"/>
                  </a:schemeClr>
                </a:solidFill>
              </a:rPr>
              <a:t>Objetivo total reducción proyectada 2022-2026 = 0.11%</a:t>
            </a:r>
            <a:endParaRPr lang="es-CO" sz="1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1 Título">
            <a:extLst>
              <a:ext uri="{FF2B5EF4-FFF2-40B4-BE49-F238E27FC236}">
                <a16:creationId xmlns:a16="http://schemas.microsoft.com/office/drawing/2014/main" id="{8E656656-DA91-9F82-48A8-D82796453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81" y="158505"/>
            <a:ext cx="4880344" cy="513167"/>
          </a:xfrm>
        </p:spPr>
        <p:txBody>
          <a:bodyPr>
            <a:normAutofit fontScale="90000"/>
          </a:bodyPr>
          <a:lstStyle/>
          <a:p>
            <a:pPr algn="l"/>
            <a:r>
              <a:rPr lang="es-MX" sz="2400" b="1" dirty="0">
                <a:solidFill>
                  <a:schemeClr val="accent1">
                    <a:lumMod val="75000"/>
                  </a:schemeClr>
                </a:solidFill>
              </a:rPr>
              <a:t>Tratamiento </a:t>
            </a:r>
            <a:r>
              <a:rPr lang="es-MX" sz="2200" b="1" dirty="0">
                <a:solidFill>
                  <a:schemeClr val="accent1">
                    <a:lumMod val="75000"/>
                  </a:schemeClr>
                </a:solidFill>
              </a:rPr>
              <a:t>bajo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</a:rPr>
              <a:t> escenario moderado</a:t>
            </a:r>
            <a:endParaRPr lang="es-CO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20B28E2-EF9A-42B2-85E2-CC78E1798F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8900" y="3978902"/>
            <a:ext cx="3886200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60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category"/>
        </p:bldSub>
      </p:bldGraphic>
      <p:bldGraphic spid="7" grpId="0">
        <p:bldSub>
          <a:bldChart bld="category"/>
        </p:bldSub>
      </p:bldGraphic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4" descr="Equipo Parry Juntos Símbolos - Imagen gratis en Pixabay">
            <a:extLst>
              <a:ext uri="{FF2B5EF4-FFF2-40B4-BE49-F238E27FC236}">
                <a16:creationId xmlns:a16="http://schemas.microsoft.com/office/drawing/2014/main" id="{46B0ACC0-61ED-BE0D-51FF-79074B10E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3119"/>
            <a:ext cx="2854851" cy="201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000000-0008-0000-0800-000031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9641111"/>
              </p:ext>
            </p:extLst>
          </p:nvPr>
        </p:nvGraphicFramePr>
        <p:xfrm>
          <a:off x="2854850" y="606056"/>
          <a:ext cx="6266937" cy="40094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ángulo 5">
            <a:extLst>
              <a:ext uri="{FF2B5EF4-FFF2-40B4-BE49-F238E27FC236}">
                <a16:creationId xmlns:a16="http://schemas.microsoft.com/office/drawing/2014/main" id="{7645D340-8356-B722-5068-517BB042EC03}"/>
              </a:ext>
            </a:extLst>
          </p:cNvPr>
          <p:cNvSpPr/>
          <p:nvPr/>
        </p:nvSpPr>
        <p:spPr>
          <a:xfrm>
            <a:off x="53165" y="500949"/>
            <a:ext cx="2598695" cy="6791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</a:rPr>
              <a:t>Resultados bajo Escenario moderado</a:t>
            </a:r>
          </a:p>
        </p:txBody>
      </p:sp>
    </p:spTree>
    <p:extLst>
      <p:ext uri="{BB962C8B-B14F-4D97-AF65-F5344CB8AC3E}">
        <p14:creationId xmlns:p14="http://schemas.microsoft.com/office/powerpoint/2010/main" val="376678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category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6" descr="BENEFICIOS ADICIONALES | Ceroplaga">
            <a:extLst>
              <a:ext uri="{FF2B5EF4-FFF2-40B4-BE49-F238E27FC236}">
                <a16:creationId xmlns:a16="http://schemas.microsoft.com/office/drawing/2014/main" id="{7B1560FB-E023-93AB-C800-794BAE3C9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0" y="1827943"/>
            <a:ext cx="2428003" cy="181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2D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3089845"/>
              </p:ext>
            </p:extLst>
          </p:nvPr>
        </p:nvGraphicFramePr>
        <p:xfrm>
          <a:off x="2817628" y="678526"/>
          <a:ext cx="6275142" cy="3943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ángulo 6">
            <a:extLst>
              <a:ext uri="{FF2B5EF4-FFF2-40B4-BE49-F238E27FC236}">
                <a16:creationId xmlns:a16="http://schemas.microsoft.com/office/drawing/2014/main" id="{28D6A203-2977-6343-6531-DFE845059FB2}"/>
              </a:ext>
            </a:extLst>
          </p:cNvPr>
          <p:cNvSpPr/>
          <p:nvPr/>
        </p:nvSpPr>
        <p:spPr>
          <a:xfrm>
            <a:off x="53165" y="500949"/>
            <a:ext cx="2598695" cy="6791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</a:rPr>
              <a:t>Resultados bajo Escenario moderado</a:t>
            </a:r>
          </a:p>
        </p:txBody>
      </p:sp>
    </p:spTree>
    <p:extLst>
      <p:ext uri="{BB962C8B-B14F-4D97-AF65-F5344CB8AC3E}">
        <p14:creationId xmlns:p14="http://schemas.microsoft.com/office/powerpoint/2010/main" val="3549064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category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2BC3ED-A6D7-1E91-2E08-93287A3C9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b="1" dirty="0">
                <a:solidFill>
                  <a:schemeClr val="accent1">
                    <a:lumMod val="75000"/>
                  </a:schemeClr>
                </a:solidFill>
              </a:rPr>
              <a:t>Resultados de Escenarios</a:t>
            </a:r>
            <a:endParaRPr lang="es-CO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1D4E60A-889B-F02F-E97E-3C7D2E8B8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5863" y="1209692"/>
            <a:ext cx="533679" cy="74947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F66CDD9-487F-F132-951A-75481321E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854" y="1161026"/>
            <a:ext cx="533679" cy="79813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D21D416-7267-FB69-77ED-48B9768F36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579" y="1145169"/>
            <a:ext cx="598471" cy="85725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3104F78-5A09-FFEE-27FB-9F29D0D3F4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665" b="35906"/>
          <a:stretch/>
        </p:blipFill>
        <p:spPr>
          <a:xfrm>
            <a:off x="1290467" y="1988603"/>
            <a:ext cx="7065003" cy="163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965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C1D16055-6091-4D20-8996-A88E0F374EFA}"/>
              </a:ext>
            </a:extLst>
          </p:cNvPr>
          <p:cNvSpPr/>
          <p:nvPr/>
        </p:nvSpPr>
        <p:spPr>
          <a:xfrm>
            <a:off x="1294474" y="86587"/>
            <a:ext cx="7879119" cy="1294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13" name="Imagen 12" descr="Imagen que contiene dibujo&#10;&#10;Descripción generada automáticamente">
            <a:extLst>
              <a:ext uri="{FF2B5EF4-FFF2-40B4-BE49-F238E27FC236}">
                <a16:creationId xmlns:a16="http://schemas.microsoft.com/office/drawing/2014/main" id="{8495F806-A4A8-4D4C-A0AF-4F75AAC51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8518" y="2295265"/>
            <a:ext cx="639116" cy="533250"/>
          </a:xfrm>
          <a:prstGeom prst="rect">
            <a:avLst/>
          </a:prstGeom>
        </p:spPr>
      </p:pic>
      <p:pic>
        <p:nvPicPr>
          <p:cNvPr id="14" name="Imagen 13" descr="Imagen que contiene dibujo&#10;&#10;Descripción generada automáticamente">
            <a:extLst>
              <a:ext uri="{FF2B5EF4-FFF2-40B4-BE49-F238E27FC236}">
                <a16:creationId xmlns:a16="http://schemas.microsoft.com/office/drawing/2014/main" id="{659E594C-2662-4CFF-9524-C870C535E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892" y="2311019"/>
            <a:ext cx="679557" cy="658807"/>
          </a:xfrm>
          <a:prstGeom prst="rect">
            <a:avLst/>
          </a:prstGeom>
        </p:spPr>
      </p:pic>
      <p:pic>
        <p:nvPicPr>
          <p:cNvPr id="15" name="Imagen 14" descr="Imagen que contiene dibujo, luz&#10;&#10;Descripción generada automáticamente">
            <a:extLst>
              <a:ext uri="{FF2B5EF4-FFF2-40B4-BE49-F238E27FC236}">
                <a16:creationId xmlns:a16="http://schemas.microsoft.com/office/drawing/2014/main" id="{C23ED528-4BB2-494C-B83C-2B072EC6DB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6723" y="2302874"/>
            <a:ext cx="533400" cy="577850"/>
          </a:xfrm>
          <a:prstGeom prst="rect">
            <a:avLst/>
          </a:prstGeom>
        </p:spPr>
      </p:pic>
      <p:pic>
        <p:nvPicPr>
          <p:cNvPr id="16" name="Imagen 15" descr="Imagen que contiene arma, dibujo, ventana&#10;&#10;Descripción generada automáticamente">
            <a:extLst>
              <a:ext uri="{FF2B5EF4-FFF2-40B4-BE49-F238E27FC236}">
                <a16:creationId xmlns:a16="http://schemas.microsoft.com/office/drawing/2014/main" id="{CFF340A5-3D34-48D9-9949-C98F64419B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6001" y="2302874"/>
            <a:ext cx="673359" cy="604649"/>
          </a:xfrm>
          <a:prstGeom prst="rect">
            <a:avLst/>
          </a:prstGeom>
        </p:spPr>
      </p:pic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00000000-0008-0000-06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9672425"/>
              </p:ext>
            </p:extLst>
          </p:nvPr>
        </p:nvGraphicFramePr>
        <p:xfrm>
          <a:off x="2175450" y="435734"/>
          <a:ext cx="4954771" cy="3136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C6ADA4D-E4C6-4CFC-49E8-1CC9740B31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296804"/>
              </p:ext>
            </p:extLst>
          </p:nvPr>
        </p:nvGraphicFramePr>
        <p:xfrm>
          <a:off x="2175449" y="3712108"/>
          <a:ext cx="4954772" cy="914400"/>
        </p:xfrm>
        <a:graphic>
          <a:graphicData uri="http://schemas.openxmlformats.org/drawingml/2006/table">
            <a:tbl>
              <a:tblPr/>
              <a:tblGrid>
                <a:gridCol w="2524142">
                  <a:extLst>
                    <a:ext uri="{9D8B030D-6E8A-4147-A177-3AD203B41FA5}">
                      <a16:colId xmlns:a16="http://schemas.microsoft.com/office/drawing/2014/main" val="1242198359"/>
                    </a:ext>
                  </a:extLst>
                </a:gridCol>
                <a:gridCol w="1191937">
                  <a:extLst>
                    <a:ext uri="{9D8B030D-6E8A-4147-A177-3AD203B41FA5}">
                      <a16:colId xmlns:a16="http://schemas.microsoft.com/office/drawing/2014/main" val="1376095986"/>
                    </a:ext>
                  </a:extLst>
                </a:gridCol>
                <a:gridCol w="1238693">
                  <a:extLst>
                    <a:ext uri="{9D8B030D-6E8A-4147-A177-3AD203B41FA5}">
                      <a16:colId xmlns:a16="http://schemas.microsoft.com/office/drawing/2014/main" val="1159777809"/>
                    </a:ext>
                  </a:extLst>
                </a:gridCol>
              </a:tblGrid>
              <a:tr h="3333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Método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Empresa </a:t>
                      </a:r>
                      <a:b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Inicial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Empresa </a:t>
                      </a:r>
                      <a:b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con Tratamiento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4642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Patrimonial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32,040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32,560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2798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Sustancial  Neto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42,027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42,802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2410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FCLD valor residual perpetuo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17,747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27,179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40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444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Sub>
          <a:bldChart bld="series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2BC3ED-A6D7-1E91-2E08-93287A3C9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b="1" dirty="0">
                <a:solidFill>
                  <a:schemeClr val="accent1">
                    <a:lumMod val="75000"/>
                  </a:schemeClr>
                </a:solidFill>
              </a:rPr>
              <a:t>Conclusiones &amp; Recomendaciones</a:t>
            </a:r>
            <a:endParaRPr lang="es-CO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37CC6C9-44CC-59C8-C424-D4229C91B06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14698" y="1759510"/>
            <a:ext cx="5576433" cy="3503666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838484D-1393-A112-DF42-96396E539A1C}"/>
              </a:ext>
            </a:extLst>
          </p:cNvPr>
          <p:cNvSpPr/>
          <p:nvPr/>
        </p:nvSpPr>
        <p:spPr>
          <a:xfrm>
            <a:off x="317461" y="3429357"/>
            <a:ext cx="2361943" cy="36794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s-MX" sz="1800" dirty="0">
                <a:solidFill>
                  <a:schemeClr val="accent1">
                    <a:lumMod val="75000"/>
                  </a:schemeClr>
                </a:solidFill>
              </a:rPr>
              <a:t>Modelo Financiero</a:t>
            </a:r>
          </a:p>
          <a:p>
            <a:pPr algn="ctr"/>
            <a:endParaRPr lang="es-CO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6AE9D27-118B-4976-98F1-CB8D44AC43A4}"/>
              </a:ext>
            </a:extLst>
          </p:cNvPr>
          <p:cNvSpPr/>
          <p:nvPr/>
        </p:nvSpPr>
        <p:spPr>
          <a:xfrm>
            <a:off x="969747" y="1981434"/>
            <a:ext cx="2089901" cy="59031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800" dirty="0"/>
          </a:p>
          <a:p>
            <a:pPr marL="285750" indent="-285750">
              <a:buFont typeface="Wingdings" pitchFamily="2" charset="2"/>
              <a:buChar char="ü"/>
            </a:pPr>
            <a:r>
              <a:rPr lang="es-MX" sz="1800" dirty="0">
                <a:solidFill>
                  <a:schemeClr val="accent1">
                    <a:lumMod val="75000"/>
                  </a:schemeClr>
                </a:solidFill>
              </a:rPr>
              <a:t>Estructura y control de costos</a:t>
            </a:r>
          </a:p>
          <a:p>
            <a:pPr algn="ctr"/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BA1C29A-49F5-EE11-681B-FB312F588969}"/>
              </a:ext>
            </a:extLst>
          </p:cNvPr>
          <p:cNvSpPr/>
          <p:nvPr/>
        </p:nvSpPr>
        <p:spPr>
          <a:xfrm>
            <a:off x="3161930" y="1435884"/>
            <a:ext cx="2572564" cy="3679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800" dirty="0"/>
          </a:p>
          <a:p>
            <a:pPr marL="285750" indent="-285750">
              <a:buFont typeface="Wingdings" pitchFamily="2" charset="2"/>
              <a:buChar char="ü"/>
            </a:pPr>
            <a:r>
              <a:rPr lang="es-MX" sz="1800" dirty="0">
                <a:solidFill>
                  <a:schemeClr val="accent1">
                    <a:lumMod val="75000"/>
                  </a:schemeClr>
                </a:solidFill>
              </a:rPr>
              <a:t>Aumento de ingresos</a:t>
            </a:r>
          </a:p>
          <a:p>
            <a:pPr algn="ctr"/>
            <a:endParaRPr lang="es-CO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D8423E3-78C7-C8F7-7899-7AB5B6739287}"/>
              </a:ext>
            </a:extLst>
          </p:cNvPr>
          <p:cNvSpPr/>
          <p:nvPr/>
        </p:nvSpPr>
        <p:spPr>
          <a:xfrm>
            <a:off x="5734494" y="1959699"/>
            <a:ext cx="2572564" cy="3679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800" dirty="0"/>
          </a:p>
          <a:p>
            <a:pPr marL="285750" indent="-285750">
              <a:buFont typeface="Wingdings" pitchFamily="2" charset="2"/>
              <a:buChar char="ü"/>
            </a:pPr>
            <a:r>
              <a:rPr lang="es-MX" sz="1800" dirty="0">
                <a:solidFill>
                  <a:schemeClr val="accent1">
                    <a:lumMod val="75000"/>
                  </a:schemeClr>
                </a:solidFill>
              </a:rPr>
              <a:t>Análisis de escenarios</a:t>
            </a:r>
          </a:p>
          <a:p>
            <a:pPr algn="ctr"/>
            <a:endParaRPr lang="es-CO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02F7A4E-1B04-EB8E-6445-BD9191B6EDB5}"/>
              </a:ext>
            </a:extLst>
          </p:cNvPr>
          <p:cNvSpPr/>
          <p:nvPr/>
        </p:nvSpPr>
        <p:spPr>
          <a:xfrm>
            <a:off x="6852940" y="3182977"/>
            <a:ext cx="1973599" cy="52068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800" dirty="0"/>
          </a:p>
          <a:p>
            <a:pPr marL="285750" indent="-285750">
              <a:buFont typeface="Wingdings" pitchFamily="2" charset="2"/>
              <a:buChar char="ü"/>
            </a:pPr>
            <a:r>
              <a:rPr lang="es-MX" sz="1800" dirty="0">
                <a:solidFill>
                  <a:schemeClr val="accent1">
                    <a:lumMod val="75000"/>
                  </a:schemeClr>
                </a:solidFill>
              </a:rPr>
              <a:t>Mejoramiento  Valoración </a:t>
            </a:r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219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61CC38FF-DF6F-4DBF-99A6-2349DFECF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>
              <a:solidFill>
                <a:schemeClr val="bg1"/>
              </a:solidFill>
            </a:endParaRPr>
          </a:p>
          <a:p>
            <a:endParaRPr lang="es-MX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s-MX" sz="6000" dirty="0">
                <a:solidFill>
                  <a:schemeClr val="bg1"/>
                </a:solidFill>
                <a:latin typeface="Sitka Subheading Semibold" panose="020B0604020202020204" pitchFamily="2" charset="0"/>
              </a:rPr>
              <a:t>Gracias!</a:t>
            </a:r>
            <a:endParaRPr lang="es-CO" sz="6000" dirty="0">
              <a:solidFill>
                <a:schemeClr val="bg1"/>
              </a:solidFill>
              <a:latin typeface="Sitka Subheading Semibold" panose="020B060402020202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92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2BC3ED-A6D7-1E91-2E08-93287A3C9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4268"/>
            <a:ext cx="8229600" cy="857250"/>
          </a:xfrm>
        </p:spPr>
        <p:txBody>
          <a:bodyPr anchor="ctr">
            <a:normAutofit/>
          </a:bodyPr>
          <a:lstStyle/>
          <a:p>
            <a:pPr algn="l"/>
            <a:r>
              <a:rPr lang="es-MX" sz="3200" b="1" dirty="0">
                <a:solidFill>
                  <a:schemeClr val="accent1">
                    <a:lumMod val="75000"/>
                  </a:schemeClr>
                </a:solidFill>
              </a:rPr>
              <a:t>             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</a:rPr>
              <a:t>Agenda</a:t>
            </a:r>
            <a:endParaRPr lang="es-CO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CD001BE-1690-F663-C575-D1AC45BF1E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687043" cy="273844"/>
          </a:xfrm>
        </p:spPr>
        <p:txBody>
          <a:bodyPr/>
          <a:lstStyle/>
          <a:p>
            <a:pPr>
              <a:spcAft>
                <a:spcPts val="600"/>
              </a:spcAft>
            </a:pPr>
            <a:fld id="{AC48FA66-AFAC-C94B-8515-077F25F63FCB}" type="datetime1">
              <a:rPr lang="es-AR" smtClean="0"/>
              <a:pPr>
                <a:spcAft>
                  <a:spcPts val="600"/>
                </a:spcAft>
              </a:pPr>
              <a:t>24/6/2022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93544456-0973-90C2-8A6C-D12E81A64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2741" y="4729907"/>
            <a:ext cx="5597266" cy="27384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2017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1DBDBF6-1D60-288B-A565-C8802CDCD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676" y="4729907"/>
            <a:ext cx="550928" cy="273844"/>
          </a:xfrm>
        </p:spPr>
        <p:txBody>
          <a:bodyPr/>
          <a:lstStyle/>
          <a:p>
            <a:pPr>
              <a:spcAft>
                <a:spcPts val="600"/>
              </a:spcAft>
            </a:pPr>
            <a:fld id="{2066355A-084C-D24E-9AD2-7E4FC41EA627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 dirty="0"/>
          </a:p>
        </p:txBody>
      </p:sp>
      <p:sp>
        <p:nvSpPr>
          <p:cNvPr id="22" name="Paralelogramo 21">
            <a:extLst>
              <a:ext uri="{FF2B5EF4-FFF2-40B4-BE49-F238E27FC236}">
                <a16:creationId xmlns:a16="http://schemas.microsoft.com/office/drawing/2014/main" id="{0F199F60-06D3-6D0B-C1DA-7BF1ACAF3CEB}"/>
              </a:ext>
            </a:extLst>
          </p:cNvPr>
          <p:cNvSpPr/>
          <p:nvPr/>
        </p:nvSpPr>
        <p:spPr>
          <a:xfrm>
            <a:off x="1505907" y="1652867"/>
            <a:ext cx="3765676" cy="446169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/>
              <a:t>    Objetivos</a:t>
            </a:r>
            <a:endParaRPr lang="es-CO" dirty="0"/>
          </a:p>
        </p:txBody>
      </p:sp>
      <p:sp>
        <p:nvSpPr>
          <p:cNvPr id="23" name="Paralelogramo 22">
            <a:extLst>
              <a:ext uri="{FF2B5EF4-FFF2-40B4-BE49-F238E27FC236}">
                <a16:creationId xmlns:a16="http://schemas.microsoft.com/office/drawing/2014/main" id="{1E1B3ECF-4ADD-7200-26A6-F845032312E5}"/>
              </a:ext>
            </a:extLst>
          </p:cNvPr>
          <p:cNvSpPr/>
          <p:nvPr/>
        </p:nvSpPr>
        <p:spPr>
          <a:xfrm>
            <a:off x="1388944" y="2142974"/>
            <a:ext cx="3765676" cy="446169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/>
              <a:t>    Diagnóstico Financiero</a:t>
            </a:r>
            <a:endParaRPr lang="es-CO" dirty="0"/>
          </a:p>
        </p:txBody>
      </p:sp>
      <p:sp>
        <p:nvSpPr>
          <p:cNvPr id="24" name="Paralelogramo 23">
            <a:extLst>
              <a:ext uri="{FF2B5EF4-FFF2-40B4-BE49-F238E27FC236}">
                <a16:creationId xmlns:a16="http://schemas.microsoft.com/office/drawing/2014/main" id="{3CBE4C52-BC2D-036D-F6D7-90EFE4E0D61A}"/>
              </a:ext>
            </a:extLst>
          </p:cNvPr>
          <p:cNvSpPr/>
          <p:nvPr/>
        </p:nvSpPr>
        <p:spPr>
          <a:xfrm>
            <a:off x="1267789" y="2632246"/>
            <a:ext cx="3765676" cy="446169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/>
              <a:t>    Estrategias y tratamiento</a:t>
            </a:r>
            <a:endParaRPr lang="es-CO" dirty="0"/>
          </a:p>
        </p:txBody>
      </p:sp>
      <p:sp>
        <p:nvSpPr>
          <p:cNvPr id="25" name="Paralelogramo 24">
            <a:extLst>
              <a:ext uri="{FF2B5EF4-FFF2-40B4-BE49-F238E27FC236}">
                <a16:creationId xmlns:a16="http://schemas.microsoft.com/office/drawing/2014/main" id="{20160CAE-617B-AACB-931C-7EF3F02F6BAB}"/>
              </a:ext>
            </a:extLst>
          </p:cNvPr>
          <p:cNvSpPr/>
          <p:nvPr/>
        </p:nvSpPr>
        <p:spPr>
          <a:xfrm>
            <a:off x="1134387" y="3138476"/>
            <a:ext cx="3765676" cy="446169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/>
              <a:t>   Resultados</a:t>
            </a:r>
            <a:endParaRPr lang="es-CO" dirty="0"/>
          </a:p>
        </p:txBody>
      </p:sp>
      <p:sp>
        <p:nvSpPr>
          <p:cNvPr id="26" name="Paralelogramo 25">
            <a:extLst>
              <a:ext uri="{FF2B5EF4-FFF2-40B4-BE49-F238E27FC236}">
                <a16:creationId xmlns:a16="http://schemas.microsoft.com/office/drawing/2014/main" id="{477845CC-B4AF-77AD-EB63-54697D48D822}"/>
              </a:ext>
            </a:extLst>
          </p:cNvPr>
          <p:cNvSpPr/>
          <p:nvPr/>
        </p:nvSpPr>
        <p:spPr>
          <a:xfrm>
            <a:off x="1000850" y="3649585"/>
            <a:ext cx="3765676" cy="446169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/>
              <a:t>     Resumen de Escenarios</a:t>
            </a:r>
            <a:endParaRPr lang="es-CO" dirty="0"/>
          </a:p>
        </p:txBody>
      </p:sp>
      <p:sp>
        <p:nvSpPr>
          <p:cNvPr id="27" name="Paralelogramo 26">
            <a:extLst>
              <a:ext uri="{FF2B5EF4-FFF2-40B4-BE49-F238E27FC236}">
                <a16:creationId xmlns:a16="http://schemas.microsoft.com/office/drawing/2014/main" id="{D74A5E60-8424-3EE4-1D9F-CD62B54006C5}"/>
              </a:ext>
            </a:extLst>
          </p:cNvPr>
          <p:cNvSpPr/>
          <p:nvPr/>
        </p:nvSpPr>
        <p:spPr>
          <a:xfrm>
            <a:off x="857690" y="4152604"/>
            <a:ext cx="3765676" cy="483131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00" dirty="0"/>
              <a:t>  Conclusiones - Recomendaciones</a:t>
            </a:r>
            <a:endParaRPr lang="es-CO" sz="1600" dirty="0"/>
          </a:p>
        </p:txBody>
      </p:sp>
      <p:sp>
        <p:nvSpPr>
          <p:cNvPr id="28" name="Paralelogramo 27">
            <a:extLst>
              <a:ext uri="{FF2B5EF4-FFF2-40B4-BE49-F238E27FC236}">
                <a16:creationId xmlns:a16="http://schemas.microsoft.com/office/drawing/2014/main" id="{55358FC5-4631-6CD6-597D-169ACD939FC2}"/>
              </a:ext>
            </a:extLst>
          </p:cNvPr>
          <p:cNvSpPr/>
          <p:nvPr/>
        </p:nvSpPr>
        <p:spPr>
          <a:xfrm>
            <a:off x="1624984" y="1163952"/>
            <a:ext cx="3765676" cy="446169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/>
              <a:t>   </a:t>
            </a:r>
            <a:r>
              <a:rPr lang="es-MX" sz="1600" dirty="0"/>
              <a:t>Información General de la Cía.</a:t>
            </a:r>
            <a:endParaRPr lang="es-CO" sz="1600" dirty="0"/>
          </a:p>
        </p:txBody>
      </p:sp>
      <p:pic>
        <p:nvPicPr>
          <p:cNvPr id="31" name="Picture 38" descr="Calendario Del 11 DE Noviembre Vector Vector">
            <a:extLst>
              <a:ext uri="{FF2B5EF4-FFF2-40B4-BE49-F238E27FC236}">
                <a16:creationId xmlns:a16="http://schemas.microsoft.com/office/drawing/2014/main" id="{8C257BA2-D234-AD25-0E03-2292E26DB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325" y="1227067"/>
            <a:ext cx="351901" cy="3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6" descr="BENEFICIOS ADICIONALES | Ceroplaga">
            <a:extLst>
              <a:ext uri="{FF2B5EF4-FFF2-40B4-BE49-F238E27FC236}">
                <a16:creationId xmlns:a16="http://schemas.microsoft.com/office/drawing/2014/main" id="{65B104A0-3772-B0F2-E00E-DE8A00CDA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314" y="1730043"/>
            <a:ext cx="410458" cy="30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informe gráfico, indicando, tendencia, financiero, infografia ...">
            <a:extLst>
              <a:ext uri="{FF2B5EF4-FFF2-40B4-BE49-F238E27FC236}">
                <a16:creationId xmlns:a16="http://schemas.microsoft.com/office/drawing/2014/main" id="{E04345F7-6BE9-B319-7A6F-10187D850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096" y="2193863"/>
            <a:ext cx="390509" cy="36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2" descr="Proyecto de ideas | Vectores de dominio público">
            <a:extLst>
              <a:ext uri="{FF2B5EF4-FFF2-40B4-BE49-F238E27FC236}">
                <a16:creationId xmlns:a16="http://schemas.microsoft.com/office/drawing/2014/main" id="{E40DE63B-E5DC-9137-E77B-DA9697488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741" y="2687109"/>
            <a:ext cx="427704" cy="35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Magnifier And Graph For Data Forecasting And Data Analytics ...">
            <a:extLst>
              <a:ext uri="{FF2B5EF4-FFF2-40B4-BE49-F238E27FC236}">
                <a16:creationId xmlns:a16="http://schemas.microsoft.com/office/drawing/2014/main" id="{CB6FBCDF-C83D-D3C6-F3A3-95D47A832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946" y="3180876"/>
            <a:ext cx="361368" cy="36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Case Flow Forecasting - SAP Digital Transformation Blogs">
            <a:extLst>
              <a:ext uri="{FF2B5EF4-FFF2-40B4-BE49-F238E27FC236}">
                <a16:creationId xmlns:a16="http://schemas.microsoft.com/office/drawing/2014/main" id="{F7D3A869-0D26-7FB0-5266-6C0642349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050" y="3730266"/>
            <a:ext cx="486834" cy="27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Resultado de imagen para RESEARCH ICON">
            <a:extLst>
              <a:ext uri="{FF2B5EF4-FFF2-40B4-BE49-F238E27FC236}">
                <a16:creationId xmlns:a16="http://schemas.microsoft.com/office/drawing/2014/main" id="{02C075DA-A437-227F-BD4E-44785CA29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02" y="4200116"/>
            <a:ext cx="273844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56" descr="Calendario, icono, pictograma, web Stock de Foto gratis - Public ...">
            <a:extLst>
              <a:ext uri="{FF2B5EF4-FFF2-40B4-BE49-F238E27FC236}">
                <a16:creationId xmlns:a16="http://schemas.microsoft.com/office/drawing/2014/main" id="{6C521A66-6A37-193A-81F1-2BEB694B2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650" y="1730043"/>
            <a:ext cx="3134713" cy="238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708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687043" cy="273844"/>
          </a:xfrm>
        </p:spPr>
        <p:txBody>
          <a:bodyPr/>
          <a:lstStyle/>
          <a:p>
            <a:fld id="{29CCA551-3491-C446-A396-93E9063701E6}" type="datetime1">
              <a:rPr lang="es-AR" smtClean="0"/>
              <a:t>24/6/2022</a:t>
            </a:fld>
            <a:endParaRPr lang="en-US" dirty="0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3</a:t>
            </a:fld>
            <a:endParaRPr lang="en-US"/>
          </a:p>
        </p:txBody>
      </p:sp>
      <p:sp>
        <p:nvSpPr>
          <p:cNvPr id="2" name="1 CuadroTexto"/>
          <p:cNvSpPr txBox="1"/>
          <p:nvPr/>
        </p:nvSpPr>
        <p:spPr>
          <a:xfrm>
            <a:off x="1323975" y="723900"/>
            <a:ext cx="2476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>
                <a:solidFill>
                  <a:schemeClr val="accent1">
                    <a:lumMod val="75000"/>
                  </a:schemeClr>
                </a:solidFill>
              </a:rPr>
              <a:t>VS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MX" sz="2200" b="1" dirty="0">
                <a:solidFill>
                  <a:schemeClr val="accent1">
                    <a:lumMod val="75000"/>
                  </a:schemeClr>
                </a:solidFill>
              </a:rPr>
              <a:t>LTDA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s-CO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Imagen 8" descr="Forma, Rectángulo&#10;&#10;Descripción generada automáticamente">
            <a:extLst>
              <a:ext uri="{FF2B5EF4-FFF2-40B4-BE49-F238E27FC236}">
                <a16:creationId xmlns:a16="http://schemas.microsoft.com/office/drawing/2014/main" id="{296F3220-9C23-489D-A135-F626E6D43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488" y="1326907"/>
            <a:ext cx="5367338" cy="672615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2078832" y="1523167"/>
            <a:ext cx="4471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Compañía de Seguridad y Vigilancia Privada</a:t>
            </a:r>
            <a:endParaRPr lang="es-CO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" name="Imagen 8" descr="Forma, Rectángulo&#10;&#10;Descripción generada automáticamente">
            <a:extLst>
              <a:ext uri="{FF2B5EF4-FFF2-40B4-BE49-F238E27FC236}">
                <a16:creationId xmlns:a16="http://schemas.microsoft.com/office/drawing/2014/main" id="{296F3220-9C23-489D-A135-F626E6D43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489" y="2353358"/>
            <a:ext cx="5367338" cy="672615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2179440" y="2504999"/>
            <a:ext cx="3669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Constituida el 31 de agosto de 1989</a:t>
            </a:r>
          </a:p>
        </p:txBody>
      </p:sp>
      <p:pic>
        <p:nvPicPr>
          <p:cNvPr id="14" name="Imagen 8" descr="Forma, Rectángulo&#10;&#10;Descripción generada automáticamente">
            <a:extLst>
              <a:ext uri="{FF2B5EF4-FFF2-40B4-BE49-F238E27FC236}">
                <a16:creationId xmlns:a16="http://schemas.microsoft.com/office/drawing/2014/main" id="{296F3220-9C23-489D-A135-F626E6D43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489" y="3282045"/>
            <a:ext cx="5367338" cy="733425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2179440" y="3369138"/>
            <a:ext cx="4270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Brinda protección a bienes muebles e inmuebles a personas naturales y jurídicas. </a:t>
            </a:r>
          </a:p>
        </p:txBody>
      </p:sp>
    </p:spTree>
    <p:extLst>
      <p:ext uri="{BB962C8B-B14F-4D97-AF65-F5344CB8AC3E}">
        <p14:creationId xmlns:p14="http://schemas.microsoft.com/office/powerpoint/2010/main" val="272205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fecha 7"/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707867" cy="273844"/>
          </a:xfrm>
        </p:spPr>
        <p:txBody>
          <a:bodyPr/>
          <a:lstStyle/>
          <a:p>
            <a:fld id="{3C20881F-FF45-5C45-A4D0-993BF5438837}" type="datetime1">
              <a:rPr lang="es-AR" smtClean="0"/>
              <a:t>24/6/2022</a:t>
            </a:fld>
            <a:endParaRPr lang="en-US" dirty="0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5" y="851416"/>
            <a:ext cx="6877050" cy="3698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393031" y="895945"/>
            <a:ext cx="2864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</a:rPr>
              <a:t>Servicios de Vigilancia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311378" y="895945"/>
            <a:ext cx="2661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>Seguridad Electrónica</a:t>
            </a:r>
            <a:endParaRPr lang="es-CO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961568" y="261647"/>
            <a:ext cx="29610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MX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Portafolio de Servicios</a:t>
            </a:r>
            <a:endParaRPr lang="es-CO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260873" y="1441601"/>
            <a:ext cx="2425302" cy="2957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Vigilancia fija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Con arma y sin arma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Con medio canino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Con drones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Escoltas a personas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Escolta para carga o mercancías 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5225653" y="1302418"/>
            <a:ext cx="242530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Monitoreo de Alarmas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Circuito cerrado de TV.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Cámaras de alta resolución,  visión nocturna y Software de analítica</a:t>
            </a:r>
            <a:r>
              <a:rPr lang="es-MX" dirty="0"/>
              <a:t>.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895945"/>
            <a:ext cx="682228" cy="654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54" y="851416"/>
            <a:ext cx="547687" cy="654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775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" grpId="0"/>
      <p:bldP spid="3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5</a:t>
            </a:fld>
            <a:endParaRPr lang="es-C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123825"/>
            <a:ext cx="8501062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42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4"/>
          <p:cNvSpPr txBox="1">
            <a:spLocks noGrp="1"/>
          </p:cNvSpPr>
          <p:nvPr>
            <p:ph type="title"/>
          </p:nvPr>
        </p:nvSpPr>
        <p:spPr>
          <a:xfrm>
            <a:off x="731047" y="130049"/>
            <a:ext cx="2100037" cy="5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s" sz="2400" b="1" dirty="0">
                <a:solidFill>
                  <a:schemeClr val="accent1">
                    <a:lumMod val="75000"/>
                  </a:schemeClr>
                </a:solidFill>
              </a:rPr>
              <a:t>Objetivos</a:t>
            </a:r>
            <a:endParaRPr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2" name="Google Shape;202;p24"/>
          <p:cNvSpPr txBox="1"/>
          <p:nvPr/>
        </p:nvSpPr>
        <p:spPr>
          <a:xfrm>
            <a:off x="1634217" y="3508020"/>
            <a:ext cx="462300" cy="2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75%</a:t>
            </a:r>
            <a:endParaRPr sz="1000" b="1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 b="1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7" name="Google Shape;207;p24"/>
          <p:cNvSpPr txBox="1"/>
          <p:nvPr/>
        </p:nvSpPr>
        <p:spPr>
          <a:xfrm>
            <a:off x="5108501" y="4516426"/>
            <a:ext cx="1131000" cy="4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s"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Escribe aquí tu texto</a:t>
            </a:r>
            <a:endParaRPr sz="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8" name="Google Shape;208;p24"/>
          <p:cNvSpPr txBox="1"/>
          <p:nvPr/>
        </p:nvSpPr>
        <p:spPr>
          <a:xfrm>
            <a:off x="3483729" y="3508020"/>
            <a:ext cx="462300" cy="2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83%</a:t>
            </a:r>
            <a:endParaRPr sz="1000"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94" y="4611976"/>
            <a:ext cx="1126506" cy="411757"/>
          </a:xfrm>
          <a:prstGeom prst="rect">
            <a:avLst/>
          </a:prstGeom>
        </p:spPr>
      </p:pic>
      <p:sp>
        <p:nvSpPr>
          <p:cNvPr id="9" name="Google Shape;178;p23"/>
          <p:cNvSpPr/>
          <p:nvPr/>
        </p:nvSpPr>
        <p:spPr>
          <a:xfrm rot="10800000">
            <a:off x="-458850" y="0"/>
            <a:ext cx="917700" cy="917700"/>
          </a:xfrm>
          <a:prstGeom prst="pie">
            <a:avLst>
              <a:gd name="adj1" fmla="val 5327530"/>
              <a:gd name="adj2" fmla="val 1620000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/>
          </a:p>
        </p:txBody>
      </p:sp>
      <p:sp>
        <p:nvSpPr>
          <p:cNvPr id="27" name="Elipse 11">
            <a:extLst>
              <a:ext uri="{FF2B5EF4-FFF2-40B4-BE49-F238E27FC236}">
                <a16:creationId xmlns:a16="http://schemas.microsoft.com/office/drawing/2014/main" id="{4C14F676-116A-4006-9797-660F887AE24A}"/>
              </a:ext>
            </a:extLst>
          </p:cNvPr>
          <p:cNvSpPr/>
          <p:nvPr/>
        </p:nvSpPr>
        <p:spPr>
          <a:xfrm>
            <a:off x="1057276" y="1944554"/>
            <a:ext cx="2729254" cy="1831261"/>
          </a:xfrm>
          <a:prstGeom prst="ellipse">
            <a:avLst/>
          </a:prstGeom>
          <a:solidFill>
            <a:srgbClr val="0D4A9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0" name="19 CuadroTexto"/>
          <p:cNvSpPr txBox="1"/>
          <p:nvPr/>
        </p:nvSpPr>
        <p:spPr>
          <a:xfrm>
            <a:off x="1294970" y="2003802"/>
            <a:ext cx="22669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  <a:p>
            <a:pPr algn="just"/>
            <a:r>
              <a:rPr lang="es-MX" sz="1200" dirty="0">
                <a:solidFill>
                  <a:schemeClr val="bg1"/>
                </a:solidFill>
              </a:rPr>
              <a:t>Realizar la valoración de la compañía VS Ltda. basado en un modelo financiero que le permita fortalecer una mejora estructural financiera para percibir mayor rentabilidad.</a:t>
            </a:r>
            <a:endParaRPr lang="es-CO" sz="1200" dirty="0">
              <a:solidFill>
                <a:schemeClr val="bg1"/>
              </a:solidFill>
            </a:endParaRPr>
          </a:p>
        </p:txBody>
      </p:sp>
      <p:sp>
        <p:nvSpPr>
          <p:cNvPr id="29" name="Google Shape;194;p24"/>
          <p:cNvSpPr txBox="1">
            <a:spLocks/>
          </p:cNvSpPr>
          <p:nvPr/>
        </p:nvSpPr>
        <p:spPr>
          <a:xfrm>
            <a:off x="1383692" y="1187618"/>
            <a:ext cx="2100037" cy="5985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algn="l">
              <a:lnSpc>
                <a:spcPct val="115000"/>
              </a:lnSpc>
              <a:spcAft>
                <a:spcPts val="1600"/>
              </a:spcAft>
            </a:pP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</a:rPr>
              <a:t>General</a:t>
            </a:r>
            <a:endParaRPr lang="es-CO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" name="Picture 6" descr="Magnifier And Graph For Data Forecasting And Data Analytics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910" y="1187618"/>
            <a:ext cx="1234109" cy="96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033" y="2259892"/>
            <a:ext cx="1049518" cy="96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114" y="3508020"/>
            <a:ext cx="1303699" cy="869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" name="21 Conector recto"/>
          <p:cNvCxnSpPr/>
          <p:nvPr/>
        </p:nvCxnSpPr>
        <p:spPr>
          <a:xfrm flipV="1">
            <a:off x="3561920" y="1866900"/>
            <a:ext cx="1438705" cy="4372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 flipV="1">
            <a:off x="3786530" y="2860184"/>
            <a:ext cx="1414120" cy="2680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3561919" y="3406597"/>
            <a:ext cx="1546582" cy="7653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Google Shape;194;p24"/>
          <p:cNvSpPr txBox="1">
            <a:spLocks/>
          </p:cNvSpPr>
          <p:nvPr/>
        </p:nvSpPr>
        <p:spPr>
          <a:xfrm>
            <a:off x="6517667" y="590383"/>
            <a:ext cx="2100037" cy="5985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algn="l">
              <a:lnSpc>
                <a:spcPct val="115000"/>
              </a:lnSpc>
              <a:spcAft>
                <a:spcPts val="1600"/>
              </a:spcAft>
            </a:pP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</a:rPr>
              <a:t>Específicos</a:t>
            </a:r>
            <a:endParaRPr lang="es-CO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1" name="Google Shape;194;p24"/>
          <p:cNvSpPr txBox="1">
            <a:spLocks/>
          </p:cNvSpPr>
          <p:nvPr/>
        </p:nvSpPr>
        <p:spPr>
          <a:xfrm>
            <a:off x="6310695" y="1135555"/>
            <a:ext cx="2100037" cy="101313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algn="just"/>
            <a:r>
              <a:rPr lang="es-MX" sz="1200" dirty="0">
                <a:solidFill>
                  <a:schemeClr val="accent1">
                    <a:lumMod val="75000"/>
                  </a:schemeClr>
                </a:solidFill>
              </a:rPr>
              <a:t>Elaborar un diagnóstico financiero de la compañía con la información contable de los últimos cinco años. </a:t>
            </a:r>
          </a:p>
        </p:txBody>
      </p:sp>
      <p:sp>
        <p:nvSpPr>
          <p:cNvPr id="21" name="Google Shape;194;p24"/>
          <p:cNvSpPr txBox="1">
            <a:spLocks/>
          </p:cNvSpPr>
          <p:nvPr/>
        </p:nvSpPr>
        <p:spPr>
          <a:xfrm>
            <a:off x="6310695" y="2230401"/>
            <a:ext cx="2100037" cy="110246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algn="just"/>
            <a:r>
              <a:rPr lang="es-MX" sz="1200" dirty="0">
                <a:solidFill>
                  <a:schemeClr val="accent1">
                    <a:lumMod val="75000"/>
                  </a:schemeClr>
                </a:solidFill>
              </a:rPr>
              <a:t>Realizar la valoración de la compañía por medio de la proyección de los estados financieros a cinco años bajo el método de FCL.</a:t>
            </a:r>
            <a:endParaRPr lang="es-CO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Google Shape;194;p24"/>
          <p:cNvSpPr txBox="1">
            <a:spLocks/>
          </p:cNvSpPr>
          <p:nvPr/>
        </p:nvSpPr>
        <p:spPr>
          <a:xfrm>
            <a:off x="6310695" y="3454043"/>
            <a:ext cx="2100037" cy="97704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algn="l"/>
            <a:r>
              <a:rPr lang="es-MX" sz="1200" dirty="0">
                <a:solidFill>
                  <a:schemeClr val="accent1">
                    <a:lumMod val="75000"/>
                  </a:schemeClr>
                </a:solidFill>
              </a:rPr>
              <a:t>Emitir los resultados obtenidos y proponer alternativas para el mejoramiento financiero.</a:t>
            </a:r>
            <a:endParaRPr lang="es-CO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39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" grpId="0"/>
      <p:bldP spid="27" grpId="0" animBg="1"/>
      <p:bldP spid="20" grpId="0"/>
      <p:bldP spid="29" grpId="0"/>
      <p:bldP spid="49" grpId="0"/>
      <p:bldP spid="51" grpId="0" animBg="1"/>
      <p:bldP spid="21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72605" y="46303"/>
            <a:ext cx="4514850" cy="646104"/>
          </a:xfrm>
        </p:spPr>
        <p:txBody>
          <a:bodyPr/>
          <a:lstStyle/>
          <a:p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Diagnóstico cifras históricas</a:t>
            </a:r>
            <a:endParaRPr lang="es-CO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7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graphicFrame>
        <p:nvGraphicFramePr>
          <p:cNvPr id="9" name="6 Gráfico">
            <a:extLst>
              <a:ext uri="{FF2B5EF4-FFF2-40B4-BE49-F238E27FC236}">
                <a16:creationId xmlns:a16="http://schemas.microsoft.com/office/drawing/2014/main" id="{00000000-0008-0000-00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9128807"/>
              </p:ext>
            </p:extLst>
          </p:nvPr>
        </p:nvGraphicFramePr>
        <p:xfrm>
          <a:off x="896251" y="779851"/>
          <a:ext cx="4029075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8 Gráfico">
            <a:extLst>
              <a:ext uri="{FF2B5EF4-FFF2-40B4-BE49-F238E27FC236}">
                <a16:creationId xmlns:a16="http://schemas.microsoft.com/office/drawing/2014/main" id="{00000000-0008-0000-00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4735615"/>
              </p:ext>
            </p:extLst>
          </p:nvPr>
        </p:nvGraphicFramePr>
        <p:xfrm>
          <a:off x="896251" y="2803583"/>
          <a:ext cx="4038513" cy="2170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Elipse 12">
            <a:extLst>
              <a:ext uri="{FF2B5EF4-FFF2-40B4-BE49-F238E27FC236}">
                <a16:creationId xmlns:a16="http://schemas.microsoft.com/office/drawing/2014/main" id="{8A7DE9F1-53E5-48FC-F0E7-DFCFDC1C43E6}"/>
              </a:ext>
            </a:extLst>
          </p:cNvPr>
          <p:cNvSpPr/>
          <p:nvPr/>
        </p:nvSpPr>
        <p:spPr>
          <a:xfrm>
            <a:off x="5475819" y="2169868"/>
            <a:ext cx="863489" cy="86334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A84F4CA5-F690-A18A-EBF6-C9DE8A3A232B}"/>
              </a:ext>
            </a:extLst>
          </p:cNvPr>
          <p:cNvSpPr/>
          <p:nvPr/>
        </p:nvSpPr>
        <p:spPr>
          <a:xfrm>
            <a:off x="6268914" y="2702319"/>
            <a:ext cx="561209" cy="561165"/>
          </a:xfrm>
          <a:prstGeom prst="ellipse">
            <a:avLst/>
          </a:prstGeom>
          <a:solidFill>
            <a:srgbClr val="FFCC00"/>
          </a:solidFill>
        </p:spPr>
        <p:style>
          <a:lnRef idx="0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CA7DCE0B-5F00-37FB-212F-716CB5A9FB44}"/>
              </a:ext>
            </a:extLst>
          </p:cNvPr>
          <p:cNvSpPr/>
          <p:nvPr/>
        </p:nvSpPr>
        <p:spPr>
          <a:xfrm>
            <a:off x="5861635" y="3105891"/>
            <a:ext cx="489350" cy="489233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358B8C6-9F84-749B-8D69-1E33E718016E}"/>
              </a:ext>
            </a:extLst>
          </p:cNvPr>
          <p:cNvSpPr txBox="1"/>
          <p:nvPr/>
        </p:nvSpPr>
        <p:spPr>
          <a:xfrm>
            <a:off x="5480875" y="2391719"/>
            <a:ext cx="86165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CO" sz="1800" b="1" dirty="0">
                <a:solidFill>
                  <a:schemeClr val="tx2">
                    <a:lumMod val="75000"/>
                  </a:schemeClr>
                </a:solidFill>
              </a:rPr>
              <a:t>84.7%</a:t>
            </a:r>
            <a:endParaRPr lang="en-US" sz="1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942AB57-6CCA-9B3C-DE93-8E28FA0F2CA4}"/>
              </a:ext>
            </a:extLst>
          </p:cNvPr>
          <p:cNvSpPr txBox="1"/>
          <p:nvPr/>
        </p:nvSpPr>
        <p:spPr>
          <a:xfrm>
            <a:off x="6153888" y="2813637"/>
            <a:ext cx="86165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CO" sz="1200" b="1" dirty="0">
                <a:solidFill>
                  <a:schemeClr val="tx2">
                    <a:lumMod val="75000"/>
                  </a:schemeClr>
                </a:solidFill>
              </a:rPr>
              <a:t>9.2%</a:t>
            </a:r>
            <a:endParaRPr lang="en-US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6BD7C97-CDC9-34F9-9EDF-7420EEE55BB4}"/>
              </a:ext>
            </a:extLst>
          </p:cNvPr>
          <p:cNvSpPr txBox="1"/>
          <p:nvPr/>
        </p:nvSpPr>
        <p:spPr>
          <a:xfrm>
            <a:off x="5687864" y="3203277"/>
            <a:ext cx="86165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CO" sz="1200" b="1" dirty="0">
                <a:solidFill>
                  <a:schemeClr val="bg1"/>
                </a:solidFill>
              </a:rPr>
              <a:t>6.0%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61F14BF-5D01-AE0B-331A-E7DEEBC2FCB8}"/>
              </a:ext>
            </a:extLst>
          </p:cNvPr>
          <p:cNvSpPr txBox="1"/>
          <p:nvPr/>
        </p:nvSpPr>
        <p:spPr>
          <a:xfrm>
            <a:off x="6304073" y="3306734"/>
            <a:ext cx="8384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tx2">
                    <a:lumMod val="75000"/>
                  </a:schemeClr>
                </a:solidFill>
              </a:rPr>
              <a:t>Otros</a:t>
            </a:r>
            <a:endParaRPr lang="en-US" sz="1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0EE5723D-5771-6C4A-FF50-3C66F2C0D806}"/>
              </a:ext>
            </a:extLst>
          </p:cNvPr>
          <p:cNvGrpSpPr/>
          <p:nvPr/>
        </p:nvGrpSpPr>
        <p:grpSpPr>
          <a:xfrm>
            <a:off x="6843076" y="2698882"/>
            <a:ext cx="1758664" cy="561165"/>
            <a:chOff x="2231553" y="1726417"/>
            <a:chExt cx="1559219" cy="561165"/>
          </a:xfrm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3764C00F-27D8-599C-75B1-AA148E080E8A}"/>
                </a:ext>
              </a:extLst>
            </p:cNvPr>
            <p:cNvSpPr/>
            <p:nvPr/>
          </p:nvSpPr>
          <p:spPr>
            <a:xfrm>
              <a:off x="2403174" y="1726417"/>
              <a:ext cx="1387598" cy="56116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8F0A8577-5397-4E9D-2EBE-49398632D692}"/>
                </a:ext>
              </a:extLst>
            </p:cNvPr>
            <p:cNvSpPr txBox="1"/>
            <p:nvPr/>
          </p:nvSpPr>
          <p:spPr>
            <a:xfrm>
              <a:off x="2231553" y="1726417"/>
              <a:ext cx="1387598" cy="5611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000" b="1" kern="12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Gastos </a:t>
              </a:r>
              <a:r>
                <a:rPr lang="es-ES" sz="1000" b="1" kern="1200" dirty="0" err="1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Admon</a:t>
              </a:r>
              <a:r>
                <a:rPr lang="es-ES" sz="1000" b="1" kern="12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y Ventas</a:t>
              </a:r>
            </a:p>
          </p:txBody>
        </p:sp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3D4F9C7-3B10-DADA-2928-12941A59B1D6}"/>
              </a:ext>
            </a:extLst>
          </p:cNvPr>
          <p:cNvSpPr txBox="1"/>
          <p:nvPr/>
        </p:nvSpPr>
        <p:spPr>
          <a:xfrm>
            <a:off x="6106310" y="2040360"/>
            <a:ext cx="13110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chemeClr val="tx2">
                    <a:lumMod val="75000"/>
                  </a:schemeClr>
                </a:solidFill>
              </a:rPr>
              <a:t>Costo de Ventas</a:t>
            </a:r>
            <a:endParaRPr lang="en-US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2F7EB766-E37C-8974-7CAB-283F2FD1BFFD}"/>
              </a:ext>
            </a:extLst>
          </p:cNvPr>
          <p:cNvSpPr/>
          <p:nvPr/>
        </p:nvSpPr>
        <p:spPr>
          <a:xfrm>
            <a:off x="5153603" y="1347100"/>
            <a:ext cx="2862224" cy="6232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s-ES" b="1" dirty="0">
                <a:ln w="0"/>
                <a:solidFill>
                  <a:schemeClr val="tx2">
                    <a:lumMod val="75000"/>
                  </a:schemeClr>
                </a:solidFill>
              </a:rPr>
              <a:t>Promedio Estructural Estado de Resultados</a:t>
            </a:r>
          </a:p>
        </p:txBody>
      </p:sp>
    </p:spTree>
    <p:extLst>
      <p:ext uri="{BB962C8B-B14F-4D97-AF65-F5344CB8AC3E}">
        <p14:creationId xmlns:p14="http://schemas.microsoft.com/office/powerpoint/2010/main" val="69915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Chart bld="series"/>
        </p:bldSub>
      </p:bldGraphic>
      <p:bldGraphic spid="10" grpId="0">
        <p:bldSub>
          <a:bldChart bld="series"/>
        </p:bldSub>
      </p:bldGraphic>
      <p:bldP spid="16" grpId="0"/>
      <p:bldP spid="17" grpId="0"/>
      <p:bldP spid="18" grpId="0"/>
      <p:bldP spid="19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8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0000000-0008-0000-0800-00001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7548184"/>
              </p:ext>
            </p:extLst>
          </p:nvPr>
        </p:nvGraphicFramePr>
        <p:xfrm>
          <a:off x="95693" y="651432"/>
          <a:ext cx="4263656" cy="2315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00000000-0008-0000-0800-00002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7317607"/>
              </p:ext>
            </p:extLst>
          </p:nvPr>
        </p:nvGraphicFramePr>
        <p:xfrm>
          <a:off x="4465673" y="1658677"/>
          <a:ext cx="4465673" cy="2860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1 Título">
            <a:extLst>
              <a:ext uri="{FF2B5EF4-FFF2-40B4-BE49-F238E27FC236}">
                <a16:creationId xmlns:a16="http://schemas.microsoft.com/office/drawing/2014/main" id="{F7955F43-7B6C-7AF9-B2A2-C9141EB89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93" y="194570"/>
            <a:ext cx="4545321" cy="378617"/>
          </a:xfrm>
        </p:spPr>
        <p:txBody>
          <a:bodyPr>
            <a:noAutofit/>
          </a:bodyPr>
          <a:lstStyle/>
          <a:p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Diagnóstico cifras históricas</a:t>
            </a:r>
            <a:endParaRPr lang="es-CO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50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Chart bld="category"/>
        </p:bldSub>
      </p:bldGraphic>
      <p:bldGraphic spid="11" grpId="0">
        <p:bldSub>
          <a:bldChart bld="category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59214A3-C1AC-43EC-AFB4-8194B3706BDA}"/>
              </a:ext>
            </a:extLst>
          </p:cNvPr>
          <p:cNvSpPr/>
          <p:nvPr/>
        </p:nvSpPr>
        <p:spPr>
          <a:xfrm>
            <a:off x="288614" y="159676"/>
            <a:ext cx="1798837" cy="6791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chemeClr val="tx2">
                    <a:lumMod val="75000"/>
                  </a:schemeClr>
                </a:solidFill>
              </a:rPr>
              <a:t>Estrategias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DB56271-2846-702A-1962-E1C46D3ECADD}"/>
              </a:ext>
            </a:extLst>
          </p:cNvPr>
          <p:cNvSpPr/>
          <p:nvPr/>
        </p:nvSpPr>
        <p:spPr>
          <a:xfrm>
            <a:off x="5935939" y="1282963"/>
            <a:ext cx="2386082" cy="8104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accent1">
                    <a:lumMod val="75000"/>
                  </a:schemeClr>
                </a:solidFill>
              </a:rPr>
              <a:t>Ampliar el mercado de sectores conocidos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CD7EEAE-9E4F-8BD4-7BB8-E47C349F9BF2}"/>
              </a:ext>
            </a:extLst>
          </p:cNvPr>
          <p:cNvSpPr/>
          <p:nvPr/>
        </p:nvSpPr>
        <p:spPr>
          <a:xfrm>
            <a:off x="6571053" y="2330629"/>
            <a:ext cx="2179541" cy="9109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accent1">
                    <a:lumMod val="75000"/>
                  </a:schemeClr>
                </a:solidFill>
              </a:rPr>
              <a:t>Apoyar el crecimiento del área comercial privada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AD23D79-AF5C-D603-35C0-2BF75605FF43}"/>
              </a:ext>
            </a:extLst>
          </p:cNvPr>
          <p:cNvSpPr/>
          <p:nvPr/>
        </p:nvSpPr>
        <p:spPr>
          <a:xfrm>
            <a:off x="6270641" y="3650958"/>
            <a:ext cx="2051380" cy="851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accent1">
                    <a:lumMod val="75000"/>
                  </a:schemeClr>
                </a:solidFill>
              </a:rPr>
              <a:t>Posicionamiento de la marca en la Web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925E215-8776-6366-8975-9477BC908383}"/>
              </a:ext>
            </a:extLst>
          </p:cNvPr>
          <p:cNvSpPr/>
          <p:nvPr/>
        </p:nvSpPr>
        <p:spPr>
          <a:xfrm>
            <a:off x="4742898" y="372555"/>
            <a:ext cx="2386082" cy="8104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>Reducción de costos por tipo de contrato</a:t>
            </a:r>
            <a:endParaRPr lang="es-CO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F3AAE60-9FB5-8646-1F9E-5DEAEA21F4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6879897"/>
              </p:ext>
            </p:extLst>
          </p:nvPr>
        </p:nvGraphicFramePr>
        <p:xfrm>
          <a:off x="227014" y="312405"/>
          <a:ext cx="6590437" cy="4518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287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purl.org/dc/elements/1.1/"/>
    <ds:schemaRef ds:uri="http://www.w3.org/XML/1998/namespace"/>
    <ds:schemaRef ds:uri="http://schemas.microsoft.com/sharepoint/v3/fields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1301</TotalTime>
  <Words>526</Words>
  <Application>Microsoft Office PowerPoint</Application>
  <PresentationFormat>Presentación en pantalla (16:9)</PresentationFormat>
  <Paragraphs>192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17</vt:i4>
      </vt:variant>
    </vt:vector>
  </HeadingPairs>
  <TitlesOfParts>
    <vt:vector size="27" baseType="lpstr">
      <vt:lpstr>Arial</vt:lpstr>
      <vt:lpstr>Calibri</vt:lpstr>
      <vt:lpstr>Franklin Gothic Book</vt:lpstr>
      <vt:lpstr>Lato</vt:lpstr>
      <vt:lpstr>Sitka Subheading Semibold</vt:lpstr>
      <vt:lpstr>Times New Roman</vt:lpstr>
      <vt:lpstr>Wingdings</vt:lpstr>
      <vt:lpstr>Office Theme</vt:lpstr>
      <vt:lpstr>1_Office Theme</vt:lpstr>
      <vt:lpstr>2_Office Theme</vt:lpstr>
      <vt:lpstr>Valoración para apoyar la toma de decisiones financieras de la compañia VS Ltda.  </vt:lpstr>
      <vt:lpstr>              Agenda</vt:lpstr>
      <vt:lpstr>Presentación de PowerPoint</vt:lpstr>
      <vt:lpstr>Presentación de PowerPoint</vt:lpstr>
      <vt:lpstr>Presentación de PowerPoint</vt:lpstr>
      <vt:lpstr>Objetivos</vt:lpstr>
      <vt:lpstr>Diagnóstico cifras históricas</vt:lpstr>
      <vt:lpstr>Diagnóstico cifras históricas</vt:lpstr>
      <vt:lpstr>Presentación de PowerPoint</vt:lpstr>
      <vt:lpstr>Tratamiento bajo escenario moderado</vt:lpstr>
      <vt:lpstr>Tratamiento bajo escenario moderado</vt:lpstr>
      <vt:lpstr>Presentación de PowerPoint</vt:lpstr>
      <vt:lpstr>Presentación de PowerPoint</vt:lpstr>
      <vt:lpstr>Resultados de Escenarios</vt:lpstr>
      <vt:lpstr>Presentación de PowerPoint</vt:lpstr>
      <vt:lpstr>Conclusiones &amp; Recomendaciones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Cindy Cruz L</cp:lastModifiedBy>
  <cp:revision>123</cp:revision>
  <dcterms:created xsi:type="dcterms:W3CDTF">2010-04-12T23:12:02Z</dcterms:created>
  <dcterms:modified xsi:type="dcterms:W3CDTF">2022-06-25T02:34:23Z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