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17"/>
  </p:notesMasterIdLst>
  <p:handoutMasterIdLst>
    <p:handoutMasterId r:id="rId18"/>
  </p:handoutMasterIdLst>
  <p:sldIdLst>
    <p:sldId id="256" r:id="rId7"/>
    <p:sldId id="258" r:id="rId8"/>
    <p:sldId id="330" r:id="rId9"/>
    <p:sldId id="332" r:id="rId10"/>
    <p:sldId id="331" r:id="rId11"/>
    <p:sldId id="333" r:id="rId12"/>
    <p:sldId id="334" r:id="rId13"/>
    <p:sldId id="336" r:id="rId14"/>
    <p:sldId id="284" r:id="rId15"/>
    <p:sldId id="337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F4F4F4"/>
    <a:srgbClr val="EFEFEF"/>
    <a:srgbClr val="B7F844"/>
    <a:srgbClr val="FFFF99"/>
    <a:srgbClr val="F5F5F5"/>
    <a:srgbClr val="66FF99"/>
    <a:srgbClr val="6D654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08" y="168"/>
      </p:cViewPr>
      <p:guideLst>
        <p:guide orient="horz"/>
        <p:guide pos="5419"/>
        <p:guide pos="575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57313\Documents\PAPERS%20UNIPILOTO\Proyecci&#243;n%20La%20Apuesta%20ModFR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Proyección</a:t>
            </a:r>
            <a:r>
              <a:rPr lang="es-CO" baseline="0" dirty="0"/>
              <a:t> </a:t>
            </a:r>
            <a:r>
              <a:rPr lang="es-CO" dirty="0"/>
              <a:t> </a:t>
            </a:r>
            <a:r>
              <a:rPr lang="es-CO" dirty="0" err="1"/>
              <a:t>eeff</a:t>
            </a:r>
            <a:r>
              <a:rPr lang="es-CO" baseline="0" dirty="0"/>
              <a:t> </a:t>
            </a:r>
            <a:endParaRPr lang="es-CO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Ingresos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Hoja1!$B$2:$B$6</c:f>
              <c:numCache>
                <c:formatCode>_-"$"* #,##0_-;\-"$"* #,##0_-;_-"$"* "-"??_-;_-@_-</c:formatCode>
                <c:ptCount val="5"/>
                <c:pt idx="0">
                  <c:v>375</c:v>
                </c:pt>
                <c:pt idx="1">
                  <c:v>388</c:v>
                </c:pt>
                <c:pt idx="2">
                  <c:v>404</c:v>
                </c:pt>
                <c:pt idx="3">
                  <c:v>420</c:v>
                </c:pt>
                <c:pt idx="4">
                  <c:v>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3F-419C-81D3-6174734492A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Costos de ventas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Hoja1!$C$2:$C$6</c:f>
              <c:numCache>
                <c:formatCode>_-"$"* #,##0_-;\-"$"* #,##0_-;_-"$"* "-"??_-;_-@_-</c:formatCode>
                <c:ptCount val="5"/>
                <c:pt idx="0">
                  <c:v>220</c:v>
                </c:pt>
                <c:pt idx="1">
                  <c:v>227</c:v>
                </c:pt>
                <c:pt idx="2">
                  <c:v>234</c:v>
                </c:pt>
                <c:pt idx="3">
                  <c:v>241</c:v>
                </c:pt>
                <c:pt idx="4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33F-419C-81D3-6174734492A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Utilidad Neta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Hoja1!$D$2:$D$6</c:f>
              <c:numCache>
                <c:formatCode>_-"$"* #,##0_-;\-"$"* #,##0_-;_-"$"* "-"??_-;_-@_-</c:formatCode>
                <c:ptCount val="5"/>
                <c:pt idx="0">
                  <c:v>2.4</c:v>
                </c:pt>
                <c:pt idx="1">
                  <c:v>7.8</c:v>
                </c:pt>
                <c:pt idx="2">
                  <c:v>17</c:v>
                </c:pt>
                <c:pt idx="3">
                  <c:v>30</c:v>
                </c:pt>
                <c:pt idx="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3F-419C-81D3-6174734492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72955440"/>
        <c:axId val="1472957104"/>
      </c:barChart>
      <c:catAx>
        <c:axId val="147295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72957104"/>
        <c:crosses val="autoZero"/>
        <c:auto val="1"/>
        <c:lblAlgn val="ctr"/>
        <c:lblOffset val="100"/>
        <c:noMultiLvlLbl val="0"/>
      </c:catAx>
      <c:valAx>
        <c:axId val="1472957104"/>
        <c:scaling>
          <c:orientation val="minMax"/>
        </c:scaling>
        <c:delete val="1"/>
        <c:axPos val="l"/>
        <c:numFmt formatCode="_-&quot;$&quot;* #,##0_-;\-&quot;$&quot;* #,##0_-;_-&quot;$&quot;* &quot;-&quot;??_-;_-@_-" sourceLinked="1"/>
        <c:majorTickMark val="none"/>
        <c:minorTickMark val="none"/>
        <c:tickLblPos val="nextTo"/>
        <c:crossAx val="147295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Utilidad Neta</c:v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'Estado De Resultados'!$U$7:$Y$8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strCache>
            </c:strRef>
          </c:cat>
          <c:val>
            <c:numRef>
              <c:f>'Estado De Resultados'!$U$21:$Y$21</c:f>
              <c:numCache>
                <c:formatCode>0.00%</c:formatCode>
                <c:ptCount val="5"/>
                <c:pt idx="0">
                  <c:v>3.1317748480593991E-3</c:v>
                </c:pt>
                <c:pt idx="1">
                  <c:v>9.5224871256825664E-3</c:v>
                </c:pt>
                <c:pt idx="2">
                  <c:v>2.0823135695325529E-2</c:v>
                </c:pt>
                <c:pt idx="3">
                  <c:v>3.3983233268923677E-2</c:v>
                </c:pt>
                <c:pt idx="4">
                  <c:v>4.5234157652970237E-2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FB-42F2-BEB1-6EE50615C8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7075008"/>
        <c:axId val="157084160"/>
      </c:lineChart>
      <c:catAx>
        <c:axId val="15707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7084160"/>
        <c:crosses val="autoZero"/>
        <c:auto val="1"/>
        <c:lblAlgn val="ctr"/>
        <c:lblOffset val="100"/>
        <c:noMultiLvlLbl val="0"/>
      </c:catAx>
      <c:valAx>
        <c:axId val="15708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707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89-4418-AE24-C7B61A64C05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89-4418-AE24-C7B61A64C05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89-4418-AE24-C7B61A64C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205455"/>
        <c:axId val="1088215023"/>
      </c:lineChart>
      <c:catAx>
        <c:axId val="1088205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8215023"/>
        <c:crosses val="autoZero"/>
        <c:auto val="1"/>
        <c:lblAlgn val="ctr"/>
        <c:lblOffset val="100"/>
        <c:noMultiLvlLbl val="0"/>
      </c:catAx>
      <c:valAx>
        <c:axId val="1088215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820545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06/03/2022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06/03/2022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6/3/2022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6/3/2022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6/3/2022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6/3/2022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6/3/2022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6/3/2022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6/3/2022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6/3/2022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6/3/2022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18207" y="2325315"/>
            <a:ext cx="4899522" cy="820725"/>
          </a:xfrm>
        </p:spPr>
        <p:txBody>
          <a:bodyPr/>
          <a:lstStyle/>
          <a:p>
            <a:r>
              <a:rPr lang="es-ES" dirty="0"/>
              <a:t>Apuestas &amp;  puntos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01247" y="3433607"/>
            <a:ext cx="4533442" cy="765805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Liliana Cardenas </a:t>
            </a:r>
          </a:p>
          <a:p>
            <a:r>
              <a:rPr lang="es-ES" dirty="0"/>
              <a:t>Fausto Ramírez </a:t>
            </a:r>
          </a:p>
        </p:txBody>
      </p:sp>
      <p:pic>
        <p:nvPicPr>
          <p:cNvPr id="5" name="Imagen 4" descr="Una pelota de fútbol&#10;&#10;Descripción generada automáticamente">
            <a:extLst>
              <a:ext uri="{FF2B5EF4-FFF2-40B4-BE49-F238E27FC236}">
                <a16:creationId xmlns:a16="http://schemas.microsoft.com/office/drawing/2014/main" id="{1490D7EE-863F-4CE7-88F5-1F2CE3180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39" y="2800240"/>
            <a:ext cx="1804242" cy="1767509"/>
          </a:xfrm>
          <a:prstGeom prst="ellipse">
            <a:avLst/>
          </a:prstGeom>
          <a:ln w="762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Cuadro de texto 15">
            <a:extLst>
              <a:ext uri="{FF2B5EF4-FFF2-40B4-BE49-F238E27FC236}">
                <a16:creationId xmlns:a16="http://schemas.microsoft.com/office/drawing/2014/main" id="{08BC48CD-30D0-4B08-838E-9E542C42307A}"/>
              </a:ext>
            </a:extLst>
          </p:cNvPr>
          <p:cNvSpPr txBox="1"/>
          <p:nvPr/>
        </p:nvSpPr>
        <p:spPr>
          <a:xfrm>
            <a:off x="545335" y="3022216"/>
            <a:ext cx="1390650" cy="2476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b="1" u="sng" dirty="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Apuestas &amp; Puntos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83202928-FBCA-4BA2-BC40-3F2880A2A6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428613"/>
              </p:ext>
            </p:extLst>
          </p:nvPr>
        </p:nvGraphicFramePr>
        <p:xfrm>
          <a:off x="-33338" y="1943100"/>
          <a:ext cx="9205913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976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B9BAAC7-FB95-4A93-8993-C6DCC702AC4D}"/>
              </a:ext>
            </a:extLst>
          </p:cNvPr>
          <p:cNvSpPr txBox="1"/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APUESTAS &amp; PUNTOS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7D430E1-4B63-4EC1-8FF7-6290B9E99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64" y="1200151"/>
            <a:ext cx="3394472" cy="3394472"/>
          </a:xfrm>
          <a:prstGeom prst="rect">
            <a:avLst/>
          </a:prstGeom>
          <a:noFill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D6897E4-7216-4D18-A5C5-38E2AD92C699}"/>
              </a:ext>
            </a:extLst>
          </p:cNvPr>
          <p:cNvSpPr txBox="1"/>
          <p:nvPr/>
        </p:nvSpPr>
        <p:spPr>
          <a:xfrm>
            <a:off x="4648200" y="1796014"/>
            <a:ext cx="3716536" cy="2100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  <a:latin typeface="Arial Nova" panose="020B0504020202020204" pitchFamily="34" charset="0"/>
                <a:cs typeface="Arial" panose="020B0604020202020204" pitchFamily="34" charset="0"/>
              </a:rPr>
              <a:t>Incentivar el retorno de las personas a los establecimientos comerciales luego de las consecuencias negativas derivadas de la pandemia.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59761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C20881F-FF45-5C45-A4D0-993BF5438837}" type="datetime1">
              <a:rPr lang="es-AR" sz="700" smtClean="0"/>
              <a:pPr>
                <a:spcAft>
                  <a:spcPts val="600"/>
                </a:spcAft>
              </a:pPr>
              <a:t>6/3/2022</a:t>
            </a:fld>
            <a:endParaRPr lang="en-US" sz="700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7F2B2957-7ACE-4354-AA79-76F99A6C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2741" y="4729907"/>
            <a:ext cx="5597266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Propiedad intelectual de la UNIVERSIDAD PILOTO DE COLOMBIA® -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Año</a:t>
            </a:r>
            <a:r>
              <a:rPr lang="en-US" kern="1200" dirty="0">
                <a:latin typeface="+mn-lt"/>
                <a:ea typeface="+mn-ea"/>
                <a:cs typeface="+mn-cs"/>
              </a:rPr>
              <a:t> 2017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6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1CD8E3-7309-4B18-BA59-D45F028E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927764" cy="29977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O" sz="2200" dirty="0">
              <a:latin typeface="Arial Nova" panose="020B0504020202020204" pitchFamily="34" charset="0"/>
            </a:endParaRPr>
          </a:p>
          <a:p>
            <a:pPr algn="just"/>
            <a:r>
              <a:rPr lang="es-CO" sz="2000" dirty="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El cierre de bares y restaurantes , siendo el mas golpeado por las decisiones del gobierno para minimizar las afectaciones sanitarias, causadas por el COVID 19.  </a:t>
            </a:r>
          </a:p>
          <a:p>
            <a:endParaRPr lang="es-CO" dirty="0"/>
          </a:p>
        </p:txBody>
      </p:sp>
      <p:pic>
        <p:nvPicPr>
          <p:cNvPr id="1032" name="Picture 8" descr="La vida es dura para todo el mundo - Mi Devocional">
            <a:extLst>
              <a:ext uri="{FF2B5EF4-FFF2-40B4-BE49-F238E27FC236}">
                <a16:creationId xmlns:a16="http://schemas.microsoft.com/office/drawing/2014/main" id="{3232666D-0660-4A35-99B4-DDF16B2EB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0264" y="1200151"/>
            <a:ext cx="3394472" cy="33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2A0A9F-A9B1-4BB0-95EB-DE21352FCC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597617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C48FA66-AFAC-C94B-8515-077F25F63FCB}" type="datetime1">
              <a:rPr lang="es-AR" sz="700" smtClean="0"/>
              <a:pPr>
                <a:spcAft>
                  <a:spcPts val="600"/>
                </a:spcAft>
              </a:pPr>
              <a:t>6/3/2022</a:t>
            </a:fld>
            <a:endParaRPr lang="en-US" sz="7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11FC40-C42B-4F23-B59C-525BAA69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2741" y="4729907"/>
            <a:ext cx="5597266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C8F49-45A8-48A1-83E4-9242C225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9A524F-D7CE-4722-84A5-7F38A7A7FD11}"/>
              </a:ext>
            </a:extLst>
          </p:cNvPr>
          <p:cNvSpPr txBox="1">
            <a:spLocks/>
          </p:cNvSpPr>
          <p:nvPr/>
        </p:nvSpPr>
        <p:spPr>
          <a:xfrm>
            <a:off x="2576944" y="457200"/>
            <a:ext cx="3283529" cy="56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900" b="1" dirty="0">
                <a:solidFill>
                  <a:schemeClr val="bg1">
                    <a:lumMod val="50000"/>
                  </a:schemeClr>
                </a:solidFill>
              </a:rPr>
              <a:t>PROBLEMÁTICA</a:t>
            </a:r>
            <a:r>
              <a:rPr lang="es-CO" sz="2000" b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endParaRPr 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DCD77FC-5598-4B47-8C2B-0317CF968FFC}"/>
              </a:ext>
            </a:extLst>
          </p:cNvPr>
          <p:cNvSpPr txBox="1">
            <a:spLocks/>
          </p:cNvSpPr>
          <p:nvPr/>
        </p:nvSpPr>
        <p:spPr>
          <a:xfrm>
            <a:off x="31594" y="103687"/>
            <a:ext cx="1468208" cy="183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1100" dirty="0"/>
              <a:t>APUESTAS &amp; PUNTOS</a:t>
            </a:r>
            <a:r>
              <a:rPr lang="es-CO" sz="1100" b="1" dirty="0"/>
              <a:t> </a:t>
            </a:r>
            <a:endParaRPr lang="es-CO" sz="1100" dirty="0"/>
          </a:p>
        </p:txBody>
      </p:sp>
    </p:spTree>
    <p:extLst>
      <p:ext uri="{BB962C8B-B14F-4D97-AF65-F5344CB8AC3E}">
        <p14:creationId xmlns:p14="http://schemas.microsoft.com/office/powerpoint/2010/main" val="33092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5FFB1-F8D2-4987-895A-1260F9E4E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542" y="326501"/>
            <a:ext cx="3127664" cy="857250"/>
          </a:xfrm>
        </p:spPr>
        <p:txBody>
          <a:bodyPr>
            <a:normAutofit/>
          </a:bodyPr>
          <a:lstStyle/>
          <a:p>
            <a:r>
              <a:rPr lang="es-CO" sz="2800" b="1" dirty="0">
                <a:solidFill>
                  <a:schemeClr val="bg1">
                    <a:lumMod val="50000"/>
                  </a:schemeClr>
                </a:solidFill>
              </a:rPr>
              <a:t>OBJETIVOS</a:t>
            </a:r>
            <a:r>
              <a:rPr lang="es-CO" sz="2800" dirty="0"/>
              <a:t> 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79B418-3288-4339-8AFF-C8E7B2042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B93253-2958-495A-8817-382185DB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766DFF-9AC0-4F4A-ACAC-5E1A97A9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4</a:t>
            </a:fld>
            <a:endParaRPr lang="en-US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A4E3D4A3-24D2-43E6-807F-F264C169A632}"/>
              </a:ext>
            </a:extLst>
          </p:cNvPr>
          <p:cNvSpPr txBox="1">
            <a:spLocks/>
          </p:cNvSpPr>
          <p:nvPr/>
        </p:nvSpPr>
        <p:spPr>
          <a:xfrm>
            <a:off x="31594" y="103687"/>
            <a:ext cx="1468208" cy="183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1100" dirty="0"/>
              <a:t>APUESTAS &amp; PUNTOS</a:t>
            </a:r>
            <a:r>
              <a:rPr lang="es-CO" sz="1100" b="1" dirty="0"/>
              <a:t> </a:t>
            </a:r>
            <a:endParaRPr lang="es-CO" sz="1100" dirty="0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643AD0B-0189-4221-8BF3-0CE2141AA614}"/>
              </a:ext>
            </a:extLst>
          </p:cNvPr>
          <p:cNvGrpSpPr/>
          <p:nvPr/>
        </p:nvGrpSpPr>
        <p:grpSpPr>
          <a:xfrm>
            <a:off x="1062189" y="1392381"/>
            <a:ext cx="7019621" cy="2691245"/>
            <a:chOff x="1240155" y="1394460"/>
            <a:chExt cx="5962650" cy="2575560"/>
          </a:xfrm>
        </p:grpSpPr>
        <p:pic>
          <p:nvPicPr>
            <p:cNvPr id="21" name="Picture 4" descr="Plantilla de infografía moderna de tres pasos vector gratuito">
              <a:extLst>
                <a:ext uri="{FF2B5EF4-FFF2-40B4-BE49-F238E27FC236}">
                  <a16:creationId xmlns:a16="http://schemas.microsoft.com/office/drawing/2014/main" id="{E02917AB-0C68-4018-9599-58E1DF486D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360" b="14795"/>
            <a:stretch/>
          </p:blipFill>
          <p:spPr bwMode="auto">
            <a:xfrm>
              <a:off x="1240155" y="1394460"/>
              <a:ext cx="5962650" cy="2575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4EE38D98-62C2-4053-B6CF-62D128D1E863}"/>
                </a:ext>
              </a:extLst>
            </p:cNvPr>
            <p:cNvSpPr/>
            <p:nvPr/>
          </p:nvSpPr>
          <p:spPr>
            <a:xfrm>
              <a:off x="3651822" y="1835308"/>
              <a:ext cx="1135380" cy="1805940"/>
            </a:xfrm>
            <a:prstGeom prst="roundRect">
              <a:avLst/>
            </a:prstGeom>
            <a:solidFill>
              <a:srgbClr val="F6F6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dirty="0">
                  <a:solidFill>
                    <a:schemeClr val="bg1">
                      <a:lumMod val="50000"/>
                    </a:schemeClr>
                  </a:solidFill>
                </a:rPr>
                <a:t>Establecer estrategias de ventas. </a:t>
              </a:r>
            </a:p>
          </p:txBody>
        </p:sp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38333204-169F-4C15-802C-57E5C07D79D6}"/>
                </a:ext>
              </a:extLst>
            </p:cNvPr>
            <p:cNvSpPr/>
            <p:nvPr/>
          </p:nvSpPr>
          <p:spPr>
            <a:xfrm>
              <a:off x="1688776" y="1914248"/>
              <a:ext cx="1206390" cy="1648059"/>
            </a:xfrm>
            <a:prstGeom prst="roundRect">
              <a:avLst/>
            </a:prstGeom>
            <a:solidFill>
              <a:srgbClr val="F6F6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dirty="0">
                  <a:solidFill>
                    <a:schemeClr val="bg1">
                      <a:lumMod val="50000"/>
                    </a:schemeClr>
                  </a:solidFill>
                </a:rPr>
                <a:t>Aplicación tecnológica que administre programa de fidelización. </a:t>
              </a:r>
            </a:p>
          </p:txBody>
        </p:sp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342F7846-6626-4645-B03F-710EFAF3FD78}"/>
                </a:ext>
              </a:extLst>
            </p:cNvPr>
            <p:cNvSpPr/>
            <p:nvPr/>
          </p:nvSpPr>
          <p:spPr>
            <a:xfrm>
              <a:off x="5608318" y="2020947"/>
              <a:ext cx="1135380" cy="1541359"/>
            </a:xfrm>
            <a:prstGeom prst="roundRect">
              <a:avLst/>
            </a:prstGeom>
            <a:solidFill>
              <a:srgbClr val="F6F6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dirty="0">
                  <a:solidFill>
                    <a:schemeClr val="bg1">
                      <a:lumMod val="50000"/>
                    </a:schemeClr>
                  </a:solidFill>
                </a:rPr>
                <a:t>Construir alianzas comerciales</a:t>
              </a:r>
              <a:r>
                <a:rPr lang="es-CO" dirty="0">
                  <a:solidFill>
                    <a:schemeClr val="bg1">
                      <a:lumMod val="50000"/>
                    </a:schemeClr>
                  </a:solidFill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704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CEC4A03-C146-4819-BFFC-C7C964E7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36" y="101602"/>
            <a:ext cx="1841177" cy="182825"/>
          </a:xfrm>
        </p:spPr>
        <p:txBody>
          <a:bodyPr>
            <a:normAutofit fontScale="90000"/>
          </a:bodyPr>
          <a:lstStyle/>
          <a:p>
            <a:r>
              <a:rPr lang="es-CO" sz="1200" dirty="0"/>
              <a:t>APUESTAS &amp;  PUNTOS</a:t>
            </a:r>
            <a:r>
              <a:rPr lang="es-CO" sz="2000" dirty="0"/>
              <a:t> </a:t>
            </a:r>
            <a:endParaRPr lang="en-US" sz="2000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262F724-27A1-45B6-913E-BF39603EE278}"/>
              </a:ext>
            </a:extLst>
          </p:cNvPr>
          <p:cNvGrpSpPr/>
          <p:nvPr/>
        </p:nvGrpSpPr>
        <p:grpSpPr>
          <a:xfrm>
            <a:off x="2779700" y="1293331"/>
            <a:ext cx="3135351" cy="2350898"/>
            <a:chOff x="3025880" y="1405419"/>
            <a:chExt cx="2348162" cy="2190202"/>
          </a:xfrm>
          <a:solidFill>
            <a:srgbClr val="EFEFEF"/>
          </a:solidFill>
        </p:grpSpPr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5BE09A0B-D1C7-48B7-9EE8-D624D1781F1C}"/>
                </a:ext>
              </a:extLst>
            </p:cNvPr>
            <p:cNvSpPr/>
            <p:nvPr/>
          </p:nvSpPr>
          <p:spPr>
            <a:xfrm rot="16200000">
              <a:off x="3974972" y="1400248"/>
              <a:ext cx="354787" cy="365130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0" y="73026"/>
                  </a:moveTo>
                  <a:lnTo>
                    <a:pt x="177394" y="73026"/>
                  </a:lnTo>
                  <a:lnTo>
                    <a:pt x="177394" y="0"/>
                  </a:lnTo>
                  <a:lnTo>
                    <a:pt x="354787" y="182565"/>
                  </a:lnTo>
                  <a:lnTo>
                    <a:pt x="177394" y="365130"/>
                  </a:lnTo>
                  <a:lnTo>
                    <a:pt x="177394" y="292104"/>
                  </a:lnTo>
                  <a:lnTo>
                    <a:pt x="0" y="292104"/>
                  </a:lnTo>
                  <a:lnTo>
                    <a:pt x="0" y="730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73026" rIns="106436" bIns="730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AD3F75FE-44B6-4CDB-8282-1956422FD2F4}"/>
                </a:ext>
              </a:extLst>
            </p:cNvPr>
            <p:cNvSpPr/>
            <p:nvPr/>
          </p:nvSpPr>
          <p:spPr>
            <a:xfrm rot="18600000">
              <a:off x="4651537" y="1542951"/>
              <a:ext cx="354787" cy="365130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0" y="73026"/>
                  </a:moveTo>
                  <a:lnTo>
                    <a:pt x="177394" y="73026"/>
                  </a:lnTo>
                  <a:lnTo>
                    <a:pt x="177394" y="0"/>
                  </a:lnTo>
                  <a:lnTo>
                    <a:pt x="354787" y="182565"/>
                  </a:lnTo>
                  <a:lnTo>
                    <a:pt x="177394" y="365130"/>
                  </a:lnTo>
                  <a:lnTo>
                    <a:pt x="177394" y="292104"/>
                  </a:lnTo>
                  <a:lnTo>
                    <a:pt x="0" y="292104"/>
                  </a:lnTo>
                  <a:lnTo>
                    <a:pt x="0" y="730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3026" rIns="106435" bIns="730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95987DEF-2DBE-404C-8478-C63B4DD05AED}"/>
                </a:ext>
              </a:extLst>
            </p:cNvPr>
            <p:cNvSpPr/>
            <p:nvPr/>
          </p:nvSpPr>
          <p:spPr>
            <a:xfrm rot="21000000">
              <a:off x="5019255" y="2074202"/>
              <a:ext cx="354787" cy="365130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0" y="73026"/>
                  </a:moveTo>
                  <a:lnTo>
                    <a:pt x="177394" y="73026"/>
                  </a:lnTo>
                  <a:lnTo>
                    <a:pt x="177394" y="0"/>
                  </a:lnTo>
                  <a:lnTo>
                    <a:pt x="354787" y="182565"/>
                  </a:lnTo>
                  <a:lnTo>
                    <a:pt x="177394" y="365130"/>
                  </a:lnTo>
                  <a:lnTo>
                    <a:pt x="177394" y="292104"/>
                  </a:lnTo>
                  <a:lnTo>
                    <a:pt x="0" y="292104"/>
                  </a:lnTo>
                  <a:lnTo>
                    <a:pt x="0" y="730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3025" rIns="106435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E14E48CD-DD98-4C2E-AF77-2525D7ED71DD}"/>
                </a:ext>
              </a:extLst>
            </p:cNvPr>
            <p:cNvSpPr/>
            <p:nvPr/>
          </p:nvSpPr>
          <p:spPr>
            <a:xfrm rot="1800000">
              <a:off x="4994365" y="2794590"/>
              <a:ext cx="354787" cy="365130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0" y="73026"/>
                  </a:moveTo>
                  <a:lnTo>
                    <a:pt x="177394" y="73026"/>
                  </a:lnTo>
                  <a:lnTo>
                    <a:pt x="177394" y="0"/>
                  </a:lnTo>
                  <a:lnTo>
                    <a:pt x="354787" y="182565"/>
                  </a:lnTo>
                  <a:lnTo>
                    <a:pt x="177394" y="365130"/>
                  </a:lnTo>
                  <a:lnTo>
                    <a:pt x="177394" y="292104"/>
                  </a:lnTo>
                  <a:lnTo>
                    <a:pt x="0" y="292104"/>
                  </a:lnTo>
                  <a:lnTo>
                    <a:pt x="0" y="730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3025" rIns="106435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5DFE9080-BF40-4CC5-B94F-4CCD795E7484}"/>
                </a:ext>
              </a:extLst>
            </p:cNvPr>
            <p:cNvSpPr/>
            <p:nvPr/>
          </p:nvSpPr>
          <p:spPr>
            <a:xfrm rot="4200000">
              <a:off x="4436333" y="3235663"/>
              <a:ext cx="354787" cy="365130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0" y="73026"/>
                  </a:moveTo>
                  <a:lnTo>
                    <a:pt x="177394" y="73026"/>
                  </a:lnTo>
                  <a:lnTo>
                    <a:pt x="177394" y="0"/>
                  </a:lnTo>
                  <a:lnTo>
                    <a:pt x="354787" y="182565"/>
                  </a:lnTo>
                  <a:lnTo>
                    <a:pt x="177394" y="365130"/>
                  </a:lnTo>
                  <a:lnTo>
                    <a:pt x="177394" y="292104"/>
                  </a:lnTo>
                  <a:lnTo>
                    <a:pt x="0" y="292104"/>
                  </a:lnTo>
                  <a:lnTo>
                    <a:pt x="0" y="730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73025" rIns="106436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AE369680-C837-4BDB-9EBF-CF6B0D4FA91A}"/>
                </a:ext>
              </a:extLst>
            </p:cNvPr>
            <p:cNvSpPr/>
            <p:nvPr/>
          </p:nvSpPr>
          <p:spPr>
            <a:xfrm rot="17400000">
              <a:off x="3630695" y="3197108"/>
              <a:ext cx="354788" cy="365131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354787" y="292104"/>
                  </a:moveTo>
                  <a:lnTo>
                    <a:pt x="177393" y="292104"/>
                  </a:lnTo>
                  <a:lnTo>
                    <a:pt x="177393" y="365130"/>
                  </a:lnTo>
                  <a:lnTo>
                    <a:pt x="0" y="182565"/>
                  </a:lnTo>
                  <a:lnTo>
                    <a:pt x="177393" y="0"/>
                  </a:lnTo>
                  <a:lnTo>
                    <a:pt x="177393" y="73026"/>
                  </a:lnTo>
                  <a:lnTo>
                    <a:pt x="354787" y="73026"/>
                  </a:lnTo>
                  <a:lnTo>
                    <a:pt x="354787" y="292104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435" tIns="73026" rIns="1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F69B9D94-969E-4AB3-AC6C-E26007471323}"/>
                </a:ext>
              </a:extLst>
            </p:cNvPr>
            <p:cNvSpPr/>
            <p:nvPr/>
          </p:nvSpPr>
          <p:spPr>
            <a:xfrm rot="19800000">
              <a:off x="3084376" y="2750081"/>
              <a:ext cx="354788" cy="365131"/>
            </a:xfrm>
            <a:custGeom>
              <a:avLst/>
              <a:gdLst>
                <a:gd name="connsiteX0" fmla="*/ 0 w 354787"/>
                <a:gd name="connsiteY0" fmla="*/ 73026 h 365130"/>
                <a:gd name="connsiteX1" fmla="*/ 177394 w 354787"/>
                <a:gd name="connsiteY1" fmla="*/ 73026 h 365130"/>
                <a:gd name="connsiteX2" fmla="*/ 177394 w 354787"/>
                <a:gd name="connsiteY2" fmla="*/ 0 h 365130"/>
                <a:gd name="connsiteX3" fmla="*/ 354787 w 354787"/>
                <a:gd name="connsiteY3" fmla="*/ 182565 h 365130"/>
                <a:gd name="connsiteX4" fmla="*/ 177394 w 354787"/>
                <a:gd name="connsiteY4" fmla="*/ 365130 h 365130"/>
                <a:gd name="connsiteX5" fmla="*/ 177394 w 354787"/>
                <a:gd name="connsiteY5" fmla="*/ 292104 h 365130"/>
                <a:gd name="connsiteX6" fmla="*/ 0 w 354787"/>
                <a:gd name="connsiteY6" fmla="*/ 292104 h 365130"/>
                <a:gd name="connsiteX7" fmla="*/ 0 w 354787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87" h="365130">
                  <a:moveTo>
                    <a:pt x="354787" y="292104"/>
                  </a:moveTo>
                  <a:lnTo>
                    <a:pt x="177393" y="292104"/>
                  </a:lnTo>
                  <a:lnTo>
                    <a:pt x="177393" y="365130"/>
                  </a:lnTo>
                  <a:lnTo>
                    <a:pt x="0" y="182565"/>
                  </a:lnTo>
                  <a:lnTo>
                    <a:pt x="177393" y="0"/>
                  </a:lnTo>
                  <a:lnTo>
                    <a:pt x="177393" y="73026"/>
                  </a:lnTo>
                  <a:lnTo>
                    <a:pt x="354787" y="73026"/>
                  </a:lnTo>
                  <a:lnTo>
                    <a:pt x="354787" y="292104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435" tIns="73026" rIns="1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0D01F080-02E7-4BEB-95E8-17E8DC8F15EB}"/>
                </a:ext>
              </a:extLst>
            </p:cNvPr>
            <p:cNvSpPr/>
            <p:nvPr/>
          </p:nvSpPr>
          <p:spPr>
            <a:xfrm rot="493968">
              <a:off x="3025880" y="2100768"/>
              <a:ext cx="423332" cy="365131"/>
            </a:xfrm>
            <a:custGeom>
              <a:avLst/>
              <a:gdLst>
                <a:gd name="connsiteX0" fmla="*/ 0 w 423332"/>
                <a:gd name="connsiteY0" fmla="*/ 73026 h 365130"/>
                <a:gd name="connsiteX1" fmla="*/ 240767 w 423332"/>
                <a:gd name="connsiteY1" fmla="*/ 73026 h 365130"/>
                <a:gd name="connsiteX2" fmla="*/ 240767 w 423332"/>
                <a:gd name="connsiteY2" fmla="*/ 0 h 365130"/>
                <a:gd name="connsiteX3" fmla="*/ 423332 w 423332"/>
                <a:gd name="connsiteY3" fmla="*/ 182565 h 365130"/>
                <a:gd name="connsiteX4" fmla="*/ 240767 w 423332"/>
                <a:gd name="connsiteY4" fmla="*/ 365130 h 365130"/>
                <a:gd name="connsiteX5" fmla="*/ 240767 w 423332"/>
                <a:gd name="connsiteY5" fmla="*/ 292104 h 365130"/>
                <a:gd name="connsiteX6" fmla="*/ 0 w 423332"/>
                <a:gd name="connsiteY6" fmla="*/ 292104 h 365130"/>
                <a:gd name="connsiteX7" fmla="*/ 0 w 423332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3332" h="365130">
                  <a:moveTo>
                    <a:pt x="423332" y="292104"/>
                  </a:moveTo>
                  <a:lnTo>
                    <a:pt x="182565" y="292104"/>
                  </a:lnTo>
                  <a:lnTo>
                    <a:pt x="182565" y="365130"/>
                  </a:lnTo>
                  <a:lnTo>
                    <a:pt x="0" y="182565"/>
                  </a:lnTo>
                  <a:lnTo>
                    <a:pt x="182565" y="0"/>
                  </a:lnTo>
                  <a:lnTo>
                    <a:pt x="182565" y="73026"/>
                  </a:lnTo>
                  <a:lnTo>
                    <a:pt x="423332" y="73026"/>
                  </a:lnTo>
                  <a:lnTo>
                    <a:pt x="423332" y="292104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9539" tIns="73027" rIns="-1" bIns="730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 dirty="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89DC5A5C-039C-4B1F-A691-AE7C8783E59B}"/>
                </a:ext>
              </a:extLst>
            </p:cNvPr>
            <p:cNvSpPr/>
            <p:nvPr/>
          </p:nvSpPr>
          <p:spPr>
            <a:xfrm rot="24670272">
              <a:off x="3402206" y="1569045"/>
              <a:ext cx="385086" cy="365131"/>
            </a:xfrm>
            <a:custGeom>
              <a:avLst/>
              <a:gdLst>
                <a:gd name="connsiteX0" fmla="*/ 0 w 385086"/>
                <a:gd name="connsiteY0" fmla="*/ 73026 h 365130"/>
                <a:gd name="connsiteX1" fmla="*/ 202521 w 385086"/>
                <a:gd name="connsiteY1" fmla="*/ 73026 h 365130"/>
                <a:gd name="connsiteX2" fmla="*/ 202521 w 385086"/>
                <a:gd name="connsiteY2" fmla="*/ 0 h 365130"/>
                <a:gd name="connsiteX3" fmla="*/ 385086 w 385086"/>
                <a:gd name="connsiteY3" fmla="*/ 182565 h 365130"/>
                <a:gd name="connsiteX4" fmla="*/ 202521 w 385086"/>
                <a:gd name="connsiteY4" fmla="*/ 365130 h 365130"/>
                <a:gd name="connsiteX5" fmla="*/ 202521 w 385086"/>
                <a:gd name="connsiteY5" fmla="*/ 292104 h 365130"/>
                <a:gd name="connsiteX6" fmla="*/ 0 w 385086"/>
                <a:gd name="connsiteY6" fmla="*/ 292104 h 365130"/>
                <a:gd name="connsiteX7" fmla="*/ 0 w 385086"/>
                <a:gd name="connsiteY7" fmla="*/ 73026 h 36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5086" h="365130">
                  <a:moveTo>
                    <a:pt x="385086" y="292104"/>
                  </a:moveTo>
                  <a:lnTo>
                    <a:pt x="182565" y="292104"/>
                  </a:lnTo>
                  <a:lnTo>
                    <a:pt x="182565" y="365130"/>
                  </a:lnTo>
                  <a:lnTo>
                    <a:pt x="0" y="182565"/>
                  </a:lnTo>
                  <a:lnTo>
                    <a:pt x="182565" y="0"/>
                  </a:lnTo>
                  <a:lnTo>
                    <a:pt x="182565" y="73026"/>
                  </a:lnTo>
                  <a:lnTo>
                    <a:pt x="385086" y="73026"/>
                  </a:lnTo>
                  <a:lnTo>
                    <a:pt x="385086" y="292104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9540" tIns="73026" rIns="-2" bIns="7302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1500" kern="1200"/>
            </a:p>
          </p:txBody>
        </p:sp>
      </p:grp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44F60A-4C4E-4716-80AC-D1CD8E74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597617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D6698D7-BF26-6F46-B52A-6DB95F7B5370}" type="datetime1">
              <a:rPr lang="es-AR" sz="700" smtClean="0"/>
              <a:pPr>
                <a:spcAft>
                  <a:spcPts val="600"/>
                </a:spcAft>
              </a:pPr>
              <a:t>6/3/2022</a:t>
            </a:fld>
            <a:endParaRPr lang="en-US" sz="70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65DACC-0A04-41E0-A3B2-17902FC57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2741" y="4729907"/>
            <a:ext cx="5597266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EAD2337-546B-4145-ABC1-A0EA39DD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56FFAA0-D00A-4D32-BCF1-8798F12057C1}"/>
              </a:ext>
            </a:extLst>
          </p:cNvPr>
          <p:cNvSpPr txBox="1"/>
          <p:nvPr/>
        </p:nvSpPr>
        <p:spPr>
          <a:xfrm>
            <a:off x="1170575" y="584946"/>
            <a:ext cx="94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F017BDE-1B8D-484D-BC81-055B9B879DE2}"/>
              </a:ext>
            </a:extLst>
          </p:cNvPr>
          <p:cNvSpPr txBox="1"/>
          <p:nvPr/>
        </p:nvSpPr>
        <p:spPr>
          <a:xfrm>
            <a:off x="4726335" y="123257"/>
            <a:ext cx="179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/>
              <a:t>1</a:t>
            </a:r>
            <a:r>
              <a:rPr lang="es-CO" sz="1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Segmento del mercado</a:t>
            </a:r>
            <a:r>
              <a:rPr lang="es-CO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es-CO" b="1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92E2FCD-ECFA-4B53-9B08-40A8F7F166DD}"/>
              </a:ext>
            </a:extLst>
          </p:cNvPr>
          <p:cNvSpPr txBox="1"/>
          <p:nvPr/>
        </p:nvSpPr>
        <p:spPr>
          <a:xfrm>
            <a:off x="6438319" y="568566"/>
            <a:ext cx="10770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2.Propuesta de valor.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1C522DF-593C-4BE4-BD18-0C6469BA1CE8}"/>
              </a:ext>
            </a:extLst>
          </p:cNvPr>
          <p:cNvSpPr txBox="1"/>
          <p:nvPr/>
        </p:nvSpPr>
        <p:spPr>
          <a:xfrm>
            <a:off x="7294419" y="1865082"/>
            <a:ext cx="8326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Canales</a:t>
            </a:r>
            <a:r>
              <a:rPr lang="es-CO" sz="1100" dirty="0"/>
              <a:t>.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B583BE4-678C-44D1-A9EB-151C81451C40}"/>
              </a:ext>
            </a:extLst>
          </p:cNvPr>
          <p:cNvSpPr txBox="1"/>
          <p:nvPr/>
        </p:nvSpPr>
        <p:spPr>
          <a:xfrm>
            <a:off x="7312717" y="3064629"/>
            <a:ext cx="1276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4.Relación con los clientes</a:t>
            </a:r>
            <a:r>
              <a:rPr lang="es-CO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1E4A4CE-5B58-4111-9244-168E978A4DFE}"/>
              </a:ext>
            </a:extLst>
          </p:cNvPr>
          <p:cNvSpPr txBox="1"/>
          <p:nvPr/>
        </p:nvSpPr>
        <p:spPr>
          <a:xfrm>
            <a:off x="5983172" y="4268218"/>
            <a:ext cx="1532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5.Fuentes de ingreso. 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5DDA60A-A6B1-475E-A36C-C43140C6AD6D}"/>
              </a:ext>
            </a:extLst>
          </p:cNvPr>
          <p:cNvSpPr txBox="1"/>
          <p:nvPr/>
        </p:nvSpPr>
        <p:spPr>
          <a:xfrm>
            <a:off x="1628582" y="4267356"/>
            <a:ext cx="1229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Recursos clave</a:t>
            </a:r>
            <a:r>
              <a:rPr lang="es-CO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715B94D-BCC4-45DF-B1A0-135EAA0EABEE}"/>
              </a:ext>
            </a:extLst>
          </p:cNvPr>
          <p:cNvSpPr txBox="1"/>
          <p:nvPr/>
        </p:nvSpPr>
        <p:spPr>
          <a:xfrm>
            <a:off x="420092" y="3210321"/>
            <a:ext cx="12888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Actividades clave. 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3F6F724-EF04-4752-B618-0A59EE92C098}"/>
              </a:ext>
            </a:extLst>
          </p:cNvPr>
          <p:cNvSpPr txBox="1"/>
          <p:nvPr/>
        </p:nvSpPr>
        <p:spPr>
          <a:xfrm>
            <a:off x="49343" y="1870441"/>
            <a:ext cx="10948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Socios clave</a:t>
            </a:r>
            <a:r>
              <a:rPr lang="es-CO" sz="1100" dirty="0"/>
              <a:t>. 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FD2EE51-A5AB-4CAB-8327-5950B31D6206}"/>
              </a:ext>
            </a:extLst>
          </p:cNvPr>
          <p:cNvSpPr txBox="1"/>
          <p:nvPr/>
        </p:nvSpPr>
        <p:spPr>
          <a:xfrm>
            <a:off x="1171332" y="537590"/>
            <a:ext cx="12751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Estructura de costos. </a:t>
            </a:r>
          </a:p>
        </p:txBody>
      </p:sp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86644747-FC50-4B80-890E-E7F1B401E5E6}"/>
              </a:ext>
            </a:extLst>
          </p:cNvPr>
          <p:cNvSpPr/>
          <p:nvPr/>
        </p:nvSpPr>
        <p:spPr>
          <a:xfrm>
            <a:off x="3584760" y="1762101"/>
            <a:ext cx="1601448" cy="1475987"/>
          </a:xfrm>
          <a:custGeom>
            <a:avLst/>
            <a:gdLst>
              <a:gd name="connsiteX0" fmla="*/ 0 w 1073913"/>
              <a:gd name="connsiteY0" fmla="*/ 536957 h 1073913"/>
              <a:gd name="connsiteX1" fmla="*/ 536957 w 1073913"/>
              <a:gd name="connsiteY1" fmla="*/ 0 h 1073913"/>
              <a:gd name="connsiteX2" fmla="*/ 1073914 w 1073913"/>
              <a:gd name="connsiteY2" fmla="*/ 536957 h 1073913"/>
              <a:gd name="connsiteX3" fmla="*/ 536957 w 1073913"/>
              <a:gd name="connsiteY3" fmla="*/ 1073914 h 1073913"/>
              <a:gd name="connsiteX4" fmla="*/ 0 w 1073913"/>
              <a:gd name="connsiteY4" fmla="*/ 536957 h 107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3913" h="1073913">
                <a:moveTo>
                  <a:pt x="0" y="536957"/>
                </a:moveTo>
                <a:cubicBezTo>
                  <a:pt x="0" y="240404"/>
                  <a:pt x="240404" y="0"/>
                  <a:pt x="536957" y="0"/>
                </a:cubicBezTo>
                <a:cubicBezTo>
                  <a:pt x="833510" y="0"/>
                  <a:pt x="1073914" y="240404"/>
                  <a:pt x="1073914" y="536957"/>
                </a:cubicBezTo>
                <a:cubicBezTo>
                  <a:pt x="1073914" y="833510"/>
                  <a:pt x="833510" y="1073914"/>
                  <a:pt x="536957" y="1073914"/>
                </a:cubicBezTo>
                <a:cubicBezTo>
                  <a:pt x="240404" y="1073914"/>
                  <a:pt x="0" y="833510"/>
                  <a:pt x="0" y="536957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182671" tIns="182671" rIns="182671" bIns="18267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MODELO DE NEGOCIO</a:t>
            </a:r>
            <a:endParaRPr lang="es-CO" sz="20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8" name="Imagen 47" descr="Icono de herramientas cruzadas de destornilladores - Foto de archivo -  #10506133 | Agencia de stock PantherMedia">
            <a:extLst>
              <a:ext uri="{FF2B5EF4-FFF2-40B4-BE49-F238E27FC236}">
                <a16:creationId xmlns:a16="http://schemas.microsoft.com/office/drawing/2014/main" id="{96DA6C1A-9190-47F7-AA38-E804037C0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49" y="2897859"/>
            <a:ext cx="1422993" cy="1195315"/>
          </a:xfrm>
          <a:prstGeom prst="ellipse">
            <a:avLst/>
          </a:prstGeom>
          <a:solidFill>
            <a:schemeClr val="accent1"/>
          </a:solidFill>
          <a:ln w="6350" cap="rnd">
            <a:solidFill>
              <a:schemeClr val="bg1"/>
            </a:solidFill>
            <a:prstDash val="sysDot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9" name="Picture 2" descr="Ilustración de Apretón De Manos Vectorial Una Mano Estrecha Otra  Ilustración Vectorial De Línea Plana y más Vectores Libres de Derechos de  Acuerdo - iStock">
            <a:extLst>
              <a:ext uri="{FF2B5EF4-FFF2-40B4-BE49-F238E27FC236}">
                <a16:creationId xmlns:a16="http://schemas.microsoft.com/office/drawing/2014/main" id="{4DFD653C-48B6-493A-AAFE-4EF4FBD3C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15" y="1421782"/>
            <a:ext cx="1330783" cy="1290572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0" name="Imagen 49" descr="21,715 Bolsa De Dinero Imágenes y Fotos - 123RF">
            <a:extLst>
              <a:ext uri="{FF2B5EF4-FFF2-40B4-BE49-F238E27FC236}">
                <a16:creationId xmlns:a16="http://schemas.microsoft.com/office/drawing/2014/main" id="{DACF47F9-E2D2-42DF-A638-9E6F01326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398" y="327157"/>
            <a:ext cx="1156583" cy="1156583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" name="Imagen 50" descr="ACTIVIDADES CLAVE | misitioangi">
            <a:extLst>
              <a:ext uri="{FF2B5EF4-FFF2-40B4-BE49-F238E27FC236}">
                <a16:creationId xmlns:a16="http://schemas.microsoft.com/office/drawing/2014/main" id="{B79167ED-DC83-411E-942C-E144E1D4F7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r="14983"/>
          <a:stretch/>
        </p:blipFill>
        <p:spPr bwMode="auto">
          <a:xfrm>
            <a:off x="2925988" y="3641442"/>
            <a:ext cx="1340860" cy="1195315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Imagen 51" descr="Presupuesto de ingresos: para qué sirve y ejemplos">
            <a:extLst>
              <a:ext uri="{FF2B5EF4-FFF2-40B4-BE49-F238E27FC236}">
                <a16:creationId xmlns:a16="http://schemas.microsoft.com/office/drawing/2014/main" id="{CDD3CD95-4813-47D1-84D0-78C171AD8A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096" y="3644730"/>
            <a:ext cx="1340860" cy="1312279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150FEE7B-348F-4F39-B562-57CF3DD784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011" y="2750180"/>
            <a:ext cx="1388651" cy="1264857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4" name="Imagen 53" descr="▷ Canales de Distribución en Marketing - Web de Marketing">
            <a:extLst>
              <a:ext uri="{FF2B5EF4-FFF2-40B4-BE49-F238E27FC236}">
                <a16:creationId xmlns:a16="http://schemas.microsoft.com/office/drawing/2014/main" id="{79A7FF27-70B8-4E47-9D63-7202C7CD4A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10006" r="37300"/>
          <a:stretch/>
        </p:blipFill>
        <p:spPr bwMode="auto">
          <a:xfrm>
            <a:off x="6023054" y="1455868"/>
            <a:ext cx="1206761" cy="1163990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5" name="Imagen 54" descr="Cómo crear una propuesta de valor? - Convierte Más - Agencia de Marketing  Digital">
            <a:extLst>
              <a:ext uri="{FF2B5EF4-FFF2-40B4-BE49-F238E27FC236}">
                <a16:creationId xmlns:a16="http://schemas.microsoft.com/office/drawing/2014/main" id="{895E2118-4051-4026-9FB4-FA1E2C80AEC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9" t="6011" r="18909" b="6557"/>
          <a:stretch/>
        </p:blipFill>
        <p:spPr bwMode="auto">
          <a:xfrm>
            <a:off x="5194041" y="470213"/>
            <a:ext cx="1233065" cy="1154036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Imagen 55" descr="Empresarios Que Analizan El Segmento De Mercado Mediante La Ampliación Del  Vidrio Representación 3d Stock de ilustración - Ilustración de empresarios,  concepto: 168694631">
            <a:extLst>
              <a:ext uri="{FF2B5EF4-FFF2-40B4-BE49-F238E27FC236}">
                <a16:creationId xmlns:a16="http://schemas.microsoft.com/office/drawing/2014/main" id="{4C8C8E38-21E6-4769-97DF-CFD15F6B712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t="11520" r="12933" b="13010"/>
          <a:stretch/>
        </p:blipFill>
        <p:spPr bwMode="auto">
          <a:xfrm>
            <a:off x="3680885" y="62067"/>
            <a:ext cx="1323975" cy="1189990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222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93DC8-B023-4787-B489-1EA525DC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373" y="207617"/>
            <a:ext cx="3906982" cy="857250"/>
          </a:xfrm>
        </p:spPr>
        <p:txBody>
          <a:bodyPr/>
          <a:lstStyle/>
          <a:p>
            <a:r>
              <a:rPr lang="es-CO">
                <a:solidFill>
                  <a:schemeClr val="bg1">
                    <a:lumMod val="50000"/>
                  </a:schemeClr>
                </a:solidFill>
              </a:rPr>
              <a:t>ANALISIS PESTEL </a:t>
            </a:r>
            <a:endParaRPr lang="es-CO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8E6368FC-8503-4B6C-88B7-173315612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089" y="1134503"/>
            <a:ext cx="7832888" cy="3416367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E33F89-4196-484D-A281-446EA2B73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6/3/2022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F3C24B-F103-41D1-B952-908A3B9EA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D57624-A37F-4B01-8C71-55E267241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6</a:t>
            </a:fld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9824CA5-7C16-4FB2-94E2-10EDF75E5778}"/>
              </a:ext>
            </a:extLst>
          </p:cNvPr>
          <p:cNvSpPr txBox="1"/>
          <p:nvPr/>
        </p:nvSpPr>
        <p:spPr>
          <a:xfrm>
            <a:off x="117565" y="123634"/>
            <a:ext cx="12962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900" dirty="0">
                <a:solidFill>
                  <a:srgbClr val="FF0000"/>
                </a:solidFill>
              </a:rPr>
              <a:t>APUESTAS &amp;  PUNTOS </a:t>
            </a:r>
          </a:p>
        </p:txBody>
      </p:sp>
    </p:spTree>
    <p:extLst>
      <p:ext uri="{BB962C8B-B14F-4D97-AF65-F5344CB8AC3E}">
        <p14:creationId xmlns:p14="http://schemas.microsoft.com/office/powerpoint/2010/main" val="137364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4B743C9E-4682-44D0-A127-E3B4F8926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468" y="330112"/>
            <a:ext cx="4021063" cy="65646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kern="12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INDICADORES FINANCIEROS 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9BB68E-CAC2-422F-A85D-7D86195E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597617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C48FA66-AFAC-C94B-8515-077F25F63FCB}" type="datetime1">
              <a:rPr lang="es-AR" sz="700" smtClean="0"/>
              <a:pPr>
                <a:spcAft>
                  <a:spcPts val="600"/>
                </a:spcAft>
              </a:pPr>
              <a:t>6/3/2022</a:t>
            </a:fld>
            <a:endParaRPr lang="en-US" sz="7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F6D4C6-AE2A-4C1D-89FD-CB6E16A8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2741" y="4729907"/>
            <a:ext cx="5597266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Propiedad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intelectual</a:t>
            </a:r>
            <a:r>
              <a:rPr lang="en-US" kern="1200" dirty="0">
                <a:latin typeface="+mn-lt"/>
                <a:ea typeface="+mn-ea"/>
                <a:cs typeface="+mn-cs"/>
              </a:rPr>
              <a:t> de la UNIVERSIDAD PILOTO DE COLOMBIA® -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Año</a:t>
            </a:r>
            <a:r>
              <a:rPr lang="en-US" kern="1200" dirty="0">
                <a:latin typeface="+mn-lt"/>
                <a:ea typeface="+mn-ea"/>
                <a:cs typeface="+mn-cs"/>
              </a:rPr>
              <a:t> 2017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4806C7-3511-4CDE-88FF-751EF56B1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212899A-305A-4157-8858-EBD9808D6613}"/>
              </a:ext>
            </a:extLst>
          </p:cNvPr>
          <p:cNvSpPr txBox="1"/>
          <p:nvPr/>
        </p:nvSpPr>
        <p:spPr>
          <a:xfrm>
            <a:off x="117565" y="123634"/>
            <a:ext cx="12962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900" dirty="0">
                <a:solidFill>
                  <a:srgbClr val="FF0000"/>
                </a:solidFill>
              </a:rPr>
              <a:t>APUESTAS &amp;  PUNTOS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2A65FA-C32B-42F8-85E7-9768901CCB81}"/>
              </a:ext>
            </a:extLst>
          </p:cNvPr>
          <p:cNvSpPr txBox="1"/>
          <p:nvPr/>
        </p:nvSpPr>
        <p:spPr>
          <a:xfrm>
            <a:off x="830302" y="1134040"/>
            <a:ext cx="3006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>
                    <a:lumMod val="50000"/>
                  </a:schemeClr>
                </a:solidFill>
              </a:rPr>
              <a:t>Inversión inicial $ 72.000.000 COP</a:t>
            </a:r>
          </a:p>
        </p:txBody>
      </p:sp>
      <p:graphicFrame>
        <p:nvGraphicFramePr>
          <p:cNvPr id="28" name="Marcador de contenido 27">
            <a:extLst>
              <a:ext uri="{FF2B5EF4-FFF2-40B4-BE49-F238E27FC236}">
                <a16:creationId xmlns:a16="http://schemas.microsoft.com/office/drawing/2014/main" id="{3174430D-DC80-48BF-A726-5C635A9957C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5360641"/>
              </p:ext>
            </p:extLst>
          </p:nvPr>
        </p:nvGraphicFramePr>
        <p:xfrm>
          <a:off x="4655127" y="896330"/>
          <a:ext cx="3860532" cy="3350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CuadroTexto 28">
            <a:extLst>
              <a:ext uri="{FF2B5EF4-FFF2-40B4-BE49-F238E27FC236}">
                <a16:creationId xmlns:a16="http://schemas.microsoft.com/office/drawing/2014/main" id="{C05360E1-BDC7-44C5-9F72-1CE676A184A9}"/>
              </a:ext>
            </a:extLst>
          </p:cNvPr>
          <p:cNvSpPr txBox="1"/>
          <p:nvPr/>
        </p:nvSpPr>
        <p:spPr>
          <a:xfrm>
            <a:off x="5767039" y="4376342"/>
            <a:ext cx="27486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/>
              <a:t>Expresado Millones de Pesos colombianos 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B5597DD-4FC2-4FF9-A344-A9098B3889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588401"/>
              </p:ext>
            </p:extLst>
          </p:nvPr>
        </p:nvGraphicFramePr>
        <p:xfrm>
          <a:off x="628341" y="1523078"/>
          <a:ext cx="3860532" cy="2486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836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A56FDD-179F-44B8-BDE7-29ADA7204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6/3/2022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CF744C-473A-41C7-80B5-53886D0BE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Propiedad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29652B-05C6-4179-8EFF-CF797DD21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8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C1B0B23-FDFE-4718-8CE8-EAF1F331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206375"/>
            <a:ext cx="4038600" cy="85725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kern="12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INDICADORES FINANCIEROS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5942F6F-7422-4850-8AF4-5BDE65CBEA77}"/>
              </a:ext>
            </a:extLst>
          </p:cNvPr>
          <p:cNvSpPr txBox="1"/>
          <p:nvPr/>
        </p:nvSpPr>
        <p:spPr>
          <a:xfrm>
            <a:off x="117565" y="123634"/>
            <a:ext cx="12962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900" dirty="0">
                <a:solidFill>
                  <a:srgbClr val="FF0000"/>
                </a:solidFill>
              </a:rPr>
              <a:t>APUESTAS &amp;  PUNTOS </a:t>
            </a:r>
          </a:p>
        </p:txBody>
      </p:sp>
      <p:pic>
        <p:nvPicPr>
          <p:cNvPr id="13" name="Marcador de contenido 12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3BB8E7A4-7B41-4A8A-BEAC-6E5F5878D5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8973" y="1129295"/>
            <a:ext cx="2994772" cy="1058311"/>
          </a:xfrm>
          <a:prstGeom prst="rect">
            <a:avLst/>
          </a:prstGeom>
        </p:spPr>
      </p:pic>
      <p:pic>
        <p:nvPicPr>
          <p:cNvPr id="14" name="Imagen 13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CB0D48C9-0C94-4258-B589-315E0A95C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97" y="2253276"/>
            <a:ext cx="2994773" cy="1058311"/>
          </a:xfrm>
          <a:prstGeom prst="rect">
            <a:avLst/>
          </a:prstGeom>
        </p:spPr>
      </p:pic>
      <p:pic>
        <p:nvPicPr>
          <p:cNvPr id="15" name="Imagen 14" descr="&#10;Imagen que contiene pájaro, ave&#10;&#10;Descripción generada automáticamente">
            <a:extLst>
              <a:ext uri="{FF2B5EF4-FFF2-40B4-BE49-F238E27FC236}">
                <a16:creationId xmlns:a16="http://schemas.microsoft.com/office/drawing/2014/main" id="{6F6B4EB5-2CFF-4570-8304-C90C0EC29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32" y="3587810"/>
            <a:ext cx="2994772" cy="85278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75BA4FC-7797-48AD-A4F9-FF10E4CEC64E}"/>
              </a:ext>
            </a:extLst>
          </p:cNvPr>
          <p:cNvSpPr txBox="1"/>
          <p:nvPr/>
        </p:nvSpPr>
        <p:spPr>
          <a:xfrm>
            <a:off x="1482324" y="1412976"/>
            <a:ext cx="1675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TIR 45.88%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CED0417-B8B7-4106-8840-4D41903F79AC}"/>
              </a:ext>
            </a:extLst>
          </p:cNvPr>
          <p:cNvSpPr txBox="1"/>
          <p:nvPr/>
        </p:nvSpPr>
        <p:spPr>
          <a:xfrm>
            <a:off x="1452741" y="2500770"/>
            <a:ext cx="1889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TIO 29 % EA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A619790-92F6-4C90-8E76-B4D2DCD028BE}"/>
              </a:ext>
            </a:extLst>
          </p:cNvPr>
          <p:cNvSpPr txBox="1"/>
          <p:nvPr/>
        </p:nvSpPr>
        <p:spPr>
          <a:xfrm>
            <a:off x="1316159" y="3778972"/>
            <a:ext cx="2162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PB 3.32 AÑOS </a:t>
            </a:r>
          </a:p>
        </p:txBody>
      </p:sp>
      <p:sp>
        <p:nvSpPr>
          <p:cNvPr id="19" name="Marcador de contenido 3">
            <a:extLst>
              <a:ext uri="{FF2B5EF4-FFF2-40B4-BE49-F238E27FC236}">
                <a16:creationId xmlns:a16="http://schemas.microsoft.com/office/drawing/2014/main" id="{E66F5B47-2F01-48AD-91C1-1FA2FF281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 fontScale="92500"/>
          </a:bodyPr>
          <a:lstStyle/>
          <a:p>
            <a:pPr algn="ctr"/>
            <a:r>
              <a:rPr lang="es-CO" dirty="0">
                <a:solidFill>
                  <a:schemeClr val="bg1">
                    <a:lumMod val="50000"/>
                  </a:schemeClr>
                </a:solidFill>
              </a:rPr>
              <a:t>Conclusión </a:t>
            </a:r>
          </a:p>
          <a:p>
            <a:pPr marL="0" indent="0" algn="just">
              <a:buNone/>
            </a:pPr>
            <a:r>
              <a:rPr lang="es-CO" sz="2200" dirty="0">
                <a:solidFill>
                  <a:schemeClr val="bg1">
                    <a:lumMod val="65000"/>
                  </a:schemeClr>
                </a:solidFill>
              </a:rPr>
              <a:t>Dentro del análisis de los indicadores y los diferentes modelos estudiados podemos concluir que las personas están en sintonía para utilizar , aplicaciones con este medio de fidelización por puntos y aun mas atractivo  que se puedan redimir o cambiar realizando apuestas deportivas.</a:t>
            </a:r>
          </a:p>
        </p:txBody>
      </p:sp>
    </p:spTree>
    <p:extLst>
      <p:ext uri="{BB962C8B-B14F-4D97-AF65-F5344CB8AC3E}">
        <p14:creationId xmlns:p14="http://schemas.microsoft.com/office/powerpoint/2010/main" val="81643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1CC38FF-DF6F-4DBF-99A6-2349DFECF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3848" y="1942730"/>
            <a:ext cx="8446328" cy="32198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sz="7200" dirty="0">
                <a:solidFill>
                  <a:srgbClr val="F6F6F6"/>
                </a:solidFill>
              </a:rPr>
              <a:t>Gracias. </a:t>
            </a:r>
          </a:p>
        </p:txBody>
      </p:sp>
    </p:spTree>
    <p:extLst>
      <p:ext uri="{BB962C8B-B14F-4D97-AF65-F5344CB8AC3E}">
        <p14:creationId xmlns:p14="http://schemas.microsoft.com/office/powerpoint/2010/main" val="97392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www.w3.org/XML/1998/namespace"/>
    <ds:schemaRef ds:uri="http://schemas.microsoft.com/sharepoint/v3/field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1426</TotalTime>
  <Words>329</Words>
  <Application>Microsoft Office PowerPoint</Application>
  <PresentationFormat>Presentación en pantalla (16:9)</PresentationFormat>
  <Paragraphs>64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Arial Nova</vt:lpstr>
      <vt:lpstr>Calibri</vt:lpstr>
      <vt:lpstr>Office Theme</vt:lpstr>
      <vt:lpstr>1_Office Theme</vt:lpstr>
      <vt:lpstr>2_Office Theme</vt:lpstr>
      <vt:lpstr>Apuestas &amp;  puntos </vt:lpstr>
      <vt:lpstr>Presentación de PowerPoint</vt:lpstr>
      <vt:lpstr>Presentación de PowerPoint</vt:lpstr>
      <vt:lpstr>OBJETIVOS </vt:lpstr>
      <vt:lpstr>APUESTAS &amp;  PUNTOS </vt:lpstr>
      <vt:lpstr>ANALISIS PESTEL </vt:lpstr>
      <vt:lpstr>INDICADORES FINANCIEROS </vt:lpstr>
      <vt:lpstr>INDICADORES FINANCIEROS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Martha Liliana Cardenas Enciso</cp:lastModifiedBy>
  <cp:revision>106</cp:revision>
  <dcterms:created xsi:type="dcterms:W3CDTF">2010-04-12T23:12:02Z</dcterms:created>
  <dcterms:modified xsi:type="dcterms:W3CDTF">2022-03-07T02:48:12Z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