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  <p:sldMasterId id="2147493469" r:id="rId5"/>
    <p:sldMasterId id="2147493480" r:id="rId6"/>
  </p:sldMasterIdLst>
  <p:notesMasterIdLst>
    <p:notesMasterId r:id="rId28"/>
  </p:notesMasterIdLst>
  <p:handoutMasterIdLst>
    <p:handoutMasterId r:id="rId29"/>
  </p:handoutMasterIdLst>
  <p:sldIdLst>
    <p:sldId id="256" r:id="rId7"/>
    <p:sldId id="283" r:id="rId8"/>
    <p:sldId id="257" r:id="rId9"/>
    <p:sldId id="258" r:id="rId10"/>
    <p:sldId id="340" r:id="rId11"/>
    <p:sldId id="335" r:id="rId12"/>
    <p:sldId id="259" r:id="rId13"/>
    <p:sldId id="336" r:id="rId14"/>
    <p:sldId id="337" r:id="rId15"/>
    <p:sldId id="339" r:id="rId16"/>
    <p:sldId id="348" r:id="rId17"/>
    <p:sldId id="332" r:id="rId18"/>
    <p:sldId id="349" r:id="rId19"/>
    <p:sldId id="350" r:id="rId20"/>
    <p:sldId id="341" r:id="rId21"/>
    <p:sldId id="342" r:id="rId22"/>
    <p:sldId id="343" r:id="rId23"/>
    <p:sldId id="344" r:id="rId24"/>
    <p:sldId id="345" r:id="rId25"/>
    <p:sldId id="346" r:id="rId26"/>
    <p:sldId id="347" r:id="rId2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419">
          <p15:clr>
            <a:srgbClr val="A4A3A4"/>
          </p15:clr>
        </p15:guide>
        <p15:guide id="3" pos="57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80BE"/>
    <a:srgbClr val="FF0066"/>
    <a:srgbClr val="FFE697"/>
    <a:srgbClr val="CC0066"/>
    <a:srgbClr val="FFDC6D"/>
    <a:srgbClr val="FF0000"/>
    <a:srgbClr val="F78C1F"/>
    <a:srgbClr val="F6F6F6"/>
    <a:srgbClr val="EFEFEF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89" autoAdjust="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438" y="78"/>
      </p:cViewPr>
      <p:guideLst>
        <p:guide orient="horz"/>
        <p:guide pos="5419"/>
        <p:guide pos="575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757042509752947"/>
          <c:y val="0.435547064569439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TIPOS DE RESIDUOS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E697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rgbClr val="FF006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3541666666666666"/>
                  <c:y val="2.812500000000000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8.7499999999999994E-2"/>
                  <c:y val="8.7499999999999883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5833333333333335"/>
                  <c:y val="-2.5000000000000001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7083333333333334"/>
                  <c:y val="-0.05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3750000000000001"/>
                  <c:y val="-0.15937499999999999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5833333333333372E-2"/>
                  <c:y val="-0.13437499999999999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1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6"/>
                <c:pt idx="0">
                  <c:v>COMIDA Y RESIDUOS VERDES</c:v>
                </c:pt>
                <c:pt idx="1">
                  <c:v>PLASTICO</c:v>
                </c:pt>
                <c:pt idx="2">
                  <c:v>PAPEL Y CARTÓN</c:v>
                </c:pt>
                <c:pt idx="3">
                  <c:v>VIDRIO</c:v>
                </c:pt>
                <c:pt idx="4">
                  <c:v>METAL</c:v>
                </c:pt>
                <c:pt idx="5">
                  <c:v>OTROS</c:v>
                </c:pt>
              </c:strCache>
            </c:strRef>
          </c:cat>
          <c:val>
            <c:numRef>
              <c:f>Hoja1!$B$2:$B$7</c:f>
              <c:numCache>
                <c:formatCode>0%</c:formatCode>
                <c:ptCount val="6"/>
                <c:pt idx="0">
                  <c:v>0.52</c:v>
                </c:pt>
                <c:pt idx="1">
                  <c:v>0.12</c:v>
                </c:pt>
                <c:pt idx="2">
                  <c:v>0.13</c:v>
                </c:pt>
                <c:pt idx="3">
                  <c:v>0.04</c:v>
                </c:pt>
                <c:pt idx="4">
                  <c:v>0.03</c:v>
                </c:pt>
                <c:pt idx="5">
                  <c:v>0.16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 smtClean="0"/>
              <a:t>DISPOSICIÓN</a:t>
            </a:r>
            <a:r>
              <a:rPr lang="en-US" baseline="0" dirty="0" smtClean="0"/>
              <a:t> FINAL</a:t>
            </a:r>
            <a:endParaRPr lang="en-US" dirty="0"/>
          </a:p>
        </c:rich>
      </c:tx>
      <c:layout>
        <c:manualLayout>
          <c:xMode val="edge"/>
          <c:yMode val="edge"/>
          <c:x val="0.54404796590375515"/>
          <c:y val="3.71126972522996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DISPOSICIÓN FINAL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3480BE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rgbClr val="FF006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6.727747745578444E-2"/>
                  <c:y val="0.2780739855234206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6550378039411685E-2"/>
                  <c:y val="-1.24510739786606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3570294288804796"/>
                  <c:y val="-4.150357992886893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Hoja1!$A$2:$A$6</c:f>
              <c:strCache>
                <c:ptCount val="5"/>
                <c:pt idx="0">
                  <c:v>RELLENO SANITARIO</c:v>
                </c:pt>
                <c:pt idx="1">
                  <c:v>VERTEDERO CONTROLADO</c:v>
                </c:pt>
                <c:pt idx="2">
                  <c:v>BASURERO ABIERTO</c:v>
                </c:pt>
                <c:pt idx="3">
                  <c:v>RECICLAJE</c:v>
                </c:pt>
                <c:pt idx="4">
                  <c:v>OTROS</c:v>
                </c:pt>
              </c:strCache>
            </c:strRef>
          </c:cat>
          <c:val>
            <c:numRef>
              <c:f>Hoja1!$B$2:$B$6</c:f>
              <c:numCache>
                <c:formatCode>0.0%</c:formatCode>
                <c:ptCount val="5"/>
                <c:pt idx="0">
                  <c:v>0.52</c:v>
                </c:pt>
                <c:pt idx="1">
                  <c:v>0.15</c:v>
                </c:pt>
                <c:pt idx="2">
                  <c:v>0.26800000000000002</c:v>
                </c:pt>
                <c:pt idx="3">
                  <c:v>4.4999999999999998E-2</c:v>
                </c:pt>
                <c:pt idx="4">
                  <c:v>1.7000000000000001E-2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7B93C-1618-CD49-A6B2-C6BF6E11527C}" type="datetimeFigureOut">
              <a:rPr lang="es-ES" smtClean="0"/>
              <a:t>01/04/2022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11909-8B1E-8F4A-B9CA-82127161A7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70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3BB0B-C1A2-4C4D-A1E4-6987AE953146}" type="datetimeFigureOut">
              <a:rPr lang="es-ES" smtClean="0"/>
              <a:t>01/04/2022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FF9A-2E2E-5B4A-8468-9F28F395D4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85265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06BFE-21BB-A443-90A9-05270B0E3551}" type="datetime1">
              <a:rPr lang="es-AR" smtClean="0"/>
              <a:t>01/04/2022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8149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3688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IPILOTO Plantilla Institucional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5487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2065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0E80-7980-924D-8819-5C7C97C42C2F}" type="datetime1">
              <a:rPr lang="es-AR" smtClean="0"/>
              <a:t>01/04/2022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74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488F-0358-6B43-A2F0-718FB9481030}" type="datetime1">
              <a:rPr lang="es-AR" smtClean="0"/>
              <a:t>01/04/2022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99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A0CF-A114-DA4B-B22B-28CCA33B3855}" type="datetime1">
              <a:rPr lang="es-AR" smtClean="0"/>
              <a:t>01/04/2022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96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EF1A-AAE1-B849-BFFF-537B93219FAE}" type="datetime1">
              <a:rPr lang="es-AR" smtClean="0"/>
              <a:t>01/04/2022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28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86069-45B4-9A4C-B1DF-D3FE44614C19}" type="datetime1">
              <a:rPr lang="es-AR" smtClean="0"/>
              <a:t>01/04/2022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1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AD5B-46CA-F34D-B199-C2DE61FEC43B}" type="datetime1">
              <a:rPr lang="es-AR" smtClean="0"/>
              <a:t>01/04/2022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3503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2113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398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11A-5BC9-C84E-8312-48B7941D1706}" type="datetime1">
              <a:rPr lang="es-AR" smtClean="0"/>
              <a:t>01/04/2022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53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181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118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IPILOTO Plantilla Institucional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72" y="-19050"/>
            <a:ext cx="920662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6768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142D-A219-634E-8A29-8C284121EEAD}" type="datetime1">
              <a:rPr lang="es-AR" smtClean="0"/>
              <a:t>01/04/2022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38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5340-BA65-7D4B-B7EF-924AB9CDF86D}" type="datetime1">
              <a:rPr lang="es-AR" smtClean="0"/>
              <a:t>01/04/2022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681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0FFD-5766-F046-BE05-251D1C7BF410}" type="datetime1">
              <a:rPr lang="es-AR" smtClean="0"/>
              <a:t>01/04/2022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597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77474-BE64-C94A-9F5D-1FF2FC6C3190}" type="datetime1">
              <a:rPr lang="es-AR" smtClean="0"/>
              <a:t>01/04/2022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497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E8E3-3A89-974F-AAE1-4EB2890FAA22}" type="datetime1">
              <a:rPr lang="es-AR" smtClean="0"/>
              <a:t>01/04/2022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09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1DB2-59AB-9E4C-A38B-646A7E32E06D}" type="datetime1">
              <a:rPr lang="es-AR" smtClean="0"/>
              <a:t>01/04/2022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3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8" y="-19050"/>
            <a:ext cx="9206622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1258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1924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208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3331C-51DE-5849-8C2C-B1A7820648CA}" type="datetime1">
              <a:rPr lang="es-AR" smtClean="0"/>
              <a:t>01/04/2022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60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8FA66-AFAC-C94B-8515-077F25F63FCB}" type="datetime1">
              <a:rPr lang="es-AR" smtClean="0"/>
              <a:t>01/04/2022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70B01-2CB7-C947-94B0-E44BD3398AE8}" type="datetime1">
              <a:rPr lang="es-AR" smtClean="0"/>
              <a:t>01/04/2022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698D7-BF26-6F46-B52A-6DB95F7B5370}" type="datetime1">
              <a:rPr lang="es-AR" smtClean="0"/>
              <a:t>01/04/2022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EF3-FBAA-8949-951C-5289376D1DE9}" type="datetime1">
              <a:rPr lang="es-AR" smtClean="0"/>
              <a:t>01/04/2022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36E9-13FF-F842-A6A1-D9669D8B399D}" type="datetime1">
              <a:rPr lang="es-AR" smtClean="0"/>
              <a:t>01/04/2022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A1EB-BB4D-0649-AB74-5A8E1E14B14B}" type="datetime1">
              <a:rPr lang="es-AR" smtClean="0"/>
              <a:t>01/04/2022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Propiedad intelectual de la UNIVERSIDAD PILOTO DE COLOMBIA® - Año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5.jp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UNIPILOTO Plantilla Institucional-04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5" y="-19050"/>
            <a:ext cx="9201174" cy="5181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9754C-70E4-D74C-99D3-B5C95F385C2A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67" r:id="rId2"/>
    <p:sldLayoutId id="2147493468" r:id="rId3"/>
    <p:sldLayoutId id="2147493457" r:id="rId4"/>
    <p:sldLayoutId id="2147493458" r:id="rId5"/>
    <p:sldLayoutId id="2147493459" r:id="rId6"/>
    <p:sldLayoutId id="2147493460" r:id="rId7"/>
    <p:sldLayoutId id="2147493461" r:id="rId8"/>
    <p:sldLayoutId id="2147493462" r:id="rId9"/>
    <p:sldLayoutId id="2147493463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UNIPILOTO Plantilla Institucional-05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96325-9034-2D44-B3CF-BCA9BB7BB905}" type="datetime1">
              <a:rPr lang="es-AR" smtClean="0"/>
              <a:t>01/04/2022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0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0" r:id="rId1"/>
    <p:sldLayoutId id="2147493471" r:id="rId2"/>
    <p:sldLayoutId id="2147493472" r:id="rId3"/>
    <p:sldLayoutId id="2147493473" r:id="rId4"/>
    <p:sldLayoutId id="2147493474" r:id="rId5"/>
    <p:sldLayoutId id="2147493475" r:id="rId6"/>
    <p:sldLayoutId id="2147493476" r:id="rId7"/>
    <p:sldLayoutId id="2147493477" r:id="rId8"/>
    <p:sldLayoutId id="2147493478" r:id="rId9"/>
    <p:sldLayoutId id="2147493479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IPILOTO Plantilla Institucional-06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44" y="-19050"/>
            <a:ext cx="9201172" cy="5181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206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Propiedad intelectual de la UNIVERSIDAD PILOTO DE COLOMBIA® - Año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38E7A-6C0C-4E45-92A2-01F059605597}" type="datetime1">
              <a:rPr lang="es-AR" smtClean="0"/>
              <a:t>01/04/2022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8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81" r:id="rId1"/>
    <p:sldLayoutId id="2147493482" r:id="rId2"/>
    <p:sldLayoutId id="2147493483" r:id="rId3"/>
    <p:sldLayoutId id="2147493484" r:id="rId4"/>
    <p:sldLayoutId id="2147493485" r:id="rId5"/>
    <p:sldLayoutId id="2147493486" r:id="rId6"/>
    <p:sldLayoutId id="2147493487" r:id="rId7"/>
    <p:sldLayoutId id="2147493488" r:id="rId8"/>
    <p:sldLayoutId id="2147493489" r:id="rId9"/>
    <p:sldLayoutId id="2147493490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17.svg"/><Relationship Id="rId18" Type="http://schemas.openxmlformats.org/officeDocument/2006/relationships/image" Target="../media/image27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50.png"/><Relationship Id="rId17" Type="http://schemas.openxmlformats.org/officeDocument/2006/relationships/image" Target="../media/image21.svg"/><Relationship Id="rId2" Type="http://schemas.openxmlformats.org/officeDocument/2006/relationships/image" Target="../media/image45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openxmlformats.org/officeDocument/2006/relationships/image" Target="../media/image13.svg"/><Relationship Id="rId1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5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9.png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46753" y="2496449"/>
            <a:ext cx="7772400" cy="820725"/>
          </a:xfrm>
        </p:spPr>
        <p:txBody>
          <a:bodyPr>
            <a:noAutofit/>
          </a:bodyPr>
          <a:lstStyle/>
          <a:p>
            <a:r>
              <a:rPr lang="es-CO" sz="2800" b="1" dirty="0"/>
              <a:t>PROYECTO PARA EL APROVECHAMIENTO DE RESIDUOS ORGÁNICOS EN LA LOCALIDAD DE SUBA</a:t>
            </a:r>
            <a:endParaRPr lang="es-E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2553" y="3535690"/>
            <a:ext cx="6400800" cy="765805"/>
          </a:xfrm>
        </p:spPr>
        <p:txBody>
          <a:bodyPr>
            <a:noAutofit/>
          </a:bodyPr>
          <a:lstStyle/>
          <a:p>
            <a:r>
              <a:rPr lang="es-ES" sz="1400" b="1" dirty="0" smtClean="0"/>
              <a:t>Aida Yadira Gómez Velásquez</a:t>
            </a:r>
          </a:p>
          <a:p>
            <a:r>
              <a:rPr lang="es-ES" sz="1400" b="1" dirty="0" smtClean="0"/>
              <a:t>Nelson Javier Niño Pinzón</a:t>
            </a:r>
          </a:p>
          <a:p>
            <a:r>
              <a:rPr lang="es-ES" sz="1400" b="1" dirty="0" smtClean="0"/>
              <a:t>Cristian Camilo Arcila Silva</a:t>
            </a:r>
          </a:p>
          <a:p>
            <a:r>
              <a:rPr lang="es-ES" sz="1400" b="1" dirty="0" err="1" smtClean="0"/>
              <a:t>GAF</a:t>
            </a:r>
            <a:r>
              <a:rPr lang="es-ES" sz="1400" b="1" dirty="0" smtClean="0"/>
              <a:t> 82</a:t>
            </a:r>
            <a:endParaRPr lang="es-ES" sz="1400" b="1" dirty="0"/>
          </a:p>
        </p:txBody>
      </p:sp>
    </p:spTree>
    <p:extLst>
      <p:ext uri="{BB962C8B-B14F-4D97-AF65-F5344CB8AC3E}">
        <p14:creationId xmlns:p14="http://schemas.microsoft.com/office/powerpoint/2010/main" val="57983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cono&#10;&#10;Descripción generada automáticamente">
            <a:extLst>
              <a:ext uri="{FF2B5EF4-FFF2-40B4-BE49-F238E27FC236}">
                <a16:creationId xmlns="" xmlns:a16="http://schemas.microsoft.com/office/drawing/2014/main" id="{689075B9-0D38-4934-B453-F361C6357B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10696" t="68863" r="39586"/>
          <a:stretch/>
        </p:blipFill>
        <p:spPr>
          <a:xfrm rot="18920766">
            <a:off x="3916803" y="3515972"/>
            <a:ext cx="2369763" cy="1297314"/>
          </a:xfrm>
          <a:prstGeom prst="rect">
            <a:avLst/>
          </a:prstGeom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="" xmlns:a16="http://schemas.microsoft.com/office/drawing/2014/main" id="{6E8E8CE7-61C8-42E7-B501-3871CE42F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268" y="640006"/>
            <a:ext cx="4766454" cy="416649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7E0F4705-ACB5-48BC-B21F-DC6F0AE47059}"/>
              </a:ext>
            </a:extLst>
          </p:cNvPr>
          <p:cNvSpPr/>
          <p:nvPr/>
        </p:nvSpPr>
        <p:spPr>
          <a:xfrm>
            <a:off x="2893612" y="3921500"/>
            <a:ext cx="1559883" cy="888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Actividades Claves </a:t>
            </a:r>
          </a:p>
          <a:p>
            <a:pPr lvl="0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Buena separación de los residuos en la </a:t>
            </a: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fuente y vender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el abono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00693B40-B8FC-4448-89C1-3375A2C4D5C5}"/>
              </a:ext>
            </a:extLst>
          </p:cNvPr>
          <p:cNvSpPr/>
          <p:nvPr/>
        </p:nvSpPr>
        <p:spPr>
          <a:xfrm>
            <a:off x="1786406" y="2955505"/>
            <a:ext cx="15575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Estructura de Costos:</a:t>
            </a:r>
          </a:p>
          <a:p>
            <a:pPr lvl="0" algn="ctr"/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Personal, Insumos, </a:t>
            </a:r>
          </a:p>
          <a:p>
            <a:pPr lvl="0" algn="ctr"/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Servicios Públicos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773EBC92-BEFA-42A1-BE7C-996971DA5CE1}"/>
              </a:ext>
            </a:extLst>
          </p:cNvPr>
          <p:cNvSpPr/>
          <p:nvPr/>
        </p:nvSpPr>
        <p:spPr>
          <a:xfrm>
            <a:off x="2197317" y="1668158"/>
            <a:ext cx="1169569" cy="726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Relaciones buenas con los clientes y Segmento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20CD589F-3B71-4331-BB2A-E03773569FC6}"/>
              </a:ext>
            </a:extLst>
          </p:cNvPr>
          <p:cNvSpPr/>
          <p:nvPr/>
        </p:nvSpPr>
        <p:spPr>
          <a:xfrm>
            <a:off x="2658620" y="1036774"/>
            <a:ext cx="1689530" cy="403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Recursos Clave</a:t>
            </a: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algn="r"/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Lote, residuos 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4E923A22-BEB0-49CD-8851-D5B7BC9A9B3A}"/>
              </a:ext>
            </a:extLst>
          </p:cNvPr>
          <p:cNvSpPr/>
          <p:nvPr/>
        </p:nvSpPr>
        <p:spPr>
          <a:xfrm>
            <a:off x="4407511" y="996389"/>
            <a:ext cx="1550424" cy="4038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Fuentes de Ingreso:</a:t>
            </a:r>
          </a:p>
          <a:p>
            <a:pPr lvl="0"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Venta de Compost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7FB20BA6-5673-401F-8603-DEA2D407C16D}"/>
              </a:ext>
            </a:extLst>
          </p:cNvPr>
          <p:cNvSpPr/>
          <p:nvPr/>
        </p:nvSpPr>
        <p:spPr>
          <a:xfrm>
            <a:off x="5530857" y="1756632"/>
            <a:ext cx="1305865" cy="726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Canales: Voz a voz, redes sociales, tienda de terceros 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3F56610E-8158-43F4-8C73-A6967A6A68E7}"/>
              </a:ext>
            </a:extLst>
          </p:cNvPr>
          <p:cNvSpPr/>
          <p:nvPr/>
        </p:nvSpPr>
        <p:spPr>
          <a:xfrm>
            <a:off x="4494327" y="4045661"/>
            <a:ext cx="1231716" cy="56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Socios Clave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: Recicladores de Oficio 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="" xmlns:a16="http://schemas.microsoft.com/office/drawing/2014/main" id="{5CE935FD-B9DE-45CD-BBC2-6A1ABB31EFCD}"/>
              </a:ext>
            </a:extLst>
          </p:cNvPr>
          <p:cNvSpPr txBox="1"/>
          <p:nvPr/>
        </p:nvSpPr>
        <p:spPr>
          <a:xfrm>
            <a:off x="3496916" y="1938420"/>
            <a:ext cx="205139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latin typeface="+mj-lt"/>
              </a:rPr>
              <a:t>Propuesta de Valor:</a:t>
            </a:r>
            <a:r>
              <a:rPr lang="es-CO" sz="12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Contribuir al manejo de los residuos orgánicos en pro de generar beneficios ambientales en la localidad de Suba e incentivar la cultura del ahorro en la población dedicada al reciclaje</a:t>
            </a:r>
            <a:r>
              <a:rPr lang="es-CO" sz="1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1200" dirty="0"/>
          </a:p>
        </p:txBody>
      </p: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D5FDCAEE-C359-4E2A-B553-D4B971EB830B}"/>
              </a:ext>
            </a:extLst>
          </p:cNvPr>
          <p:cNvSpPr txBox="1"/>
          <p:nvPr/>
        </p:nvSpPr>
        <p:spPr>
          <a:xfrm>
            <a:off x="349920" y="232229"/>
            <a:ext cx="3791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METODOLOGÍA </a:t>
            </a:r>
            <a:r>
              <a:rPr lang="es-ES" sz="2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CANVAS</a:t>
            </a:r>
            <a:endParaRPr lang="es-CO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BC5D3E05-DAC0-4166-A549-63335EC6B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105" y="343631"/>
            <a:ext cx="981541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3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9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11" grpId="0"/>
      <p:bldP spid="20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uadroTexto 31">
            <a:extLst>
              <a:ext uri="{FF2B5EF4-FFF2-40B4-BE49-F238E27FC236}">
                <a16:creationId xmlns:a16="http://schemas.microsoft.com/office/drawing/2014/main" xmlns="" id="{6D13F8AB-D223-477A-BBFF-42D8AEA62918}"/>
              </a:ext>
            </a:extLst>
          </p:cNvPr>
          <p:cNvSpPr txBox="1"/>
          <p:nvPr/>
        </p:nvSpPr>
        <p:spPr>
          <a:xfrm>
            <a:off x="48008" y="3413173"/>
            <a:ext cx="188367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dirty="0">
                <a:latin typeface="Arial" panose="020B0604020202020204" pitchFamily="34" charset="0"/>
                <a:cs typeface="Arial" panose="020B0604020202020204" pitchFamily="34" charset="0"/>
              </a:rPr>
              <a:t>Establecer alianzas con conjuntos residenciales y contrato para compra de poda de césped a Área Limpia D.C. S.A.S. E.S.P.</a:t>
            </a:r>
          </a:p>
        </p:txBody>
      </p:sp>
      <p:pic>
        <p:nvPicPr>
          <p:cNvPr id="31" name="Gráfico 30" descr="Apretón de manos con relleno sólido">
            <a:extLst>
              <a:ext uri="{FF2B5EF4-FFF2-40B4-BE49-F238E27FC236}">
                <a16:creationId xmlns:a16="http://schemas.microsoft.com/office/drawing/2014/main" xmlns="" id="{5E1BEF94-12D1-4183-A26F-919252ADE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7762" y="1686908"/>
            <a:ext cx="826238" cy="826239"/>
          </a:xfrm>
          <a:prstGeom prst="rect">
            <a:avLst/>
          </a:prstGeom>
        </p:spPr>
      </p:pic>
      <p:pic>
        <p:nvPicPr>
          <p:cNvPr id="38" name="Gráfico 37" descr="Camión con relleno sólido">
            <a:extLst>
              <a:ext uri="{FF2B5EF4-FFF2-40B4-BE49-F238E27FC236}">
                <a16:creationId xmlns:a16="http://schemas.microsoft.com/office/drawing/2014/main" xmlns="" id="{AD15C3B9-B9BC-4A05-B90A-563DA8112F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97147" y="3333459"/>
            <a:ext cx="826238" cy="826239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xmlns="" id="{5A9AA3D4-10CA-4A05-B725-CCFA5BD2789C}"/>
              </a:ext>
            </a:extLst>
          </p:cNvPr>
          <p:cNvSpPr txBox="1"/>
          <p:nvPr/>
        </p:nvSpPr>
        <p:spPr>
          <a:xfrm>
            <a:off x="1405343" y="1872467"/>
            <a:ext cx="1941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dirty="0">
                <a:latin typeface="Arial" panose="020B0604020202020204" pitchFamily="34" charset="0"/>
                <a:cs typeface="Arial" panose="020B0604020202020204" pitchFamily="34" charset="0"/>
              </a:rPr>
              <a:t>Recolección de residuos en camión tipo furgón 2 veces por semana, en canecas de 55 galones.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xmlns="" id="{4337974F-ABCA-4A21-A90E-1FA4782DED83}"/>
              </a:ext>
            </a:extLst>
          </p:cNvPr>
          <p:cNvCxnSpPr>
            <a:cxnSpLocks/>
          </p:cNvCxnSpPr>
          <p:nvPr/>
        </p:nvCxnSpPr>
        <p:spPr>
          <a:xfrm>
            <a:off x="1203104" y="2971506"/>
            <a:ext cx="963682" cy="76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xmlns="" id="{B94E9137-4489-4F6A-A20B-F63CCA1527D4}"/>
              </a:ext>
            </a:extLst>
          </p:cNvPr>
          <p:cNvCxnSpPr/>
          <p:nvPr/>
        </p:nvCxnSpPr>
        <p:spPr>
          <a:xfrm>
            <a:off x="992224" y="2629404"/>
            <a:ext cx="0" cy="67818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xmlns="" id="{F220B405-E5D4-4662-A8A0-AC36A5DF7405}"/>
              </a:ext>
            </a:extLst>
          </p:cNvPr>
          <p:cNvCxnSpPr/>
          <p:nvPr/>
        </p:nvCxnSpPr>
        <p:spPr>
          <a:xfrm>
            <a:off x="2410267" y="2655279"/>
            <a:ext cx="0" cy="67818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xmlns="" id="{AECCF2E2-5DFD-45E7-A7F0-F9236BF4D58D}"/>
              </a:ext>
            </a:extLst>
          </p:cNvPr>
          <p:cNvCxnSpPr/>
          <p:nvPr/>
        </p:nvCxnSpPr>
        <p:spPr>
          <a:xfrm>
            <a:off x="3836436" y="2646598"/>
            <a:ext cx="0" cy="67818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Gráfico 59" descr="Hombre trabajador de la construcción con relleno sólido">
            <a:extLst>
              <a:ext uri="{FF2B5EF4-FFF2-40B4-BE49-F238E27FC236}">
                <a16:creationId xmlns:a16="http://schemas.microsoft.com/office/drawing/2014/main" xmlns="" id="{7778C23C-EFBD-479C-8A8B-AFF1687775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496948" y="1822776"/>
            <a:ext cx="685800" cy="685800"/>
          </a:xfrm>
          <a:prstGeom prst="rect">
            <a:avLst/>
          </a:prstGeom>
        </p:spPr>
      </p:pic>
      <p:sp>
        <p:nvSpPr>
          <p:cNvPr id="62" name="CuadroTexto 61">
            <a:extLst>
              <a:ext uri="{FF2B5EF4-FFF2-40B4-BE49-F238E27FC236}">
                <a16:creationId xmlns:a16="http://schemas.microsoft.com/office/drawing/2014/main" xmlns="" id="{BD8D8C8D-0D46-43AE-ACEC-DB24689EBA86}"/>
              </a:ext>
            </a:extLst>
          </p:cNvPr>
          <p:cNvSpPr txBox="1"/>
          <p:nvPr/>
        </p:nvSpPr>
        <p:spPr>
          <a:xfrm>
            <a:off x="2888846" y="3426787"/>
            <a:ext cx="1941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dirty="0">
                <a:latin typeface="Arial" panose="020B0604020202020204" pitchFamily="34" charset="0"/>
                <a:cs typeface="Arial" panose="020B0604020202020204" pitchFamily="34" charset="0"/>
              </a:rPr>
              <a:t>Separación de residuos en la fuente por parte del reciclador de oficio y al ingreso en la planta de producción por los operarios.</a:t>
            </a:r>
          </a:p>
        </p:txBody>
      </p: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xmlns="" id="{BB1F7093-5FCA-4102-989C-F0CCF8E9733B}"/>
              </a:ext>
            </a:extLst>
          </p:cNvPr>
          <p:cNvCxnSpPr/>
          <p:nvPr/>
        </p:nvCxnSpPr>
        <p:spPr>
          <a:xfrm>
            <a:off x="5238444" y="2675359"/>
            <a:ext cx="0" cy="67818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uadroTexto 73">
            <a:extLst>
              <a:ext uri="{FF2B5EF4-FFF2-40B4-BE49-F238E27FC236}">
                <a16:creationId xmlns:a16="http://schemas.microsoft.com/office/drawing/2014/main" xmlns="" id="{2B027DA7-369D-4E7D-9B30-7C1C9E8904FA}"/>
              </a:ext>
            </a:extLst>
          </p:cNvPr>
          <p:cNvSpPr txBox="1"/>
          <p:nvPr/>
        </p:nvSpPr>
        <p:spPr>
          <a:xfrm>
            <a:off x="4267639" y="1883770"/>
            <a:ext cx="1941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dirty="0">
                <a:latin typeface="Arial" panose="020B0604020202020204" pitchFamily="34" charset="0"/>
                <a:cs typeface="Arial" panose="020B0604020202020204" pitchFamily="34" charset="0"/>
              </a:rPr>
              <a:t>Se proyecta tener 6 pilas que producirán aproximadamente 9.000 Kg de compost  de producto (4 meses maduración). 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C6FC52AF-3D0B-4CF6-9B18-AC167B91FF65}"/>
              </a:ext>
            </a:extLst>
          </p:cNvPr>
          <p:cNvCxnSpPr>
            <a:cxnSpLocks/>
          </p:cNvCxnSpPr>
          <p:nvPr/>
        </p:nvCxnSpPr>
        <p:spPr>
          <a:xfrm>
            <a:off x="2641511" y="2968494"/>
            <a:ext cx="963682" cy="76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xmlns="" id="{79FB6DB1-18A8-4545-B73D-D5B7E246ECDA}"/>
              </a:ext>
            </a:extLst>
          </p:cNvPr>
          <p:cNvCxnSpPr>
            <a:cxnSpLocks/>
          </p:cNvCxnSpPr>
          <p:nvPr/>
        </p:nvCxnSpPr>
        <p:spPr>
          <a:xfrm>
            <a:off x="4067680" y="2968494"/>
            <a:ext cx="963682" cy="76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xmlns="" id="{2CEB3647-A048-4A15-A15D-CBBCC6060D58}"/>
              </a:ext>
            </a:extLst>
          </p:cNvPr>
          <p:cNvCxnSpPr>
            <a:cxnSpLocks/>
          </p:cNvCxnSpPr>
          <p:nvPr/>
        </p:nvCxnSpPr>
        <p:spPr>
          <a:xfrm>
            <a:off x="5485722" y="2968494"/>
            <a:ext cx="963682" cy="76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xmlns="" id="{F938F88D-0EEE-48E3-8E75-948104CE8C17}"/>
              </a:ext>
            </a:extLst>
          </p:cNvPr>
          <p:cNvCxnSpPr/>
          <p:nvPr/>
        </p:nvCxnSpPr>
        <p:spPr>
          <a:xfrm>
            <a:off x="6664536" y="2675359"/>
            <a:ext cx="0" cy="67818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xmlns="" id="{D5CCDBA3-A52F-43C5-9DB2-1A6FB5048C73}"/>
              </a:ext>
            </a:extLst>
          </p:cNvPr>
          <p:cNvCxnSpPr>
            <a:cxnSpLocks/>
          </p:cNvCxnSpPr>
          <p:nvPr/>
        </p:nvCxnSpPr>
        <p:spPr>
          <a:xfrm>
            <a:off x="6911813" y="2967732"/>
            <a:ext cx="963682" cy="76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xmlns="" id="{AFA2B11B-5B1E-4F43-AEC0-AE3F74ACD016}"/>
              </a:ext>
            </a:extLst>
          </p:cNvPr>
          <p:cNvCxnSpPr/>
          <p:nvPr/>
        </p:nvCxnSpPr>
        <p:spPr>
          <a:xfrm>
            <a:off x="8120618" y="2675359"/>
            <a:ext cx="0" cy="67818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áfico 6" descr="Sostenibilidad con relleno sólido">
            <a:extLst>
              <a:ext uri="{FF2B5EF4-FFF2-40B4-BE49-F238E27FC236}">
                <a16:creationId xmlns:a16="http://schemas.microsoft.com/office/drawing/2014/main" xmlns="" id="{63F9B2D6-7BAA-49C8-942A-0B0CD346D3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895917" y="3426787"/>
            <a:ext cx="685800" cy="685800"/>
          </a:xfrm>
          <a:prstGeom prst="rect">
            <a:avLst/>
          </a:prstGeom>
        </p:spPr>
      </p:pic>
      <p:pic>
        <p:nvPicPr>
          <p:cNvPr id="9" name="Gráfico 8" descr="Semillas con relleno sólido">
            <a:extLst>
              <a:ext uri="{FF2B5EF4-FFF2-40B4-BE49-F238E27FC236}">
                <a16:creationId xmlns:a16="http://schemas.microsoft.com/office/drawing/2014/main" xmlns="" id="{E83C0C30-D7A5-420B-B399-9FE27D088D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294139" y="1850249"/>
            <a:ext cx="735157" cy="735157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8063BC8B-19DF-442F-BC77-70DFB583D846}"/>
              </a:ext>
            </a:extLst>
          </p:cNvPr>
          <p:cNvSpPr txBox="1"/>
          <p:nvPr/>
        </p:nvSpPr>
        <p:spPr>
          <a:xfrm>
            <a:off x="5712638" y="3429970"/>
            <a:ext cx="194161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dirty="0">
                <a:latin typeface="Arial" panose="020B0604020202020204" pitchFamily="34" charset="0"/>
                <a:cs typeface="Arial" panose="020B0604020202020204" pitchFamily="34" charset="0"/>
              </a:rPr>
              <a:t>El almacenamiento se realizara en bodega donde este protegido de condiciones ambientales: agua, luz, viento, producto empacado en presentaciones de 50, 10 y 3 Kg.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xmlns="" id="{F3668363-03F1-4801-89BE-1C1168CBF2D0}"/>
              </a:ext>
            </a:extLst>
          </p:cNvPr>
          <p:cNvGrpSpPr/>
          <p:nvPr/>
        </p:nvGrpSpPr>
        <p:grpSpPr>
          <a:xfrm>
            <a:off x="7737321" y="3315556"/>
            <a:ext cx="992434" cy="760870"/>
            <a:chOff x="4898417" y="5566448"/>
            <a:chExt cx="1323245" cy="1014493"/>
          </a:xfrm>
          <a:solidFill>
            <a:schemeClr val="accent4"/>
          </a:solidFill>
        </p:grpSpPr>
        <p:pic>
          <p:nvPicPr>
            <p:cNvPr id="11" name="Gráfico 10" descr="Marketing con relleno sólido">
              <a:extLst>
                <a:ext uri="{FF2B5EF4-FFF2-40B4-BE49-F238E27FC236}">
                  <a16:creationId xmlns:a16="http://schemas.microsoft.com/office/drawing/2014/main" xmlns="" id="{40BEA478-CC40-4BD2-8FEA-2C7837251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4898417" y="5747438"/>
              <a:ext cx="830997" cy="830997"/>
            </a:xfrm>
            <a:prstGeom prst="rect">
              <a:avLst/>
            </a:prstGeom>
          </p:spPr>
        </p:pic>
        <p:pic>
          <p:nvPicPr>
            <p:cNvPr id="13" name="Gráfico 12" descr="Internet contorno">
              <a:extLst>
                <a:ext uri="{FF2B5EF4-FFF2-40B4-BE49-F238E27FC236}">
                  <a16:creationId xmlns:a16="http://schemas.microsoft.com/office/drawing/2014/main" xmlns="" id="{5F4B5152-0F33-476F-92DD-3D675A359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5663757" y="5566448"/>
              <a:ext cx="557905" cy="557905"/>
            </a:xfrm>
            <a:prstGeom prst="rect">
              <a:avLst/>
            </a:prstGeom>
          </p:spPr>
        </p:pic>
        <p:pic>
          <p:nvPicPr>
            <p:cNvPr id="15" name="Gráfico 14" descr="Red en línea con relleno sólido">
              <a:extLst>
                <a:ext uri="{FF2B5EF4-FFF2-40B4-BE49-F238E27FC236}">
                  <a16:creationId xmlns:a16="http://schemas.microsoft.com/office/drawing/2014/main" xmlns="" id="{F3B601CF-7212-4E14-8155-BCB7EE9103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5678540" y="6076403"/>
              <a:ext cx="504538" cy="504538"/>
            </a:xfrm>
            <a:prstGeom prst="rect">
              <a:avLst/>
            </a:prstGeom>
          </p:spPr>
        </p:pic>
      </p:grpSp>
      <p:sp>
        <p:nvSpPr>
          <p:cNvPr id="43" name="CuadroTexto 42">
            <a:extLst>
              <a:ext uri="{FF2B5EF4-FFF2-40B4-BE49-F238E27FC236}">
                <a16:creationId xmlns:a16="http://schemas.microsoft.com/office/drawing/2014/main" xmlns="" id="{427E1424-3FFF-4088-941D-4A1C72A06297}"/>
              </a:ext>
            </a:extLst>
          </p:cNvPr>
          <p:cNvSpPr txBox="1"/>
          <p:nvPr/>
        </p:nvSpPr>
        <p:spPr>
          <a:xfrm>
            <a:off x="7029296" y="1580655"/>
            <a:ext cx="1941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Comercialización: redes sociales (Instagram, Facebook, YouTube) a través de sus servicios gratuitos, página web corporativa y venta en frio con gerentes y jefes de compras de viveros y distribuidoras productos agroindustriales.</a:t>
            </a:r>
            <a:endParaRPr lang="es-C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xmlns="" id="{76914789-73B6-482B-9AB4-DFD3D5A260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45690" y="806141"/>
            <a:ext cx="4292027" cy="503329"/>
          </a:xfrm>
          <a:prstGeom prst="rect">
            <a:avLst/>
          </a:prstGeom>
        </p:spPr>
        <p:txBody>
          <a:bodyPr vert="horz" wrap="square" lIns="0" tIns="11416" rIns="0" bIns="0" rtlCol="0" anchor="ctr">
            <a:spAutoFit/>
          </a:bodyPr>
          <a:lstStyle/>
          <a:p>
            <a:pPr marL="12685">
              <a:spcBef>
                <a:spcPts val="90"/>
              </a:spcBef>
            </a:pPr>
            <a:r>
              <a:rPr lang="es-CO" sz="3196" spc="-30" dirty="0">
                <a:solidFill>
                  <a:srgbClr val="00B050"/>
                </a:solidFill>
              </a:rPr>
              <a:t>Descripción Del Proceso</a:t>
            </a:r>
            <a:endParaRPr lang="es-CO" sz="3196" dirty="0">
              <a:solidFill>
                <a:srgbClr val="00B050"/>
              </a:solidFill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="" xmlns:a16="http://schemas.microsoft.com/office/drawing/2014/main" id="{BC5D3E05-DAC0-4166-A549-63335EC6B16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727105" y="343631"/>
            <a:ext cx="981541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1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9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89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89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0" grpId="0"/>
      <p:bldP spid="62" grpId="0"/>
      <p:bldP spid="74" grpId="0"/>
      <p:bldP spid="34" grpId="0"/>
      <p:bldP spid="43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034" y="955628"/>
            <a:ext cx="6334125" cy="4124325"/>
          </a:xfrm>
          <a:prstGeom prst="rect">
            <a:avLst/>
          </a:prstGeom>
        </p:spPr>
      </p:pic>
      <p:sp>
        <p:nvSpPr>
          <p:cNvPr id="9" name="Marcador de fecha 8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7E62BBC5-8F09-4742-8867-01ACFBA8FE44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12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D5FDCAEE-C359-4E2A-B553-D4B971EB830B}"/>
              </a:ext>
            </a:extLst>
          </p:cNvPr>
          <p:cNvSpPr txBox="1"/>
          <p:nvPr/>
        </p:nvSpPr>
        <p:spPr>
          <a:xfrm>
            <a:off x="1109219" y="354021"/>
            <a:ext cx="3467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solidFill>
                  <a:srgbClr val="FFC000"/>
                </a:solidFill>
              </a:rPr>
              <a:t>MODELO FINANCIERO</a:t>
            </a:r>
            <a:endParaRPr lang="es-CO" sz="2800" b="1" dirty="0">
              <a:solidFill>
                <a:srgbClr val="FFC00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BC5D3E05-DAC0-4166-A549-63335EC6B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105" y="343631"/>
            <a:ext cx="981541" cy="798645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5734279" y="3592286"/>
            <a:ext cx="10931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smtClean="0">
                <a:solidFill>
                  <a:schemeClr val="tx2">
                    <a:lumMod val="75000"/>
                  </a:schemeClr>
                </a:solidFill>
              </a:rPr>
              <a:t>Inversión </a:t>
            </a:r>
          </a:p>
          <a:p>
            <a:pPr algn="ctr"/>
            <a:r>
              <a:rPr lang="es-CO" dirty="0" smtClean="0">
                <a:solidFill>
                  <a:schemeClr val="tx2">
                    <a:lumMod val="75000"/>
                  </a:schemeClr>
                </a:solidFill>
              </a:rPr>
              <a:t>Inicial</a:t>
            </a:r>
          </a:p>
          <a:p>
            <a:pPr algn="ctr"/>
            <a:r>
              <a:rPr lang="es-CO" dirty="0" smtClean="0">
                <a:solidFill>
                  <a:schemeClr val="tx2">
                    <a:lumMod val="75000"/>
                  </a:schemeClr>
                </a:solidFill>
              </a:rPr>
              <a:t>729 MM</a:t>
            </a:r>
            <a:endParaRPr lang="es-C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765698" y="1142276"/>
            <a:ext cx="3041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dirty="0" smtClean="0">
                <a:solidFill>
                  <a:srgbClr val="FFC000"/>
                </a:solidFill>
              </a:rPr>
              <a:t>Escenario Pesimista</a:t>
            </a:r>
            <a:endParaRPr lang="es-CO" sz="2800" dirty="0">
              <a:solidFill>
                <a:srgbClr val="FFC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65698" y="1878125"/>
            <a:ext cx="3698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Compra de Activos Fijos (578 MM)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Precio Bajo </a:t>
            </a:r>
            <a:endParaRPr lang="es-CO" dirty="0"/>
          </a:p>
        </p:txBody>
      </p:sp>
      <p:sp>
        <p:nvSpPr>
          <p:cNvPr id="17" name="CuadroTexto 16"/>
          <p:cNvSpPr txBox="1"/>
          <p:nvPr/>
        </p:nvSpPr>
        <p:spPr>
          <a:xfrm>
            <a:off x="3630142" y="3581399"/>
            <a:ext cx="1053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>
                <a:solidFill>
                  <a:schemeClr val="bg1"/>
                </a:solidFill>
              </a:rPr>
              <a:t>VPN</a:t>
            </a:r>
            <a:r>
              <a:rPr lang="es-CO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r>
              <a:rPr lang="es-CO" dirty="0" smtClean="0">
                <a:solidFill>
                  <a:schemeClr val="bg1"/>
                </a:solidFill>
              </a:rPr>
              <a:t>-176 MM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388762" y="2039303"/>
            <a:ext cx="758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>
                <a:solidFill>
                  <a:schemeClr val="bg1"/>
                </a:solidFill>
              </a:rPr>
              <a:t>TIR</a:t>
            </a:r>
            <a:r>
              <a:rPr lang="es-CO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r>
              <a:rPr lang="es-CO" dirty="0" smtClean="0">
                <a:solidFill>
                  <a:schemeClr val="bg1"/>
                </a:solidFill>
              </a:rPr>
              <a:t>9,56%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5843059" y="1429054"/>
            <a:ext cx="875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>
                <a:solidFill>
                  <a:schemeClr val="bg1"/>
                </a:solidFill>
              </a:rPr>
              <a:t>ROI</a:t>
            </a:r>
            <a:r>
              <a:rPr lang="es-CO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r>
              <a:rPr lang="es-CO" dirty="0" smtClean="0">
                <a:solidFill>
                  <a:schemeClr val="bg1"/>
                </a:solidFill>
              </a:rPr>
              <a:t>10,40%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7214620" y="2122872"/>
            <a:ext cx="936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smtClean="0">
                <a:solidFill>
                  <a:schemeClr val="bg1"/>
                </a:solidFill>
              </a:rPr>
              <a:t>EVA: </a:t>
            </a:r>
          </a:p>
          <a:p>
            <a:pPr algn="ctr"/>
            <a:r>
              <a:rPr lang="es-CO" dirty="0" smtClean="0">
                <a:solidFill>
                  <a:schemeClr val="bg1"/>
                </a:solidFill>
              </a:rPr>
              <a:t>-45 MM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7900595" y="3570513"/>
            <a:ext cx="875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>
                <a:solidFill>
                  <a:schemeClr val="bg1"/>
                </a:solidFill>
              </a:rPr>
              <a:t>WACC</a:t>
            </a:r>
            <a:r>
              <a:rPr lang="es-CO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r>
              <a:rPr lang="es-CO" dirty="0" smtClean="0">
                <a:solidFill>
                  <a:schemeClr val="bg1"/>
                </a:solidFill>
              </a:rPr>
              <a:t>15,81%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59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9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  <p:bldP spid="16" grpId="0" build="p"/>
      <p:bldP spid="17" grpId="0"/>
      <p:bldP spid="18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 descr="Imagen que contiene dibujo&#10;&#10;Descripción generada automáticamente">
            <a:extLst>
              <a:ext uri="{FF2B5EF4-FFF2-40B4-BE49-F238E27FC236}">
                <a16:creationId xmlns="" xmlns:a16="http://schemas.microsoft.com/office/drawing/2014/main" id="{C92A847B-6C0D-49D8-B909-C06B93600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286" y="2608935"/>
            <a:ext cx="7365442" cy="1864093"/>
          </a:xfrm>
          <a:prstGeom prst="rect">
            <a:avLst/>
          </a:prstGeom>
        </p:spPr>
      </p:pic>
      <p:sp>
        <p:nvSpPr>
          <p:cNvPr id="9" name="Marcador de fecha 8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7E62BBC5-8F09-4742-8867-01ACFBA8FE44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13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D5FDCAEE-C359-4E2A-B553-D4B971EB830B}"/>
              </a:ext>
            </a:extLst>
          </p:cNvPr>
          <p:cNvSpPr txBox="1"/>
          <p:nvPr/>
        </p:nvSpPr>
        <p:spPr>
          <a:xfrm>
            <a:off x="1109219" y="354021"/>
            <a:ext cx="3467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solidFill>
                  <a:srgbClr val="FFC000"/>
                </a:solidFill>
              </a:rPr>
              <a:t>MODELO FINANCIERO</a:t>
            </a:r>
            <a:endParaRPr lang="es-CO" sz="2800" b="1" dirty="0">
              <a:solidFill>
                <a:srgbClr val="FFC00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BC5D3E05-DAC0-4166-A549-63335EC6B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105" y="343631"/>
            <a:ext cx="981541" cy="798645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6633985" y="1281423"/>
            <a:ext cx="1093120" cy="92333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CO" dirty="0" smtClean="0"/>
              <a:t>Inversión </a:t>
            </a:r>
          </a:p>
          <a:p>
            <a:pPr algn="ctr"/>
            <a:r>
              <a:rPr lang="es-CO" dirty="0" smtClean="0"/>
              <a:t>Inicial</a:t>
            </a:r>
          </a:p>
          <a:p>
            <a:pPr algn="ctr"/>
            <a:r>
              <a:rPr lang="es-CO" dirty="0" smtClean="0"/>
              <a:t>199 MM</a:t>
            </a:r>
            <a:endParaRPr lang="es-CO" dirty="0"/>
          </a:p>
        </p:txBody>
      </p:sp>
      <p:sp>
        <p:nvSpPr>
          <p:cNvPr id="15" name="CuadroTexto 14"/>
          <p:cNvSpPr txBox="1"/>
          <p:nvPr/>
        </p:nvSpPr>
        <p:spPr>
          <a:xfrm>
            <a:off x="765698" y="1142276"/>
            <a:ext cx="2795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dirty="0" smtClean="0">
                <a:solidFill>
                  <a:srgbClr val="FFC000"/>
                </a:solidFill>
              </a:rPr>
              <a:t>Escenario Realista</a:t>
            </a:r>
            <a:endParaRPr lang="es-CO" sz="2800" dirty="0">
              <a:solidFill>
                <a:srgbClr val="FFC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65698" y="1878125"/>
            <a:ext cx="33972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Arrendamiento de Activos Fijos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Precio Alto</a:t>
            </a:r>
            <a:endParaRPr lang="es-CO" dirty="0"/>
          </a:p>
        </p:txBody>
      </p:sp>
      <p:sp>
        <p:nvSpPr>
          <p:cNvPr id="17" name="CuadroTexto 16"/>
          <p:cNvSpPr txBox="1"/>
          <p:nvPr/>
        </p:nvSpPr>
        <p:spPr>
          <a:xfrm>
            <a:off x="2705873" y="3028209"/>
            <a:ext cx="936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>
                <a:solidFill>
                  <a:schemeClr val="bg1"/>
                </a:solidFill>
              </a:rPr>
              <a:t>VPN</a:t>
            </a:r>
            <a:r>
              <a:rPr lang="es-CO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r>
              <a:rPr lang="es-CO" dirty="0" smtClean="0">
                <a:solidFill>
                  <a:schemeClr val="bg1"/>
                </a:solidFill>
              </a:rPr>
              <a:t>-79 MM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323053" y="3030578"/>
            <a:ext cx="7585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>
                <a:solidFill>
                  <a:schemeClr val="bg1"/>
                </a:solidFill>
              </a:rPr>
              <a:t>TIR</a:t>
            </a:r>
            <a:r>
              <a:rPr lang="es-CO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r>
              <a:rPr lang="es-CO" dirty="0" smtClean="0">
                <a:solidFill>
                  <a:schemeClr val="bg1"/>
                </a:solidFill>
              </a:rPr>
              <a:t>4,52%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4191998" y="3027444"/>
            <a:ext cx="875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>
                <a:solidFill>
                  <a:schemeClr val="bg1"/>
                </a:solidFill>
              </a:rPr>
              <a:t>ROI</a:t>
            </a:r>
            <a:r>
              <a:rPr lang="es-CO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r>
              <a:rPr lang="es-CO" dirty="0" smtClean="0">
                <a:solidFill>
                  <a:schemeClr val="bg1"/>
                </a:solidFill>
              </a:rPr>
              <a:t>23,30%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5652475" y="3060102"/>
            <a:ext cx="865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smtClean="0">
                <a:solidFill>
                  <a:schemeClr val="bg1"/>
                </a:solidFill>
              </a:rPr>
              <a:t>EVA: </a:t>
            </a:r>
          </a:p>
          <a:p>
            <a:pPr algn="ctr"/>
            <a:r>
              <a:rPr lang="es-CO" dirty="0" smtClean="0">
                <a:solidFill>
                  <a:schemeClr val="bg1"/>
                </a:solidFill>
              </a:rPr>
              <a:t>20 MM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7133579" y="3060102"/>
            <a:ext cx="875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>
                <a:solidFill>
                  <a:schemeClr val="bg1"/>
                </a:solidFill>
              </a:rPr>
              <a:t>WACC</a:t>
            </a:r>
            <a:r>
              <a:rPr lang="es-CO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r>
              <a:rPr lang="es-CO" dirty="0" smtClean="0">
                <a:solidFill>
                  <a:schemeClr val="bg1"/>
                </a:solidFill>
              </a:rPr>
              <a:t>15,70%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12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build="p"/>
      <p:bldP spid="17" grpId="0"/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o 22">
            <a:extLst>
              <a:ext uri="{FF2B5EF4-FFF2-40B4-BE49-F238E27FC236}">
                <a16:creationId xmlns="" xmlns:a16="http://schemas.microsoft.com/office/drawing/2014/main" id="{7C723E05-115D-4D1A-8038-61FBD9DC5895}"/>
              </a:ext>
            </a:extLst>
          </p:cNvPr>
          <p:cNvGrpSpPr/>
          <p:nvPr/>
        </p:nvGrpSpPr>
        <p:grpSpPr>
          <a:xfrm>
            <a:off x="945270" y="2332706"/>
            <a:ext cx="7253459" cy="2261015"/>
            <a:chOff x="1568495" y="2606374"/>
            <a:chExt cx="6267311" cy="1992324"/>
          </a:xfrm>
        </p:grpSpPr>
        <p:pic>
          <p:nvPicPr>
            <p:cNvPr id="25" name="Imagen 24" descr="Imagen que contiene Icono&#10;&#10;Descripción generada automáticamente">
              <a:extLst>
                <a:ext uri="{FF2B5EF4-FFF2-40B4-BE49-F238E27FC236}">
                  <a16:creationId xmlns="" xmlns:a16="http://schemas.microsoft.com/office/drawing/2014/main" id="{0EFD9428-FFF6-42C6-8333-3F5A24908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8495" y="2606374"/>
              <a:ext cx="6267311" cy="1992324"/>
            </a:xfrm>
            <a:prstGeom prst="rect">
              <a:avLst/>
            </a:prstGeom>
          </p:spPr>
        </p:pic>
        <p:sp>
          <p:nvSpPr>
            <p:cNvPr id="27" name="Rectángulo 26">
              <a:extLst>
                <a:ext uri="{FF2B5EF4-FFF2-40B4-BE49-F238E27FC236}">
                  <a16:creationId xmlns="" xmlns:a16="http://schemas.microsoft.com/office/drawing/2014/main" id="{1B8E0D59-4DD4-4A72-B222-2314B08B4E3F}"/>
                </a:ext>
              </a:extLst>
            </p:cNvPr>
            <p:cNvSpPr/>
            <p:nvPr/>
          </p:nvSpPr>
          <p:spPr>
            <a:xfrm>
              <a:off x="3238220" y="3217672"/>
              <a:ext cx="444962" cy="5207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546A"/>
                </a:buClr>
                <a:buSzPct val="100000"/>
                <a:defRPr/>
              </a:pPr>
              <a:endParaRPr lang="es-CO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1691ABF6-A4EF-4C84-AF36-3E42A507E9B3}"/>
                </a:ext>
              </a:extLst>
            </p:cNvPr>
            <p:cNvSpPr/>
            <p:nvPr/>
          </p:nvSpPr>
          <p:spPr>
            <a:xfrm>
              <a:off x="5714443" y="3229352"/>
              <a:ext cx="444962" cy="5207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546A"/>
                </a:buClr>
                <a:buSzPct val="100000"/>
                <a:defRPr/>
              </a:pPr>
              <a:endParaRPr lang="es-CO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="" xmlns:a16="http://schemas.microsoft.com/office/drawing/2014/main" id="{85F80071-B0D5-4F52-94DF-D46AA70064E6}"/>
                </a:ext>
              </a:extLst>
            </p:cNvPr>
            <p:cNvSpPr/>
            <p:nvPr/>
          </p:nvSpPr>
          <p:spPr>
            <a:xfrm>
              <a:off x="4479669" y="3428999"/>
              <a:ext cx="444962" cy="5207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546A"/>
                </a:buClr>
                <a:buSzPct val="100000"/>
                <a:defRPr/>
              </a:pPr>
              <a:endParaRPr lang="es-CO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="" xmlns:a16="http://schemas.microsoft.com/office/drawing/2014/main" id="{1084D1DF-61D7-404E-9A40-6EBA01CDCF7A}"/>
                </a:ext>
              </a:extLst>
            </p:cNvPr>
            <p:cNvSpPr/>
            <p:nvPr/>
          </p:nvSpPr>
          <p:spPr>
            <a:xfrm>
              <a:off x="6955892" y="3428998"/>
              <a:ext cx="444962" cy="5207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546A"/>
                </a:buClr>
                <a:buSzPct val="100000"/>
                <a:defRPr/>
              </a:pPr>
              <a:endParaRPr lang="es-CO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endParaRPr>
            </a:p>
          </p:txBody>
        </p:sp>
      </p:grpSp>
      <p:sp>
        <p:nvSpPr>
          <p:cNvPr id="9" name="Marcador de fecha 8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7E62BBC5-8F09-4742-8867-01ACFBA8FE44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14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D5FDCAEE-C359-4E2A-B553-D4B971EB830B}"/>
              </a:ext>
            </a:extLst>
          </p:cNvPr>
          <p:cNvSpPr txBox="1"/>
          <p:nvPr/>
        </p:nvSpPr>
        <p:spPr>
          <a:xfrm>
            <a:off x="1109219" y="354021"/>
            <a:ext cx="3467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solidFill>
                  <a:srgbClr val="FFC000"/>
                </a:solidFill>
              </a:rPr>
              <a:t>MODELO FINANCIERO</a:t>
            </a:r>
            <a:endParaRPr lang="es-CO" sz="2800" b="1" dirty="0">
              <a:solidFill>
                <a:srgbClr val="FFC00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BC5D3E05-DAC0-4166-A549-63335EC6B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105" y="343631"/>
            <a:ext cx="981541" cy="798645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6633985" y="1281423"/>
            <a:ext cx="1093120" cy="92333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CO" dirty="0" smtClean="0"/>
              <a:t>Inversión </a:t>
            </a:r>
          </a:p>
          <a:p>
            <a:pPr algn="ctr"/>
            <a:r>
              <a:rPr lang="es-CO" dirty="0" smtClean="0"/>
              <a:t>Inicial</a:t>
            </a:r>
          </a:p>
          <a:p>
            <a:pPr algn="ctr"/>
            <a:r>
              <a:rPr lang="es-CO" dirty="0" smtClean="0"/>
              <a:t>729 MM</a:t>
            </a:r>
            <a:endParaRPr lang="es-CO" dirty="0"/>
          </a:p>
        </p:txBody>
      </p:sp>
      <p:sp>
        <p:nvSpPr>
          <p:cNvPr id="15" name="CuadroTexto 14"/>
          <p:cNvSpPr txBox="1"/>
          <p:nvPr/>
        </p:nvSpPr>
        <p:spPr>
          <a:xfrm>
            <a:off x="765698" y="1142276"/>
            <a:ext cx="3088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dirty="0" smtClean="0">
                <a:solidFill>
                  <a:srgbClr val="FFC000"/>
                </a:solidFill>
              </a:rPr>
              <a:t>Escenario Optimista</a:t>
            </a:r>
            <a:endParaRPr lang="es-CO" sz="2800" dirty="0">
              <a:solidFill>
                <a:srgbClr val="FFC00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65698" y="1878125"/>
            <a:ext cx="3698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Compra de Activos Fijos (578 MM)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Precio Alto</a:t>
            </a:r>
            <a:endParaRPr lang="es-CO" dirty="0"/>
          </a:p>
        </p:txBody>
      </p:sp>
      <p:sp>
        <p:nvSpPr>
          <p:cNvPr id="17" name="CuadroTexto 16"/>
          <p:cNvSpPr txBox="1"/>
          <p:nvPr/>
        </p:nvSpPr>
        <p:spPr>
          <a:xfrm>
            <a:off x="2669474" y="2971046"/>
            <a:ext cx="982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/>
              <a:t>VPN</a:t>
            </a:r>
            <a:r>
              <a:rPr lang="es-CO" dirty="0" smtClean="0"/>
              <a:t>: </a:t>
            </a:r>
          </a:p>
          <a:p>
            <a:pPr algn="ctr"/>
            <a:r>
              <a:rPr lang="es-CO" dirty="0" smtClean="0"/>
              <a:t>187 MM</a:t>
            </a:r>
            <a:endParaRPr lang="es-CO" dirty="0"/>
          </a:p>
        </p:txBody>
      </p:sp>
      <p:sp>
        <p:nvSpPr>
          <p:cNvPr id="18" name="CuadroTexto 17"/>
          <p:cNvSpPr txBox="1"/>
          <p:nvPr/>
        </p:nvSpPr>
        <p:spPr>
          <a:xfrm>
            <a:off x="1328112" y="3210873"/>
            <a:ext cx="875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/>
              <a:t>TIR</a:t>
            </a:r>
            <a:r>
              <a:rPr lang="es-CO" dirty="0" smtClean="0"/>
              <a:t>: </a:t>
            </a:r>
          </a:p>
          <a:p>
            <a:pPr algn="ctr"/>
            <a:r>
              <a:rPr lang="es-CO" dirty="0" smtClean="0"/>
              <a:t>21,23%</a:t>
            </a:r>
            <a:endParaRPr lang="es-CO" dirty="0"/>
          </a:p>
        </p:txBody>
      </p:sp>
      <p:sp>
        <p:nvSpPr>
          <p:cNvPr id="19" name="CuadroTexto 18"/>
          <p:cNvSpPr txBox="1"/>
          <p:nvPr/>
        </p:nvSpPr>
        <p:spPr>
          <a:xfrm>
            <a:off x="4171328" y="3210872"/>
            <a:ext cx="875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/>
              <a:t>ROI</a:t>
            </a:r>
            <a:r>
              <a:rPr lang="es-CO" dirty="0" smtClean="0"/>
              <a:t>: </a:t>
            </a:r>
          </a:p>
          <a:p>
            <a:pPr algn="ctr"/>
            <a:r>
              <a:rPr lang="es-CO" dirty="0" smtClean="0"/>
              <a:t>13,90%</a:t>
            </a:r>
            <a:endParaRPr lang="es-CO" dirty="0"/>
          </a:p>
        </p:txBody>
      </p:sp>
      <p:sp>
        <p:nvSpPr>
          <p:cNvPr id="20" name="CuadroTexto 19"/>
          <p:cNvSpPr txBox="1"/>
          <p:nvPr/>
        </p:nvSpPr>
        <p:spPr>
          <a:xfrm>
            <a:off x="5545394" y="2971045"/>
            <a:ext cx="936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smtClean="0"/>
              <a:t>EVA: </a:t>
            </a:r>
          </a:p>
          <a:p>
            <a:pPr algn="ctr"/>
            <a:r>
              <a:rPr lang="es-CO" dirty="0" smtClean="0"/>
              <a:t>-16 MM</a:t>
            </a:r>
            <a:endParaRPr lang="es-CO" dirty="0"/>
          </a:p>
        </p:txBody>
      </p:sp>
      <p:sp>
        <p:nvSpPr>
          <p:cNvPr id="21" name="CuadroTexto 20"/>
          <p:cNvSpPr txBox="1"/>
          <p:nvPr/>
        </p:nvSpPr>
        <p:spPr>
          <a:xfrm>
            <a:off x="7066068" y="3210873"/>
            <a:ext cx="875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dirty="0" err="1" smtClean="0"/>
              <a:t>WACC</a:t>
            </a:r>
            <a:r>
              <a:rPr lang="es-CO" dirty="0" smtClean="0"/>
              <a:t>: </a:t>
            </a:r>
          </a:p>
          <a:p>
            <a:pPr algn="ctr"/>
            <a:r>
              <a:rPr lang="es-CO" dirty="0" smtClean="0"/>
              <a:t>15,79%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2987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build="p"/>
      <p:bldP spid="17" grpId="0"/>
      <p:bldP spid="1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5BBD3BD6-8537-4D5B-9EA2-DF2B892C3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06" y="1238440"/>
            <a:ext cx="1000125" cy="771525"/>
          </a:xfrm>
          <a:prstGeom prst="rect">
            <a:avLst/>
          </a:prstGeom>
        </p:spPr>
      </p:pic>
      <p:sp>
        <p:nvSpPr>
          <p:cNvPr id="8" name="Marcador de fecha 7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707867" cy="273844"/>
          </a:xfrm>
        </p:spPr>
        <p:txBody>
          <a:bodyPr/>
          <a:lstStyle/>
          <a:p>
            <a:fld id="{3C20881F-FF45-5C45-A4D0-993BF5438837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15</a:t>
            </a:fld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03C632B1-8FD8-4468-A9AB-C33159A5B96C}"/>
              </a:ext>
            </a:extLst>
          </p:cNvPr>
          <p:cNvSpPr txBox="1"/>
          <p:nvPr/>
        </p:nvSpPr>
        <p:spPr>
          <a:xfrm>
            <a:off x="2278026" y="583567"/>
            <a:ext cx="45985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CONCLUSIONES</a:t>
            </a:r>
            <a:endParaRPr lang="es-CO" sz="2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1B077DF0-B585-42FA-81A8-3486E3BF8292}"/>
              </a:ext>
            </a:extLst>
          </p:cNvPr>
          <p:cNvSpPr txBox="1"/>
          <p:nvPr/>
        </p:nvSpPr>
        <p:spPr>
          <a:xfrm>
            <a:off x="1119632" y="1144017"/>
            <a:ext cx="47913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 algn="just">
              <a:spcAft>
                <a:spcPts val="800"/>
              </a:spcAft>
            </a:pPr>
            <a:r>
              <a:rPr lang="es-CO" sz="16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 insumo principal para la fabricación del compost siempre va a estar disponible, realizando la debida separación en la fuente y concientizando a los generadores de los residuos orgánicos se logrará contribuir a la disminución del impacto ambiental.</a:t>
            </a:r>
            <a:endParaRPr lang="es-CO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EA10E4FF-85BB-42C9-B01B-B6DADEA6C8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92" t="6837" r="2828" b="8154"/>
          <a:stretch/>
        </p:blipFill>
        <p:spPr>
          <a:xfrm>
            <a:off x="6237514" y="1439144"/>
            <a:ext cx="2311200" cy="164177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CAB632ED-4970-489B-8F58-E04AEFECB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644"/>
          <a:stretch/>
        </p:blipFill>
        <p:spPr>
          <a:xfrm>
            <a:off x="3260798" y="2876099"/>
            <a:ext cx="2311363" cy="164177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E143E7C3-6990-4B5D-833A-940B695848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5380" y="204841"/>
            <a:ext cx="981541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6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fecha 8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7E62BBC5-8F09-4742-8867-01ACFBA8FE44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16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EB3D05A7-69D6-4C3E-A835-D553571B5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30" y="1089720"/>
            <a:ext cx="942975" cy="7524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ED2BE54E-55F2-483B-8F00-1A89746BE872}"/>
              </a:ext>
            </a:extLst>
          </p:cNvPr>
          <p:cNvSpPr txBox="1"/>
          <p:nvPr/>
        </p:nvSpPr>
        <p:spPr>
          <a:xfrm>
            <a:off x="2487053" y="473271"/>
            <a:ext cx="4180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CONCLUSIONES</a:t>
            </a:r>
            <a:endParaRPr lang="es-CO" sz="2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8C24F3AF-D6C0-44BA-AA5F-E7A2DC69C34E}"/>
              </a:ext>
            </a:extLst>
          </p:cNvPr>
          <p:cNvSpPr txBox="1"/>
          <p:nvPr/>
        </p:nvSpPr>
        <p:spPr>
          <a:xfrm>
            <a:off x="1127050" y="1121467"/>
            <a:ext cx="44682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600" dirty="0"/>
              <a:t>Para producir compost se requiere un periodo de tiempo largo, el cual no está generando ningún tipo de retribución, es decir se está inmovilizando un recurso que </a:t>
            </a:r>
            <a:r>
              <a:rPr lang="es-ES" sz="1600" dirty="0" smtClean="0"/>
              <a:t>estaría </a:t>
            </a:r>
            <a:r>
              <a:rPr lang="es-ES" sz="1600" dirty="0"/>
              <a:t>entre 6 y 7 meses (4 meses de producción, uno de empaque y distribución, y 2 meses para el recaudo).</a:t>
            </a:r>
            <a:endParaRPr lang="es-CO" sz="1600" dirty="0"/>
          </a:p>
        </p:txBody>
      </p:sp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4822187B-B432-4530-9F25-A0F93C746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536" y="2816103"/>
            <a:ext cx="2052000" cy="180178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="" xmlns:a16="http://schemas.microsoft.com/office/drawing/2014/main" id="{E5732E49-642A-43B6-9642-04D0F4F71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473" y="2691127"/>
            <a:ext cx="2052000" cy="180178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473095EC-4258-40D3-9577-38FE58DD89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6958" y="943359"/>
            <a:ext cx="2052901" cy="1801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27">
            <a:extLst>
              <a:ext uri="{FF2B5EF4-FFF2-40B4-BE49-F238E27FC236}">
                <a16:creationId xmlns="" xmlns:a16="http://schemas.microsoft.com/office/drawing/2014/main" id="{DA0442D5-2DF0-43B1-9D25-8D511ADAA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950" y="261897"/>
            <a:ext cx="984870" cy="79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18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fecha 8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7E62BBC5-8F09-4742-8867-01ACFBA8FE44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17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ED2BE54E-55F2-483B-8F00-1A89746BE872}"/>
              </a:ext>
            </a:extLst>
          </p:cNvPr>
          <p:cNvSpPr txBox="1"/>
          <p:nvPr/>
        </p:nvSpPr>
        <p:spPr>
          <a:xfrm>
            <a:off x="2487053" y="446171"/>
            <a:ext cx="4180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CONCLUSIONES</a:t>
            </a:r>
            <a:endParaRPr lang="es-CO" sz="2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8C24F3AF-D6C0-44BA-AA5F-E7A2DC69C34E}"/>
              </a:ext>
            </a:extLst>
          </p:cNvPr>
          <p:cNvSpPr txBox="1"/>
          <p:nvPr/>
        </p:nvSpPr>
        <p:spPr>
          <a:xfrm>
            <a:off x="1127050" y="1198010"/>
            <a:ext cx="5295521" cy="1918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es-CO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 acuerdo al análisis realizado en el indicador del Valor Presente Neto vemos que el retorno de la inversión es a largo plazo. </a:t>
            </a:r>
          </a:p>
          <a:p>
            <a:pPr algn="just"/>
            <a:r>
              <a:rPr lang="es-CO" sz="1600" dirty="0">
                <a:effectLst/>
                <a:latin typeface="+mj-lt"/>
                <a:ea typeface="Calibri" panose="020F0502020204030204" pitchFamily="34" charset="0"/>
              </a:rPr>
              <a:t>Con respecto a la inversión inicial, las utilidades netas y el flujo de caja libre de los primeros cinco años no hacen atractivo el proyecto, sin embargo, los valores residuales pueden viabilizar la inversión</a:t>
            </a:r>
            <a:endParaRPr lang="es-CO" sz="1600" dirty="0">
              <a:latin typeface="+mj-l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071EC17B-9659-4978-99EF-1A1A3743A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09" y="1089129"/>
            <a:ext cx="904875" cy="74295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E1ADB1BA-6CCD-4894-BDE8-0C8419CEB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492" y="1940960"/>
            <a:ext cx="895350" cy="714375"/>
          </a:xfrm>
          <a:prstGeom prst="rect">
            <a:avLst/>
          </a:prstGeom>
        </p:spPr>
      </p:pic>
      <p:pic>
        <p:nvPicPr>
          <p:cNvPr id="3076" name="Picture 4" descr="Valor presente neto (VPN): qué es y cómo se calcula">
            <a:extLst>
              <a:ext uri="{FF2B5EF4-FFF2-40B4-BE49-F238E27FC236}">
                <a16:creationId xmlns="" xmlns:a16="http://schemas.microsoft.com/office/drawing/2014/main" id="{A83B5A67-8EED-4C76-A99D-EB3304891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510" y="1208937"/>
            <a:ext cx="1913085" cy="141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ong term investments illustration - 43587814">
            <a:extLst>
              <a:ext uri="{FF2B5EF4-FFF2-40B4-BE49-F238E27FC236}">
                <a16:creationId xmlns="" xmlns:a16="http://schemas.microsoft.com/office/drawing/2014/main" id="{E055D260-7DB6-4C9B-81EC-069F592B4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327" y="3116484"/>
            <a:ext cx="1911600" cy="141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cono del vector del dinero, banco o símbolo financiero - vector de stock |  Crushpixel">
            <a:extLst>
              <a:ext uri="{FF2B5EF4-FFF2-40B4-BE49-F238E27FC236}">
                <a16:creationId xmlns="" xmlns:a16="http://schemas.microsoft.com/office/drawing/2014/main" id="{1D4581E5-7F0E-492E-A4E6-807CB3327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09" y="3225365"/>
            <a:ext cx="1911600" cy="141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EA4A82FB-AFAA-4E8C-98DE-4ADAD40BB2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3292" y="308459"/>
            <a:ext cx="981541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4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9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9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9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fecha 8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7E62BBC5-8F09-4742-8867-01ACFBA8FE44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18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ED2BE54E-55F2-483B-8F00-1A89746BE872}"/>
              </a:ext>
            </a:extLst>
          </p:cNvPr>
          <p:cNvSpPr txBox="1"/>
          <p:nvPr/>
        </p:nvSpPr>
        <p:spPr>
          <a:xfrm>
            <a:off x="2449827" y="529011"/>
            <a:ext cx="4180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</a:t>
            </a:r>
            <a:r>
              <a:rPr lang="es-CO" sz="2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ECOMENDACIONES</a:t>
            </a:r>
            <a:endParaRPr lang="es-CO" sz="2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8C24F3AF-D6C0-44BA-AA5F-E7A2DC69C34E}"/>
              </a:ext>
            </a:extLst>
          </p:cNvPr>
          <p:cNvSpPr txBox="1"/>
          <p:nvPr/>
        </p:nvSpPr>
        <p:spPr>
          <a:xfrm>
            <a:off x="1127050" y="1283604"/>
            <a:ext cx="5796264" cy="2164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es-CO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Para que el proyecto sea más rentable se sugiere constituir una Entidad Sin Ánimo de Lucro - ESAL, para que se tenga reducción de la tasa impositiva sobre la Renta del 35% al 20%. Al ser una ESAL, se pueden reinvertir sus excedentes y mejorar las condiciones laborales de sus empleados y el proceso productivo. </a:t>
            </a:r>
          </a:p>
          <a:p>
            <a:pPr algn="just"/>
            <a:r>
              <a:rPr lang="es-CO" sz="1600" dirty="0">
                <a:effectLst/>
                <a:latin typeface="+mj-lt"/>
                <a:ea typeface="Calibri" panose="020F0502020204030204" pitchFamily="34" charset="0"/>
              </a:rPr>
              <a:t>Analizar la alternativa de financiación con crédito bancario ya que este podría ser menos costoso que los aportes de los inversionistas para mejorar la rentabilidad ROI/WACC.</a:t>
            </a:r>
            <a:endParaRPr lang="es-CO" sz="1600" dirty="0">
              <a:latin typeface="+mj-lt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2F26770E-4438-43A0-92CC-15FAE67C8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05" y="1085184"/>
            <a:ext cx="1190625" cy="8393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EA0F3795-B495-4815-B782-3DBC4F95E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" y="2456128"/>
            <a:ext cx="1123950" cy="99945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25610335-284A-4CA8-BDC2-9A13E12B4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4796" y="3496440"/>
            <a:ext cx="2871786" cy="158114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D354C845-1DD1-44D1-B05A-A9D6DB17A3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2322" y="1223544"/>
            <a:ext cx="839847" cy="1988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7">
            <a:extLst>
              <a:ext uri="{FF2B5EF4-FFF2-40B4-BE49-F238E27FC236}">
                <a16:creationId xmlns="" xmlns:a16="http://schemas.microsoft.com/office/drawing/2014/main" id="{9986E29D-318A-45CB-AA68-3217CAD3B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245" y="298275"/>
            <a:ext cx="984870" cy="79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41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fecha 8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7E62BBC5-8F09-4742-8867-01ACFBA8FE44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19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ED2BE54E-55F2-483B-8F00-1A89746BE872}"/>
              </a:ext>
            </a:extLst>
          </p:cNvPr>
          <p:cNvSpPr txBox="1"/>
          <p:nvPr/>
        </p:nvSpPr>
        <p:spPr>
          <a:xfrm>
            <a:off x="2367310" y="590418"/>
            <a:ext cx="4180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</a:t>
            </a:r>
            <a:r>
              <a:rPr lang="es-CO" sz="28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ECOMENDACIONES</a:t>
            </a:r>
            <a:endParaRPr lang="es-CO" sz="2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8C24F3AF-D6C0-44BA-AA5F-E7A2DC69C34E}"/>
              </a:ext>
            </a:extLst>
          </p:cNvPr>
          <p:cNvSpPr txBox="1"/>
          <p:nvPr/>
        </p:nvSpPr>
        <p:spPr>
          <a:xfrm>
            <a:off x="1079185" y="1413854"/>
            <a:ext cx="7752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es-CO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Disminuir la rotación de los inventarios calculados para el sector en 82 días a 60 o menos implementando estrategias de promociones. </a:t>
            </a:r>
            <a:r>
              <a:rPr lang="es-CO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E643F4E9-F233-43E0-9E50-E501C1558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6" y="1336641"/>
            <a:ext cx="1057275" cy="13239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AAB4F6FD-20C7-404B-864C-E2DA14F988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090"/>
          <a:stretch/>
        </p:blipFill>
        <p:spPr>
          <a:xfrm>
            <a:off x="1670456" y="2255537"/>
            <a:ext cx="2324601" cy="208312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="" xmlns:a16="http://schemas.microsoft.com/office/drawing/2014/main" id="{E4766F3D-7C87-43A0-B584-EC281DA213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5313" y="2255539"/>
            <a:ext cx="2325600" cy="208311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79F76C1F-A6B9-47D2-BE5A-9356A9DD7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3289" y="202950"/>
            <a:ext cx="981541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6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446" y="900430"/>
            <a:ext cx="1057275" cy="33909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238096" y="376001"/>
            <a:ext cx="14751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00B050"/>
                </a:solidFill>
              </a:rPr>
              <a:t>AGENDA</a:t>
            </a:r>
            <a:endParaRPr lang="es-CO" sz="2800" b="1" dirty="0">
              <a:solidFill>
                <a:srgbClr val="00B05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259737" y="1319398"/>
            <a:ext cx="10971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 smtClean="0">
                <a:solidFill>
                  <a:srgbClr val="00B050"/>
                </a:solidFill>
              </a:rPr>
              <a:t>CONTEXTO</a:t>
            </a:r>
            <a:endParaRPr lang="es-CO" sz="1600" dirty="0">
              <a:solidFill>
                <a:srgbClr val="00B050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259737" y="2151508"/>
            <a:ext cx="12246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 smtClean="0">
                <a:solidFill>
                  <a:srgbClr val="FFC000"/>
                </a:solidFill>
              </a:rPr>
              <a:t>PROBLEMAS</a:t>
            </a:r>
            <a:endParaRPr lang="es-CO" sz="1600" dirty="0">
              <a:solidFill>
                <a:srgbClr val="FFC00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235563" y="2934199"/>
            <a:ext cx="1095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</a:rPr>
              <a:t>OBJETIVOS</a:t>
            </a:r>
            <a:endParaRPr lang="es-CO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208371" y="3682075"/>
            <a:ext cx="23498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METODOLOGÍA APLICADA</a:t>
            </a:r>
            <a:endParaRPr lang="es-CO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83563" y="1319398"/>
            <a:ext cx="975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 smtClean="0">
                <a:solidFill>
                  <a:srgbClr val="00B050"/>
                </a:solidFill>
              </a:rPr>
              <a:t>PROCESO</a:t>
            </a:r>
            <a:endParaRPr lang="es-CO" sz="1600" dirty="0">
              <a:solidFill>
                <a:srgbClr val="00B05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183563" y="2151508"/>
            <a:ext cx="20264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 smtClean="0">
                <a:solidFill>
                  <a:srgbClr val="FFC000"/>
                </a:solidFill>
              </a:rPr>
              <a:t>MODELO FINANCIERO</a:t>
            </a:r>
            <a:endParaRPr lang="es-CO" sz="1600" dirty="0">
              <a:solidFill>
                <a:srgbClr val="FFC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183563" y="2929012"/>
            <a:ext cx="1492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 smtClean="0">
                <a:solidFill>
                  <a:schemeClr val="accent1">
                    <a:lumMod val="75000"/>
                  </a:schemeClr>
                </a:solidFill>
              </a:rPr>
              <a:t>CONCLUSIONES</a:t>
            </a:r>
            <a:endParaRPr lang="es-CO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183563" y="3682075"/>
            <a:ext cx="1911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RECOMENDACIONES</a:t>
            </a:r>
            <a:endParaRPr lang="es-CO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288" y="900430"/>
            <a:ext cx="1057275" cy="33909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 rot="443754">
            <a:off x="5239890" y="1369973"/>
            <a:ext cx="3767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es-CO" sz="2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 rot="443754">
            <a:off x="1359129" y="1369667"/>
            <a:ext cx="3719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s-CO" sz="2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 rot="443754">
            <a:off x="1358539" y="2136120"/>
            <a:ext cx="5138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s-CO" sz="2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 rot="443754">
            <a:off x="1369426" y="2918810"/>
            <a:ext cx="5138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es-CO" sz="2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 rot="443754">
            <a:off x="1359843" y="3666687"/>
            <a:ext cx="5138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es-CO" sz="2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 rot="443754">
            <a:off x="5225428" y="2133034"/>
            <a:ext cx="3684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es-CO" sz="2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CuadroTexto 20"/>
          <p:cNvSpPr txBox="1"/>
          <p:nvPr/>
        </p:nvSpPr>
        <p:spPr>
          <a:xfrm rot="443754">
            <a:off x="5235246" y="2913975"/>
            <a:ext cx="5138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es-CO" sz="2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CuadroTexto 21"/>
          <p:cNvSpPr txBox="1"/>
          <p:nvPr/>
        </p:nvSpPr>
        <p:spPr>
          <a:xfrm rot="443754">
            <a:off x="5229031" y="3657453"/>
            <a:ext cx="370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es-CO" sz="2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Imagen 27">
            <a:extLst>
              <a:ext uri="{FF2B5EF4-FFF2-40B4-BE49-F238E27FC236}">
                <a16:creationId xmlns="" xmlns:a16="http://schemas.microsoft.com/office/drawing/2014/main" id="{9986E29D-318A-45CB-AA68-3217CAD3B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456" y="133855"/>
            <a:ext cx="984870" cy="79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70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9DEBFBBC-5D09-4B34-960C-CD9F5C609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377" y="1922896"/>
            <a:ext cx="6928339" cy="3219819"/>
          </a:xfrm>
        </p:spPr>
        <p:txBody>
          <a:bodyPr>
            <a:normAutofit/>
          </a:bodyPr>
          <a:lstStyle/>
          <a:p>
            <a:endParaRPr lang="es-ES" sz="2800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es-ES" sz="2800" b="0" i="1" dirty="0">
                <a:solidFill>
                  <a:schemeClr val="bg1"/>
                </a:solidFill>
                <a:effectLst/>
                <a:latin typeface="+mj-lt"/>
              </a:rPr>
              <a:t>Hay muchas malas razones para empezar una empresa. Pero sólo hay una buena razón y creo que sabes cuál es: cambiar el mundo. </a:t>
            </a:r>
            <a:r>
              <a:rPr lang="es-ES" sz="2800" b="1" i="1" dirty="0">
                <a:solidFill>
                  <a:schemeClr val="bg1"/>
                </a:solidFill>
                <a:effectLst/>
                <a:latin typeface="+mj-lt"/>
              </a:rPr>
              <a:t>-Phil </a:t>
            </a:r>
            <a:r>
              <a:rPr lang="es-ES" sz="2800" b="1" i="1" dirty="0" err="1">
                <a:solidFill>
                  <a:schemeClr val="bg1"/>
                </a:solidFill>
                <a:effectLst/>
                <a:latin typeface="+mj-lt"/>
              </a:rPr>
              <a:t>Libin</a:t>
            </a:r>
            <a:endParaRPr lang="es-ES" sz="2800" b="0" i="1" dirty="0">
              <a:solidFill>
                <a:schemeClr val="bg1"/>
              </a:solidFill>
              <a:effectLst/>
              <a:latin typeface="+mj-lt"/>
            </a:endParaRPr>
          </a:p>
          <a:p>
            <a:endParaRPr lang="es-CO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439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 descr="hand-ripping-a-notebook-sheet_1088-65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b="23750"/>
          <a:stretch>
            <a:fillRect/>
          </a:stretch>
        </p:blipFill>
        <p:spPr>
          <a:xfrm>
            <a:off x="-33848" y="2070322"/>
            <a:ext cx="9206622" cy="3219819"/>
          </a:xfrm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A17F66BE-98E9-45A5-84F3-A3AD12ADE7A6}"/>
              </a:ext>
            </a:extLst>
          </p:cNvPr>
          <p:cNvSpPr txBox="1"/>
          <p:nvPr/>
        </p:nvSpPr>
        <p:spPr>
          <a:xfrm>
            <a:off x="371124" y="884567"/>
            <a:ext cx="483224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5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Muchas </a:t>
            </a:r>
            <a:r>
              <a:rPr lang="es-ES" sz="35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Gracias</a:t>
            </a:r>
            <a:r>
              <a:rPr lang="es-ES" sz="35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endParaRPr lang="es-CO" sz="35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18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691" y="1109502"/>
            <a:ext cx="4133850" cy="1076325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606" y="2131084"/>
            <a:ext cx="1866900" cy="18669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8305" y="2141358"/>
            <a:ext cx="1514475" cy="581025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707" y="1793209"/>
            <a:ext cx="2152650" cy="260032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6889" y="2470159"/>
            <a:ext cx="2457450" cy="2057400"/>
          </a:xfrm>
          <a:prstGeom prst="rect">
            <a:avLst/>
          </a:prstGeom>
        </p:spPr>
      </p:pic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29CCA551-3491-C446-A396-93E9063701E6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3</a:t>
            </a:fld>
            <a:endParaRPr lang="en-US"/>
          </a:p>
        </p:txBody>
      </p:sp>
      <p:sp>
        <p:nvSpPr>
          <p:cNvPr id="13" name="CuadroTexto 12"/>
          <p:cNvSpPr txBox="1"/>
          <p:nvPr/>
        </p:nvSpPr>
        <p:spPr>
          <a:xfrm>
            <a:off x="3149536" y="344211"/>
            <a:ext cx="3372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00B050"/>
                </a:solidFill>
              </a:rPr>
              <a:t>CONTEXTO MUNDIAL</a:t>
            </a:r>
            <a:endParaRPr lang="es-CO" sz="2800" b="1" dirty="0">
              <a:solidFill>
                <a:srgbClr val="00B050"/>
              </a:solidFill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7163" y="1099308"/>
            <a:ext cx="2085975" cy="1381125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2506" y="2100262"/>
            <a:ext cx="876300" cy="942975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844" y="2974308"/>
            <a:ext cx="1628775" cy="238125"/>
          </a:xfrm>
          <a:prstGeom prst="rect">
            <a:avLst/>
          </a:prstGeom>
        </p:spPr>
      </p:pic>
      <p:sp>
        <p:nvSpPr>
          <p:cNvPr id="26" name="CuadroTexto 25"/>
          <p:cNvSpPr txBox="1"/>
          <p:nvPr/>
        </p:nvSpPr>
        <p:spPr>
          <a:xfrm>
            <a:off x="7411846" y="2316270"/>
            <a:ext cx="89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 smtClean="0">
                <a:solidFill>
                  <a:srgbClr val="FF0000"/>
                </a:solidFill>
              </a:rPr>
              <a:t>468 MM</a:t>
            </a:r>
            <a:endParaRPr lang="es-CO" sz="1600" dirty="0">
              <a:solidFill>
                <a:srgbClr val="FF0000"/>
              </a:solidFill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0844" y="3212433"/>
            <a:ext cx="1543050" cy="228600"/>
          </a:xfrm>
          <a:prstGeom prst="rect">
            <a:avLst/>
          </a:prstGeom>
        </p:spPr>
      </p:pic>
      <p:sp>
        <p:nvSpPr>
          <p:cNvPr id="28" name="CuadroTexto 27"/>
          <p:cNvSpPr txBox="1"/>
          <p:nvPr/>
        </p:nvSpPr>
        <p:spPr>
          <a:xfrm>
            <a:off x="7076504" y="935128"/>
            <a:ext cx="89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 smtClean="0">
                <a:solidFill>
                  <a:srgbClr val="FFC000"/>
                </a:solidFill>
              </a:rPr>
              <a:t>392 MM</a:t>
            </a:r>
            <a:endParaRPr lang="es-CO" sz="1600" dirty="0">
              <a:solidFill>
                <a:srgbClr val="FFC000"/>
              </a:solidFill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5840" y="3411097"/>
            <a:ext cx="1066800" cy="257175"/>
          </a:xfrm>
          <a:prstGeom prst="rect">
            <a:avLst/>
          </a:prstGeom>
        </p:spPr>
      </p:pic>
      <p:sp>
        <p:nvSpPr>
          <p:cNvPr id="30" name="CuadroTexto 29"/>
          <p:cNvSpPr txBox="1"/>
          <p:nvPr/>
        </p:nvSpPr>
        <p:spPr>
          <a:xfrm>
            <a:off x="5565613" y="3102479"/>
            <a:ext cx="902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dirty="0" smtClean="0">
                <a:solidFill>
                  <a:srgbClr val="FFDC6D"/>
                </a:solidFill>
              </a:rPr>
              <a:t>334 MM</a:t>
            </a:r>
            <a:endParaRPr lang="es-CO" sz="1600" b="1" dirty="0">
              <a:solidFill>
                <a:srgbClr val="FFDC6D"/>
              </a:solidFill>
            </a:endParaRP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811" y="3645482"/>
            <a:ext cx="1333500" cy="247650"/>
          </a:xfrm>
          <a:prstGeom prst="rect">
            <a:avLst/>
          </a:prstGeom>
        </p:spPr>
      </p:pic>
      <p:sp>
        <p:nvSpPr>
          <p:cNvPr id="32" name="CuadroTexto 31"/>
          <p:cNvSpPr txBox="1"/>
          <p:nvPr/>
        </p:nvSpPr>
        <p:spPr>
          <a:xfrm>
            <a:off x="890641" y="1811401"/>
            <a:ext cx="902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dirty="0" smtClean="0">
                <a:solidFill>
                  <a:srgbClr val="92D050"/>
                </a:solidFill>
              </a:rPr>
              <a:t>289 MM</a:t>
            </a:r>
            <a:endParaRPr lang="es-CO" sz="1600" b="1" dirty="0">
              <a:solidFill>
                <a:srgbClr val="92D050"/>
              </a:solidFill>
            </a:endParaRPr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737" y="3874164"/>
            <a:ext cx="1724025" cy="200025"/>
          </a:xfrm>
          <a:prstGeom prst="rect">
            <a:avLst/>
          </a:prstGeom>
        </p:spPr>
      </p:pic>
      <p:sp>
        <p:nvSpPr>
          <p:cNvPr id="35" name="CuadroTexto 34"/>
          <p:cNvSpPr txBox="1"/>
          <p:nvPr/>
        </p:nvSpPr>
        <p:spPr>
          <a:xfrm>
            <a:off x="3269319" y="3838981"/>
            <a:ext cx="902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dirty="0" smtClean="0">
                <a:solidFill>
                  <a:srgbClr val="00B050"/>
                </a:solidFill>
              </a:rPr>
              <a:t>231 MM</a:t>
            </a:r>
            <a:endParaRPr lang="es-CO" sz="1600" b="1" dirty="0">
              <a:solidFill>
                <a:srgbClr val="00B050"/>
              </a:solidFill>
            </a:endParaRPr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4631" y="4084321"/>
            <a:ext cx="1514475" cy="219075"/>
          </a:xfrm>
          <a:prstGeom prst="rect">
            <a:avLst/>
          </a:prstGeom>
        </p:spPr>
      </p:pic>
      <p:sp>
        <p:nvSpPr>
          <p:cNvPr id="37" name="CuadroTexto 36"/>
          <p:cNvSpPr txBox="1"/>
          <p:nvPr/>
        </p:nvSpPr>
        <p:spPr>
          <a:xfrm>
            <a:off x="3705332" y="3120403"/>
            <a:ext cx="902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174 MM</a:t>
            </a:r>
            <a:endParaRPr lang="es-CO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8" name="Imagen 3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1154" y="4287317"/>
            <a:ext cx="1990725" cy="228600"/>
          </a:xfrm>
          <a:prstGeom prst="rect">
            <a:avLst/>
          </a:prstGeom>
        </p:spPr>
      </p:pic>
      <p:sp>
        <p:nvSpPr>
          <p:cNvPr id="39" name="CuadroTexto 38"/>
          <p:cNvSpPr txBox="1"/>
          <p:nvPr/>
        </p:nvSpPr>
        <p:spPr>
          <a:xfrm>
            <a:off x="3802529" y="1792530"/>
            <a:ext cx="902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dirty="0" smtClean="0">
                <a:solidFill>
                  <a:srgbClr val="CC0066"/>
                </a:solidFill>
              </a:rPr>
              <a:t>129 MM</a:t>
            </a:r>
            <a:endParaRPr lang="es-CO" sz="1600" b="1" dirty="0">
              <a:solidFill>
                <a:srgbClr val="CC0066"/>
              </a:solidFill>
            </a:endParaRPr>
          </a:p>
        </p:txBody>
      </p:sp>
      <p:pic>
        <p:nvPicPr>
          <p:cNvPr id="40" name="Imagen 27">
            <a:extLst>
              <a:ext uri="{FF2B5EF4-FFF2-40B4-BE49-F238E27FC236}">
                <a16:creationId xmlns="" xmlns:a16="http://schemas.microsoft.com/office/drawing/2014/main" id="{9986E29D-318A-45CB-AA68-3217CAD3B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456" y="133855"/>
            <a:ext cx="984870" cy="79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205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8" grpId="0"/>
      <p:bldP spid="30" grpId="0"/>
      <p:bldP spid="32" grpId="0"/>
      <p:bldP spid="35" grpId="0"/>
      <p:bldP spid="37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fecha 7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707867" cy="273844"/>
          </a:xfrm>
        </p:spPr>
        <p:txBody>
          <a:bodyPr/>
          <a:lstStyle/>
          <a:p>
            <a:fld id="{3C20881F-FF45-5C45-A4D0-993BF5438837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4</a:t>
            </a:fld>
            <a:endParaRPr lang="en-US"/>
          </a:p>
        </p:txBody>
      </p:sp>
      <p:sp>
        <p:nvSpPr>
          <p:cNvPr id="4" name="CuadroTexto 3"/>
          <p:cNvSpPr txBox="1"/>
          <p:nvPr/>
        </p:nvSpPr>
        <p:spPr>
          <a:xfrm>
            <a:off x="569604" y="420767"/>
            <a:ext cx="6719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 smtClean="0">
                <a:solidFill>
                  <a:srgbClr val="00B050"/>
                </a:solidFill>
              </a:rPr>
              <a:t>CONTEXTO LATINOAMERICANO Y EL CARIBE</a:t>
            </a:r>
            <a:endParaRPr lang="es-CO" sz="2800" b="1" dirty="0">
              <a:solidFill>
                <a:srgbClr val="00B050"/>
              </a:solidFill>
            </a:endParaRPr>
          </a:p>
        </p:txBody>
      </p:sp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2821928031"/>
              </p:ext>
            </p:extLst>
          </p:nvPr>
        </p:nvGraphicFramePr>
        <p:xfrm>
          <a:off x="533535" y="1130262"/>
          <a:ext cx="3876419" cy="3059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6" name="Imagen 27">
            <a:extLst>
              <a:ext uri="{FF2B5EF4-FFF2-40B4-BE49-F238E27FC236}">
                <a16:creationId xmlns="" xmlns:a16="http://schemas.microsoft.com/office/drawing/2014/main" id="{4AD79E27-3653-45AA-89F6-FD516D27F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514" y="2707720"/>
            <a:ext cx="984870" cy="79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val="4143569540"/>
              </p:ext>
            </p:extLst>
          </p:nvPr>
        </p:nvGraphicFramePr>
        <p:xfrm>
          <a:off x="4724832" y="1119988"/>
          <a:ext cx="4152950" cy="3059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9" name="Imagen 27">
            <a:extLst>
              <a:ext uri="{FF2B5EF4-FFF2-40B4-BE49-F238E27FC236}">
                <a16:creationId xmlns="" xmlns:a16="http://schemas.microsoft.com/office/drawing/2014/main" id="{9986E29D-318A-45CB-AA68-3217CAD3B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456" y="133855"/>
            <a:ext cx="984870" cy="79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906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5" grpId="0" uiExpand="1">
        <p:bldSub>
          <a:bldChart bld="categoryEl"/>
        </p:bldSub>
      </p:bldGraphic>
      <p:bldGraphic spid="17" grpId="0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21281" y="410596"/>
            <a:ext cx="4292027" cy="503329"/>
          </a:xfrm>
          <a:prstGeom prst="rect">
            <a:avLst/>
          </a:prstGeom>
        </p:spPr>
        <p:txBody>
          <a:bodyPr vert="horz" wrap="square" lIns="0" tIns="11416" rIns="0" bIns="0" rtlCol="0" anchor="ctr">
            <a:spAutoFit/>
          </a:bodyPr>
          <a:lstStyle/>
          <a:p>
            <a:pPr marL="12685">
              <a:spcBef>
                <a:spcPts val="90"/>
              </a:spcBef>
            </a:pPr>
            <a:r>
              <a:rPr lang="es-CO" sz="3196" b="1" spc="-30" dirty="0">
                <a:solidFill>
                  <a:srgbClr val="00B050"/>
                </a:solidFill>
              </a:rPr>
              <a:t>CONTEXTO LOCAL</a:t>
            </a:r>
            <a:endParaRPr sz="3196" b="1" dirty="0">
              <a:solidFill>
                <a:srgbClr val="00B050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="" xmlns:a16="http://schemas.microsoft.com/office/drawing/2014/main" id="{3340D8A1-C763-4174-AB40-A186892138B4}"/>
              </a:ext>
            </a:extLst>
          </p:cNvPr>
          <p:cNvGrpSpPr/>
          <p:nvPr/>
        </p:nvGrpSpPr>
        <p:grpSpPr>
          <a:xfrm>
            <a:off x="561249" y="1220189"/>
            <a:ext cx="3771815" cy="995466"/>
            <a:chOff x="5645451" y="1424704"/>
            <a:chExt cx="5029087" cy="1327288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45451" y="1424704"/>
              <a:ext cx="5029087" cy="1327288"/>
            </a:xfrm>
            <a:prstGeom prst="rect">
              <a:avLst/>
            </a:prstGeom>
          </p:spPr>
        </p:pic>
        <p:sp>
          <p:nvSpPr>
            <p:cNvPr id="17" name="object 17"/>
            <p:cNvSpPr txBox="1"/>
            <p:nvPr/>
          </p:nvSpPr>
          <p:spPr>
            <a:xfrm>
              <a:off x="6634290" y="1525811"/>
              <a:ext cx="3728910" cy="1125073"/>
            </a:xfrm>
            <a:prstGeom prst="rect">
              <a:avLst/>
            </a:prstGeom>
          </p:spPr>
          <p:txBody>
            <a:bodyPr vert="horz" wrap="square" lIns="0" tIns="12684" rIns="0" bIns="0" rtlCol="0">
              <a:spAutoFit/>
            </a:bodyPr>
            <a:lstStyle/>
            <a:p>
              <a:pPr marL="12685">
                <a:spcBef>
                  <a:spcPts val="100"/>
                </a:spcBef>
              </a:pPr>
              <a:r>
                <a:rPr lang="es-CO" sz="1350" dirty="0">
                  <a:latin typeface="Arial" panose="020B0604020202020204" pitchFamily="34" charset="0"/>
                  <a:ea typeface="Calibri" panose="020F0502020204030204" pitchFamily="34" charset="0"/>
                </a:rPr>
                <a:t>En </a:t>
              </a:r>
              <a:r>
                <a:rPr lang="es-CO" sz="1350" b="1" dirty="0">
                  <a:latin typeface="Arial" panose="020B0604020202020204" pitchFamily="34" charset="0"/>
                  <a:ea typeface="Calibri" panose="020F0502020204030204" pitchFamily="34" charset="0"/>
                </a:rPr>
                <a:t>Colombia </a:t>
              </a:r>
              <a:r>
                <a:rPr lang="es-CO" sz="1350" dirty="0">
                  <a:latin typeface="Arial" panose="020B0604020202020204" pitchFamily="34" charset="0"/>
                  <a:ea typeface="Calibri" panose="020F0502020204030204" pitchFamily="34" charset="0"/>
                </a:rPr>
                <a:t>se generan </a:t>
              </a:r>
              <a:r>
                <a:rPr lang="es-CO" sz="1350" b="1" dirty="0">
                  <a:latin typeface="Arial" panose="020B0604020202020204" pitchFamily="34" charset="0"/>
                  <a:ea typeface="Calibri" panose="020F0502020204030204" pitchFamily="34" charset="0"/>
                </a:rPr>
                <a:t>22,6 Kg </a:t>
              </a:r>
              <a:r>
                <a:rPr lang="es-CO" sz="1350" dirty="0">
                  <a:latin typeface="Arial" panose="020B0604020202020204" pitchFamily="34" charset="0"/>
                  <a:ea typeface="Calibri" panose="020F0502020204030204" pitchFamily="34" charset="0"/>
                </a:rPr>
                <a:t>de residuos por persona al mes, de los cuales sólo </a:t>
              </a:r>
              <a:r>
                <a:rPr lang="es-CO" sz="1350" b="1" dirty="0">
                  <a:latin typeface="Arial" panose="020B0604020202020204" pitchFamily="34" charset="0"/>
                  <a:ea typeface="Calibri" panose="020F0502020204030204" pitchFamily="34" charset="0"/>
                </a:rPr>
                <a:t>0,87 Kg </a:t>
              </a:r>
              <a:r>
                <a:rPr lang="es-CO" sz="1350" dirty="0">
                  <a:latin typeface="Arial" panose="020B0604020202020204" pitchFamily="34" charset="0"/>
                  <a:ea typeface="Calibri" panose="020F0502020204030204" pitchFamily="34" charset="0"/>
                </a:rPr>
                <a:t>son aprovechados. </a:t>
              </a:r>
              <a:endParaRPr sz="1798" dirty="0">
                <a:latin typeface="Calibri"/>
                <a:cs typeface="Calibri"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33651" y="4809242"/>
            <a:ext cx="12747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054">
              <a:lnSpc>
                <a:spcPts val="854"/>
              </a:lnSpc>
            </a:pPr>
            <a:fld id="{81D60167-4931-47E6-BA6A-407CBD079E47}" type="slidenum">
              <a:rPr sz="799" spc="-5" dirty="0">
                <a:solidFill>
                  <a:srgbClr val="FFFFFF"/>
                </a:solidFill>
                <a:latin typeface="Calibri"/>
                <a:cs typeface="Calibri"/>
              </a:rPr>
              <a:pPr marL="38054">
                <a:lnSpc>
                  <a:spcPts val="854"/>
                </a:lnSpc>
              </a:pPr>
              <a:t>5</a:t>
            </a:fld>
            <a:endParaRPr sz="799">
              <a:latin typeface="Calibri"/>
              <a:cs typeface="Calibri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="" xmlns:a16="http://schemas.microsoft.com/office/drawing/2014/main" id="{530B8B12-90BF-4AA8-AB90-5D91A726E05E}"/>
              </a:ext>
            </a:extLst>
          </p:cNvPr>
          <p:cNvGrpSpPr/>
          <p:nvPr/>
        </p:nvGrpSpPr>
        <p:grpSpPr>
          <a:xfrm>
            <a:off x="2080260" y="2589441"/>
            <a:ext cx="3826612" cy="998511"/>
            <a:chOff x="5608921" y="3141656"/>
            <a:chExt cx="5102149" cy="1331348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08921" y="3141656"/>
              <a:ext cx="5102149" cy="1331348"/>
            </a:xfrm>
            <a:prstGeom prst="rect">
              <a:avLst/>
            </a:prstGeom>
          </p:spPr>
        </p:pic>
        <p:sp>
          <p:nvSpPr>
            <p:cNvPr id="18" name="object 18"/>
            <p:cNvSpPr txBox="1"/>
            <p:nvPr/>
          </p:nvSpPr>
          <p:spPr>
            <a:xfrm>
              <a:off x="6603910" y="3355673"/>
              <a:ext cx="4017497" cy="848073"/>
            </a:xfrm>
            <a:prstGeom prst="rect">
              <a:avLst/>
            </a:prstGeom>
          </p:spPr>
          <p:txBody>
            <a:bodyPr vert="horz" wrap="square" lIns="0" tIns="12684" rIns="0" bIns="0" rtlCol="0">
              <a:spAutoFit/>
            </a:bodyPr>
            <a:lstStyle/>
            <a:p>
              <a:pPr marL="12685">
                <a:spcBef>
                  <a:spcPts val="100"/>
                </a:spcBef>
              </a:pPr>
              <a:r>
                <a:rPr lang="es-CO" sz="135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En el año </a:t>
              </a:r>
              <a:r>
                <a:rPr lang="es-CO" sz="135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2020 </a:t>
              </a:r>
              <a:r>
                <a:rPr lang="es-CO" sz="135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se dispusieron en el relleno sanitario </a:t>
              </a:r>
              <a:r>
                <a:rPr lang="es-CO" sz="135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Doña Juana 2.3 MM </a:t>
              </a:r>
              <a:r>
                <a:rPr lang="es-CO" sz="135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toneladas de basuras.</a:t>
              </a:r>
              <a:endParaRPr sz="1798" dirty="0">
                <a:latin typeface="Calibri"/>
                <a:cs typeface="Calibri"/>
              </a:endParaRPr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="" xmlns:a16="http://schemas.microsoft.com/office/drawing/2014/main" id="{77CF32CA-0777-4816-8EA2-FE2C2FF4B362}"/>
              </a:ext>
            </a:extLst>
          </p:cNvPr>
          <p:cNvGrpSpPr/>
          <p:nvPr/>
        </p:nvGrpSpPr>
        <p:grpSpPr>
          <a:xfrm>
            <a:off x="4226273" y="3728152"/>
            <a:ext cx="3774860" cy="1077662"/>
            <a:chOff x="5641392" y="4862667"/>
            <a:chExt cx="5033146" cy="1436882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41392" y="4862667"/>
              <a:ext cx="5033146" cy="1436882"/>
            </a:xfrm>
            <a:prstGeom prst="rect">
              <a:avLst/>
            </a:prstGeom>
          </p:spPr>
        </p:pic>
        <p:sp>
          <p:nvSpPr>
            <p:cNvPr id="19" name="object 19"/>
            <p:cNvSpPr txBox="1"/>
            <p:nvPr/>
          </p:nvSpPr>
          <p:spPr>
            <a:xfrm>
              <a:off x="6559664" y="5095690"/>
              <a:ext cx="3726660" cy="1125073"/>
            </a:xfrm>
            <a:prstGeom prst="rect">
              <a:avLst/>
            </a:prstGeom>
          </p:spPr>
          <p:txBody>
            <a:bodyPr vert="horz" wrap="square" lIns="0" tIns="12684" rIns="0" bIns="0" rtlCol="0">
              <a:spAutoFit/>
            </a:bodyPr>
            <a:lstStyle/>
            <a:p>
              <a:pPr marL="12685">
                <a:spcBef>
                  <a:spcPts val="100"/>
                </a:spcBef>
              </a:pPr>
              <a:r>
                <a:rPr lang="es-ES" sz="135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7.500 </a:t>
              </a:r>
              <a:r>
                <a:rPr lang="es-ES" sz="135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toneladas de residuos genera la ciudad de </a:t>
              </a:r>
              <a:r>
                <a:rPr lang="es-ES" sz="135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Bogotá</a:t>
              </a:r>
              <a:r>
                <a:rPr lang="es-ES" sz="135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 al día, solo se aprovecha el </a:t>
              </a:r>
              <a:r>
                <a:rPr lang="es-ES" sz="135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16% </a:t>
              </a:r>
              <a:r>
                <a:rPr lang="es-ES" sz="135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y el </a:t>
              </a:r>
              <a:r>
                <a:rPr lang="es-ES" sz="135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5.26% </a:t>
              </a:r>
              <a:r>
                <a:rPr lang="es-ES" sz="135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son residuos orgánicos.</a:t>
              </a:r>
              <a:endParaRPr sz="1798" dirty="0">
                <a:latin typeface="Calibri"/>
                <a:cs typeface="Calibri"/>
              </a:endParaRPr>
            </a:p>
          </p:txBody>
        </p:sp>
      </p:grpSp>
      <p:pic>
        <p:nvPicPr>
          <p:cNvPr id="25" name="Gráfico 24" descr="Grupo de personas con relleno sólido">
            <a:extLst>
              <a:ext uri="{FF2B5EF4-FFF2-40B4-BE49-F238E27FC236}">
                <a16:creationId xmlns="" xmlns:a16="http://schemas.microsoft.com/office/drawing/2014/main" id="{50E08DF1-2625-41B3-9619-97C5452768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30240" y="1555484"/>
            <a:ext cx="818045" cy="818045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="" xmlns:a16="http://schemas.microsoft.com/office/drawing/2014/main" id="{4D4EDE36-455E-4D4A-899C-8084E65E1896}"/>
              </a:ext>
            </a:extLst>
          </p:cNvPr>
          <p:cNvSpPr txBox="1"/>
          <p:nvPr/>
        </p:nvSpPr>
        <p:spPr>
          <a:xfrm>
            <a:off x="6525424" y="1339572"/>
            <a:ext cx="261857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50" dirty="0">
                <a:latin typeface="Arial" panose="020B0604020202020204" pitchFamily="34" charset="0"/>
                <a:ea typeface="Calibri" panose="020F0502020204030204" pitchFamily="34" charset="0"/>
              </a:rPr>
              <a:t>L</a:t>
            </a:r>
            <a:r>
              <a:rPr lang="es-CO" sz="1350" dirty="0" smtClean="0">
                <a:latin typeface="Arial" panose="020B0604020202020204" pitchFamily="34" charset="0"/>
                <a:ea typeface="Calibri" panose="020F0502020204030204" pitchFamily="34" charset="0"/>
              </a:rPr>
              <a:t>a </a:t>
            </a:r>
            <a:r>
              <a:rPr lang="es-CO" sz="1350" dirty="0">
                <a:latin typeface="Arial" panose="020B0604020202020204" pitchFamily="34" charset="0"/>
                <a:ea typeface="Calibri" panose="020F0502020204030204" pitchFamily="34" charset="0"/>
              </a:rPr>
              <a:t>localidad de </a:t>
            </a:r>
            <a:r>
              <a:rPr lang="es-CO" sz="1350" b="1" dirty="0">
                <a:latin typeface="Arial" panose="020B0604020202020204" pitchFamily="34" charset="0"/>
                <a:ea typeface="Calibri" panose="020F0502020204030204" pitchFamily="34" charset="0"/>
              </a:rPr>
              <a:t>SUBA </a:t>
            </a:r>
            <a:r>
              <a:rPr lang="es-CO" sz="1350" dirty="0">
                <a:latin typeface="Arial" panose="020B0604020202020204" pitchFamily="34" charset="0"/>
                <a:ea typeface="Calibri" panose="020F0502020204030204" pitchFamily="34" charset="0"/>
              </a:rPr>
              <a:t>cuenta con </a:t>
            </a:r>
            <a:r>
              <a:rPr lang="es-CO" sz="1350" b="1" dirty="0">
                <a:latin typeface="Arial" panose="020B0604020202020204" pitchFamily="34" charset="0"/>
                <a:ea typeface="Calibri" panose="020F0502020204030204" pitchFamily="34" charset="0"/>
              </a:rPr>
              <a:t>1.2 MM  </a:t>
            </a:r>
            <a:r>
              <a:rPr lang="es-CO" sz="1350" dirty="0">
                <a:latin typeface="Arial" panose="020B0604020202020204" pitchFamily="34" charset="0"/>
                <a:ea typeface="Calibri" panose="020F0502020204030204" pitchFamily="34" charset="0"/>
              </a:rPr>
              <a:t>habitantes, es la mayor generadora de residuos domiciliarios con un promedio de producción anual de 285 mil toneladas.</a:t>
            </a:r>
            <a:endParaRPr lang="es-CO" sz="1350" dirty="0"/>
          </a:p>
        </p:txBody>
      </p:sp>
      <p:pic>
        <p:nvPicPr>
          <p:cNvPr id="15" name="Imagen 14">
            <a:extLst>
              <a:ext uri="{FF2B5EF4-FFF2-40B4-BE49-F238E27FC236}">
                <a16:creationId xmlns="" xmlns:a16="http://schemas.microsoft.com/office/drawing/2014/main" id="{BC5D3E05-DAC0-4166-A549-63335EC6B1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7105" y="343631"/>
            <a:ext cx="981541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4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fecha 8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7E62BBC5-8F09-4742-8867-01ACFBA8FE44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01/04/2022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srgbClr val="9BBB59">
                  <a:shade val="75000"/>
                </a:srgb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ED2BE54E-55F2-483B-8F00-1A89746BE872}"/>
              </a:ext>
            </a:extLst>
          </p:cNvPr>
          <p:cNvSpPr txBox="1"/>
          <p:nvPr/>
        </p:nvSpPr>
        <p:spPr>
          <a:xfrm>
            <a:off x="1452741" y="464429"/>
            <a:ext cx="62141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00B050"/>
                </a:solidFill>
              </a:rPr>
              <a:t>QUE ES EL COMPOSTAJE Y EL COMPOST	</a:t>
            </a:r>
            <a:endParaRPr lang="es-CO" sz="2800" b="1" dirty="0">
              <a:solidFill>
                <a:srgbClr val="00B05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="" xmlns:a16="http://schemas.microsoft.com/office/drawing/2014/main" id="{8C24F3AF-D6C0-44BA-AA5F-E7A2DC69C34E}"/>
              </a:ext>
            </a:extLst>
          </p:cNvPr>
          <p:cNvSpPr txBox="1"/>
          <p:nvPr/>
        </p:nvSpPr>
        <p:spPr>
          <a:xfrm>
            <a:off x="693576" y="1333992"/>
            <a:ext cx="49636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s-CO" sz="1600" dirty="0" smtClean="0">
                <a:solidFill>
                  <a:prstClr val="black"/>
                </a:solidFill>
              </a:rPr>
              <a:t>El compostaje es una técnica de aprovechamiento de los residuos orgánicos que permite a través de su degradación aeróbica obtener compost, producto aplicable a los suelos que tiene la capacidad de reconstituir nutrientes de manera natural aumentando la masa microbiana. </a:t>
            </a:r>
            <a:endParaRPr lang="es-CO" sz="16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177975B0-E649-4766-9B5F-77EF59993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8666" y="1206367"/>
            <a:ext cx="2562225" cy="217609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0FC93C29-4D8B-4674-AC37-60DC3ADE8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135" y="3005220"/>
            <a:ext cx="2301101" cy="16002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7FE42741-14F5-44C7-B385-05C44EF12C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781" y="2994745"/>
            <a:ext cx="2060627" cy="162115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BC5D3E05-DAC0-4166-A549-63335EC6B1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7105" y="343631"/>
            <a:ext cx="981541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5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809" y="879821"/>
            <a:ext cx="5038725" cy="3781425"/>
          </a:xfrm>
          <a:prstGeom prst="rect">
            <a:avLst/>
          </a:prstGeom>
        </p:spPr>
      </p:pic>
      <p:sp>
        <p:nvSpPr>
          <p:cNvPr id="9" name="Marcador de fecha 8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7E62BBC5-8F09-4742-8867-01ACFBA8FE44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428336" y="420767"/>
            <a:ext cx="20470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FFC000"/>
                </a:solidFill>
              </a:rPr>
              <a:t>PROBLEMAS</a:t>
            </a:r>
            <a:endParaRPr lang="es-CO" sz="2800" b="1" dirty="0">
              <a:solidFill>
                <a:srgbClr val="FFC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r="3785"/>
          <a:stretch/>
        </p:blipFill>
        <p:spPr>
          <a:xfrm>
            <a:off x="5464302" y="960844"/>
            <a:ext cx="855825" cy="826955"/>
          </a:xfrm>
          <a:prstGeom prst="ellipse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6481821" y="1051155"/>
            <a:ext cx="1914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400" dirty="0" smtClean="0"/>
              <a:t>AMPLIACIÓN RELLENOS</a:t>
            </a:r>
          </a:p>
          <a:p>
            <a:pPr algn="ctr"/>
            <a:r>
              <a:rPr lang="es-CO" sz="1400" dirty="0" smtClean="0"/>
              <a:t>SANITARIOS</a:t>
            </a:r>
            <a:endParaRPr lang="es-CO" sz="1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1111" y="2339228"/>
            <a:ext cx="821420" cy="827419"/>
          </a:xfrm>
          <a:prstGeom prst="ellipse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7082777" y="2568271"/>
            <a:ext cx="1646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400" dirty="0" smtClean="0"/>
              <a:t>CAMBIO CLIMÁTICO</a:t>
            </a:r>
            <a:endParaRPr lang="es-CO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5486" y="3741226"/>
            <a:ext cx="781491" cy="817665"/>
          </a:xfrm>
          <a:prstGeom prst="ellipse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6455507" y="3811127"/>
            <a:ext cx="1833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400" dirty="0" smtClean="0"/>
              <a:t>CONTAMINACIÓN POR</a:t>
            </a:r>
          </a:p>
          <a:p>
            <a:pPr algn="ctr"/>
            <a:r>
              <a:rPr lang="es-CO" sz="1400" dirty="0" smtClean="0"/>
              <a:t>LIXIVIADOS</a:t>
            </a:r>
            <a:endParaRPr lang="es-CO" sz="1400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3378" y="949269"/>
            <a:ext cx="866870" cy="826955"/>
          </a:xfrm>
          <a:prstGeom prst="ellipse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1089761" y="1051155"/>
            <a:ext cx="1523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400" dirty="0" smtClean="0"/>
              <a:t>CONTAMINACIÓN </a:t>
            </a:r>
          </a:p>
          <a:p>
            <a:pPr algn="ctr"/>
            <a:r>
              <a:rPr lang="es-CO" sz="1400" dirty="0" smtClean="0"/>
              <a:t>DEL AIRE</a:t>
            </a:r>
            <a:endParaRPr lang="es-CO" sz="1400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9064" y="2339228"/>
            <a:ext cx="790732" cy="827419"/>
          </a:xfrm>
          <a:prstGeom prst="ellipse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738364" y="2508923"/>
            <a:ext cx="1202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400" dirty="0" smtClean="0"/>
              <a:t>EROSIÓN DEL </a:t>
            </a:r>
          </a:p>
          <a:p>
            <a:pPr algn="ctr"/>
            <a:r>
              <a:rPr lang="es-CO" sz="1400" dirty="0" smtClean="0"/>
              <a:t>SUELO</a:t>
            </a:r>
            <a:endParaRPr lang="es-CO" sz="14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3590700" y="2541754"/>
            <a:ext cx="1798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/>
              <a:t>CONSECUENCIAS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3378" y="3736806"/>
            <a:ext cx="804261" cy="822085"/>
          </a:xfrm>
          <a:prstGeom prst="ellipse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1267888" y="3922068"/>
            <a:ext cx="12135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400" dirty="0" smtClean="0"/>
              <a:t>DETRIMENTO </a:t>
            </a:r>
          </a:p>
          <a:p>
            <a:pPr algn="ctr"/>
            <a:r>
              <a:rPr lang="es-CO" sz="1400" dirty="0" smtClean="0"/>
              <a:t>DE LA FAUNA</a:t>
            </a:r>
            <a:endParaRPr lang="es-CO" sz="1400" dirty="0"/>
          </a:p>
        </p:txBody>
      </p:sp>
      <p:pic>
        <p:nvPicPr>
          <p:cNvPr id="21" name="Imagen 27">
            <a:extLst>
              <a:ext uri="{FF2B5EF4-FFF2-40B4-BE49-F238E27FC236}">
                <a16:creationId xmlns="" xmlns:a16="http://schemas.microsoft.com/office/drawing/2014/main" id="{9986E29D-318A-45CB-AA68-3217CAD3B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456" y="133855"/>
            <a:ext cx="984870" cy="79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37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2" grpId="0"/>
      <p:bldP spid="13" grpId="0"/>
      <p:bldP spid="15" grpId="0"/>
      <p:bldP spid="17" grpId="0"/>
      <p:bldP spid="18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9EB32574-88CD-4A55-B9F0-63EBB9F3D07A}"/>
              </a:ext>
            </a:extLst>
          </p:cNvPr>
          <p:cNvSpPr txBox="1"/>
          <p:nvPr/>
        </p:nvSpPr>
        <p:spPr>
          <a:xfrm>
            <a:off x="1795175" y="579249"/>
            <a:ext cx="5564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OBJETIVO GENERAL </a:t>
            </a:r>
            <a:endParaRPr lang="es-CO" sz="2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2E1BA3F4-0DCB-4967-9815-5F762B998BC5}"/>
              </a:ext>
            </a:extLst>
          </p:cNvPr>
          <p:cNvSpPr txBox="1"/>
          <p:nvPr/>
        </p:nvSpPr>
        <p:spPr>
          <a:xfrm>
            <a:off x="637953" y="1305241"/>
            <a:ext cx="71663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600" dirty="0" smtClean="0">
                <a:effectLst/>
                <a:latin typeface="+mj-lt"/>
                <a:ea typeface="Times New Roman" panose="02020603050405020304" pitchFamily="18" charset="0"/>
              </a:rPr>
              <a:t>Proponer</a:t>
            </a:r>
            <a:r>
              <a:rPr lang="es-CO" sz="16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un modelo de negocio que permita la comercialización del compostaje a partir de residuos orgánicos, soportados en un esquema financiero sostenible en el tiempo.</a:t>
            </a:r>
            <a:endParaRPr lang="es-CO" sz="1600" dirty="0">
              <a:latin typeface="+mj-lt"/>
            </a:endParaRPr>
          </a:p>
        </p:txBody>
      </p:sp>
      <p:pic>
        <p:nvPicPr>
          <p:cNvPr id="6" name="Imagen 27">
            <a:extLst>
              <a:ext uri="{FF2B5EF4-FFF2-40B4-BE49-F238E27FC236}">
                <a16:creationId xmlns="" xmlns:a16="http://schemas.microsoft.com/office/drawing/2014/main" id="{D0B34F84-AEA5-4634-87C6-FEA66F30A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377" y="380038"/>
            <a:ext cx="984870" cy="79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E19E45F3-686E-4828-9DC0-C32D5AD57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60" y="2454385"/>
            <a:ext cx="2025908" cy="19962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EABE93C0-1953-45EB-A0FC-41F883F8A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741" y="2455524"/>
            <a:ext cx="2027303" cy="19951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B3EC2FF1-0710-4CD3-84DB-B6EBC53294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0784" y="2482253"/>
            <a:ext cx="2027303" cy="19962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Flecha: a la derecha 12">
            <a:extLst>
              <a:ext uri="{FF2B5EF4-FFF2-40B4-BE49-F238E27FC236}">
                <a16:creationId xmlns="" xmlns:a16="http://schemas.microsoft.com/office/drawing/2014/main" id="{AFB8F3B7-8224-455A-8480-B0874FB8E031}"/>
              </a:ext>
            </a:extLst>
          </p:cNvPr>
          <p:cNvSpPr/>
          <p:nvPr/>
        </p:nvSpPr>
        <p:spPr>
          <a:xfrm>
            <a:off x="2794197" y="3243261"/>
            <a:ext cx="520996" cy="2371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Flecha: a la derecha 13">
            <a:extLst>
              <a:ext uri="{FF2B5EF4-FFF2-40B4-BE49-F238E27FC236}">
                <a16:creationId xmlns="" xmlns:a16="http://schemas.microsoft.com/office/drawing/2014/main" id="{B75A29DE-2A23-4780-A225-76B683D12644}"/>
              </a:ext>
            </a:extLst>
          </p:cNvPr>
          <p:cNvSpPr/>
          <p:nvPr/>
        </p:nvSpPr>
        <p:spPr>
          <a:xfrm>
            <a:off x="5626416" y="3243261"/>
            <a:ext cx="520996" cy="2371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560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>
          <a:xfrm>
            <a:off x="765698" y="4729907"/>
            <a:ext cx="687043" cy="273844"/>
          </a:xfrm>
        </p:spPr>
        <p:txBody>
          <a:bodyPr/>
          <a:lstStyle/>
          <a:p>
            <a:fld id="{29CCA551-3491-C446-A396-93E9063701E6}" type="datetime1">
              <a:rPr lang="es-AR" smtClean="0"/>
              <a:t>01/04/2022</a:t>
            </a:fld>
            <a:endParaRPr lang="en-US" dirty="0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9</a:t>
            </a:fld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BB4CE1FF-7594-4B96-B0DA-4FD42136D55D}"/>
              </a:ext>
            </a:extLst>
          </p:cNvPr>
          <p:cNvSpPr txBox="1"/>
          <p:nvPr/>
        </p:nvSpPr>
        <p:spPr>
          <a:xfrm>
            <a:off x="2278026" y="408134"/>
            <a:ext cx="45985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OBJETIVOS ESPECÍFICOS </a:t>
            </a:r>
            <a:endParaRPr lang="es-CO" sz="2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935F8C72-F686-4DAC-81EA-4F51AC0529FF}"/>
              </a:ext>
            </a:extLst>
          </p:cNvPr>
          <p:cNvSpPr txBox="1"/>
          <p:nvPr/>
        </p:nvSpPr>
        <p:spPr>
          <a:xfrm>
            <a:off x="569604" y="1138159"/>
            <a:ext cx="472819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s-CO" sz="16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Recolectar y analizar la información sobre el manejo del compostaje a partir de residuos orgánicos</a:t>
            </a:r>
            <a:endParaRPr lang="es-CO" sz="1600" dirty="0" smtClean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s-CO" sz="1600" dirty="0" smtClean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Plantear diseñar y cuantificar un </a:t>
            </a:r>
            <a:r>
              <a:rPr lang="es-CO" sz="16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modelo de negocio viable financieramente en donde se enmarquen la responsabilidad social y gobierno corporativo.</a:t>
            </a:r>
            <a:endParaRPr lang="es-CO" sz="1600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s-CO" sz="1600" dirty="0" smtClean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Medir y evaluar el esquema financiero planteado que sustente el beneficio a todos los actores del proyecto.</a:t>
            </a:r>
            <a:endParaRPr lang="es-CO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741741D7-F198-417F-A4F1-36149C112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0317" y="1138159"/>
            <a:ext cx="2621267" cy="137351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D6418F8E-DF72-4CE3-9CFD-0562D190F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373" y="2769679"/>
            <a:ext cx="2624926" cy="15240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1404792A-B272-4DC5-B14E-D5B63DA42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172" y="3531722"/>
            <a:ext cx="1648047" cy="1119013"/>
          </a:xfrm>
          <a:prstGeom prst="rect">
            <a:avLst/>
          </a:prstGeom>
        </p:spPr>
      </p:pic>
      <p:pic>
        <p:nvPicPr>
          <p:cNvPr id="13" name="Imagen 27">
            <a:extLst>
              <a:ext uri="{FF2B5EF4-FFF2-40B4-BE49-F238E27FC236}">
                <a16:creationId xmlns="" xmlns:a16="http://schemas.microsoft.com/office/drawing/2014/main" id="{9986E29D-318A-45CB-AA68-3217CAD3B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456" y="133855"/>
            <a:ext cx="984870" cy="79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72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purl.org/dc/elements/1.1/"/>
    <ds:schemaRef ds:uri="http://purl.org/dc/terms/"/>
    <ds:schemaRef ds:uri="http://schemas.microsoft.com/sharepoint/v3/field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2332</TotalTime>
  <Words>986</Words>
  <Application>Microsoft Office PowerPoint</Application>
  <PresentationFormat>Presentación en pantalla (16:9)</PresentationFormat>
  <Paragraphs>183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Arial</vt:lpstr>
      <vt:lpstr>Calibri</vt:lpstr>
      <vt:lpstr>Symbol</vt:lpstr>
      <vt:lpstr>Tahoma</vt:lpstr>
      <vt:lpstr>Times New Roman</vt:lpstr>
      <vt:lpstr>Office Theme</vt:lpstr>
      <vt:lpstr>1_Office Theme</vt:lpstr>
      <vt:lpstr>2_Office Theme</vt:lpstr>
      <vt:lpstr>PROYECTO PARA EL APROVECHAMIENTO DE RESIDUOS ORGÁNICOS EN LA LOCALIDAD DE SUBA</vt:lpstr>
      <vt:lpstr>Presentación de PowerPoint</vt:lpstr>
      <vt:lpstr>Presentación de PowerPoint</vt:lpstr>
      <vt:lpstr>Presentación de PowerPoint</vt:lpstr>
      <vt:lpstr>CONTEXTO LOCAL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Descripción Del Proceso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Personal</cp:lastModifiedBy>
  <cp:revision>130</cp:revision>
  <dcterms:created xsi:type="dcterms:W3CDTF">2010-04-12T23:12:02Z</dcterms:created>
  <dcterms:modified xsi:type="dcterms:W3CDTF">2022-04-02T02:50:40Z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