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8" r:id="rId4"/>
    <p:sldId id="272" r:id="rId5"/>
    <p:sldId id="260" r:id="rId6"/>
    <p:sldId id="259" r:id="rId7"/>
    <p:sldId id="262" r:id="rId8"/>
    <p:sldId id="271" r:id="rId9"/>
    <p:sldId id="263" r:id="rId10"/>
    <p:sldId id="264" r:id="rId11"/>
    <p:sldId id="284" r:id="rId12"/>
    <p:sldId id="261" r:id="rId13"/>
    <p:sldId id="265" r:id="rId14"/>
    <p:sldId id="286" r:id="rId15"/>
    <p:sldId id="273" r:id="rId16"/>
    <p:sldId id="270" r:id="rId17"/>
    <p:sldId id="278" r:id="rId18"/>
    <p:sldId id="269" r:id="rId19"/>
    <p:sldId id="291" r:id="rId20"/>
    <p:sldId id="292" r:id="rId21"/>
    <p:sldId id="288" r:id="rId22"/>
    <p:sldId id="280" r:id="rId23"/>
    <p:sldId id="275" r:id="rId24"/>
    <p:sldId id="277" r:id="rId25"/>
    <p:sldId id="289" r:id="rId26"/>
    <p:sldId id="267" r:id="rId27"/>
    <p:sldId id="285" r:id="rId28"/>
    <p:sldId id="279" r:id="rId29"/>
    <p:sldId id="276" r:id="rId30"/>
    <p:sldId id="281" r:id="rId31"/>
    <p:sldId id="283" r:id="rId32"/>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CED2"/>
    <a:srgbClr val="DFA0A8"/>
    <a:srgbClr val="9CD2D9"/>
    <a:srgbClr val="C14756"/>
    <a:srgbClr val="D2EB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14" autoAdjust="0"/>
    <p:restoredTop sz="95256" autoAdjust="0"/>
  </p:normalViewPr>
  <p:slideViewPr>
    <p:cSldViewPr snapToGrid="0">
      <p:cViewPr>
        <p:scale>
          <a:sx n="89" d="100"/>
          <a:sy n="89" d="100"/>
        </p:scale>
        <p:origin x="451"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microsoft.com/office/2016/11/relationships/changesInfo" Target="changesInfos/changesInfo1.xml"/><Relationship Id="rId40"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car orlando salas sotelo" userId="0ca23c9e70c43fcf" providerId="LiveId" clId="{91429B36-D235-43C0-9912-4CD83C406A67}"/>
    <pc:docChg chg="undo custSel modSld sldOrd">
      <pc:chgData name="oscar orlando salas sotelo" userId="0ca23c9e70c43fcf" providerId="LiveId" clId="{91429B36-D235-43C0-9912-4CD83C406A67}" dt="2021-06-03T15:07:03.252" v="305" actId="1076"/>
      <pc:docMkLst>
        <pc:docMk/>
      </pc:docMkLst>
      <pc:sldChg chg="modSp mod ord modAnim">
        <pc:chgData name="oscar orlando salas sotelo" userId="0ca23c9e70c43fcf" providerId="LiveId" clId="{91429B36-D235-43C0-9912-4CD83C406A67}" dt="2021-06-03T15:06:20.498" v="296" actId="1036"/>
        <pc:sldMkLst>
          <pc:docMk/>
          <pc:sldMk cId="1752614971" sldId="264"/>
        </pc:sldMkLst>
        <pc:spChg chg="mod">
          <ac:chgData name="oscar orlando salas sotelo" userId="0ca23c9e70c43fcf" providerId="LiveId" clId="{91429B36-D235-43C0-9912-4CD83C406A67}" dt="2021-06-03T15:06:03.760" v="273" actId="1076"/>
          <ac:spMkLst>
            <pc:docMk/>
            <pc:sldMk cId="1752614971" sldId="264"/>
            <ac:spMk id="54" creationId="{77FE466B-4BBF-4E52-B315-F796082B4C2B}"/>
          </ac:spMkLst>
        </pc:spChg>
        <pc:spChg chg="mod">
          <ac:chgData name="oscar orlando salas sotelo" userId="0ca23c9e70c43fcf" providerId="LiveId" clId="{91429B36-D235-43C0-9912-4CD83C406A67}" dt="2021-06-03T15:06:11.096" v="276" actId="1076"/>
          <ac:spMkLst>
            <pc:docMk/>
            <pc:sldMk cId="1752614971" sldId="264"/>
            <ac:spMk id="78" creationId="{4A49302C-6F37-4AA4-8E41-43E33493F565}"/>
          </ac:spMkLst>
        </pc:spChg>
        <pc:spChg chg="mod">
          <ac:chgData name="oscar orlando salas sotelo" userId="0ca23c9e70c43fcf" providerId="LiveId" clId="{91429B36-D235-43C0-9912-4CD83C406A67}" dt="2021-06-03T15:06:01.148" v="272" actId="1076"/>
          <ac:spMkLst>
            <pc:docMk/>
            <pc:sldMk cId="1752614971" sldId="264"/>
            <ac:spMk id="86" creationId="{F1185C6C-9D53-425A-A63D-84E863F22240}"/>
          </ac:spMkLst>
        </pc:spChg>
        <pc:spChg chg="mod">
          <ac:chgData name="oscar orlando salas sotelo" userId="0ca23c9e70c43fcf" providerId="LiveId" clId="{91429B36-D235-43C0-9912-4CD83C406A67}" dt="2021-06-03T15:05:56.216" v="271" actId="14100"/>
          <ac:spMkLst>
            <pc:docMk/>
            <pc:sldMk cId="1752614971" sldId="264"/>
            <ac:spMk id="96" creationId="{EDC45230-81EE-4341-A37F-EBEC14123AA3}"/>
          </ac:spMkLst>
        </pc:spChg>
        <pc:picChg chg="mod">
          <ac:chgData name="oscar orlando salas sotelo" userId="0ca23c9e70c43fcf" providerId="LiveId" clId="{91429B36-D235-43C0-9912-4CD83C406A67}" dt="2021-06-03T15:06:20.498" v="296" actId="1036"/>
          <ac:picMkLst>
            <pc:docMk/>
            <pc:sldMk cId="1752614971" sldId="264"/>
            <ac:picMk id="40" creationId="{2D260186-277B-4945-A5F9-C51BD49292CA}"/>
          </ac:picMkLst>
        </pc:picChg>
        <pc:picChg chg="mod">
          <ac:chgData name="oscar orlando salas sotelo" userId="0ca23c9e70c43fcf" providerId="LiveId" clId="{91429B36-D235-43C0-9912-4CD83C406A67}" dt="2021-06-03T15:06:20.498" v="296" actId="1036"/>
          <ac:picMkLst>
            <pc:docMk/>
            <pc:sldMk cId="1752614971" sldId="264"/>
            <ac:picMk id="48" creationId="{406128F4-894F-489F-8969-946F95F2FE7E}"/>
          </ac:picMkLst>
        </pc:picChg>
        <pc:picChg chg="mod">
          <ac:chgData name="oscar orlando salas sotelo" userId="0ca23c9e70c43fcf" providerId="LiveId" clId="{91429B36-D235-43C0-9912-4CD83C406A67}" dt="2021-06-03T15:06:20.498" v="296" actId="1036"/>
          <ac:picMkLst>
            <pc:docMk/>
            <pc:sldMk cId="1752614971" sldId="264"/>
            <ac:picMk id="52" creationId="{A1A5E57F-CC20-4DB8-991B-0A0B86826035}"/>
          </ac:picMkLst>
        </pc:picChg>
      </pc:sldChg>
      <pc:sldChg chg="addSp delSp modSp mod modAnim">
        <pc:chgData name="oscar orlando salas sotelo" userId="0ca23c9e70c43fcf" providerId="LiveId" clId="{91429B36-D235-43C0-9912-4CD83C406A67}" dt="2021-06-03T14:03:29.517" v="166"/>
        <pc:sldMkLst>
          <pc:docMk/>
          <pc:sldMk cId="3593506234" sldId="265"/>
        </pc:sldMkLst>
        <pc:graphicFrameChg chg="add del mod modGraphic">
          <ac:chgData name="oscar orlando salas sotelo" userId="0ca23c9e70c43fcf" providerId="LiveId" clId="{91429B36-D235-43C0-9912-4CD83C406A67}" dt="2021-06-03T13:20:25.254" v="19" actId="21"/>
          <ac:graphicFrameMkLst>
            <pc:docMk/>
            <pc:sldMk cId="3593506234" sldId="265"/>
            <ac:graphicFrameMk id="3" creationId="{A04DCB53-4781-47C8-957C-AE4F0874AB5C}"/>
          </ac:graphicFrameMkLst>
        </pc:graphicFrameChg>
      </pc:sldChg>
      <pc:sldChg chg="modSp">
        <pc:chgData name="oscar orlando salas sotelo" userId="0ca23c9e70c43fcf" providerId="LiveId" clId="{91429B36-D235-43C0-9912-4CD83C406A67}" dt="2021-06-03T14:55:00.394" v="267" actId="20577"/>
        <pc:sldMkLst>
          <pc:docMk/>
          <pc:sldMk cId="2209787413" sldId="266"/>
        </pc:sldMkLst>
        <pc:spChg chg="mod">
          <ac:chgData name="oscar orlando salas sotelo" userId="0ca23c9e70c43fcf" providerId="LiveId" clId="{91429B36-D235-43C0-9912-4CD83C406A67}" dt="2021-06-03T14:55:00.394" v="267" actId="20577"/>
          <ac:spMkLst>
            <pc:docMk/>
            <pc:sldMk cId="2209787413" sldId="266"/>
            <ac:spMk id="12" creationId="{7D9F9C1F-284E-4A38-B1A2-2A7603F7B957}"/>
          </ac:spMkLst>
        </pc:spChg>
      </pc:sldChg>
      <pc:sldChg chg="ord">
        <pc:chgData name="oscar orlando salas sotelo" userId="0ca23c9e70c43fcf" providerId="LiveId" clId="{91429B36-D235-43C0-9912-4CD83C406A67}" dt="2021-06-03T14:13:32.775" v="178" actId="20578"/>
        <pc:sldMkLst>
          <pc:docMk/>
          <pc:sldMk cId="1181636129" sldId="269"/>
        </pc:sldMkLst>
      </pc:sldChg>
      <pc:sldChg chg="modAnim">
        <pc:chgData name="oscar orlando salas sotelo" userId="0ca23c9e70c43fcf" providerId="LiveId" clId="{91429B36-D235-43C0-9912-4CD83C406A67}" dt="2021-06-03T13:59:20.991" v="135"/>
        <pc:sldMkLst>
          <pc:docMk/>
          <pc:sldMk cId="3289069179" sldId="270"/>
        </pc:sldMkLst>
      </pc:sldChg>
      <pc:sldChg chg="ord">
        <pc:chgData name="oscar orlando salas sotelo" userId="0ca23c9e70c43fcf" providerId="LiveId" clId="{91429B36-D235-43C0-9912-4CD83C406A67}" dt="2021-06-03T14:21:37.840" v="190"/>
        <pc:sldMkLst>
          <pc:docMk/>
          <pc:sldMk cId="2378545264" sldId="271"/>
        </pc:sldMkLst>
      </pc:sldChg>
      <pc:sldChg chg="modSp">
        <pc:chgData name="oscar orlando salas sotelo" userId="0ca23c9e70c43fcf" providerId="LiveId" clId="{91429B36-D235-43C0-9912-4CD83C406A67}" dt="2021-06-03T14:26:32.480" v="233" actId="20577"/>
        <pc:sldMkLst>
          <pc:docMk/>
          <pc:sldMk cId="361384737" sldId="272"/>
        </pc:sldMkLst>
        <pc:spChg chg="mod">
          <ac:chgData name="oscar orlando salas sotelo" userId="0ca23c9e70c43fcf" providerId="LiveId" clId="{91429B36-D235-43C0-9912-4CD83C406A67}" dt="2021-06-03T14:25:38.102" v="230" actId="20577"/>
          <ac:spMkLst>
            <pc:docMk/>
            <pc:sldMk cId="361384737" sldId="272"/>
            <ac:spMk id="14" creationId="{BA1A1759-471B-487D-BCDC-811ACFBA6DB1}"/>
          </ac:spMkLst>
        </pc:spChg>
        <pc:spChg chg="mod">
          <ac:chgData name="oscar orlando salas sotelo" userId="0ca23c9e70c43fcf" providerId="LiveId" clId="{91429B36-D235-43C0-9912-4CD83C406A67}" dt="2021-06-03T14:26:32.480" v="233" actId="20577"/>
          <ac:spMkLst>
            <pc:docMk/>
            <pc:sldMk cId="361384737" sldId="272"/>
            <ac:spMk id="16" creationId="{2092EE81-844F-4807-B818-821373325715}"/>
          </ac:spMkLst>
        </pc:spChg>
      </pc:sldChg>
      <pc:sldChg chg="modSp mod ord">
        <pc:chgData name="oscar orlando salas sotelo" userId="0ca23c9e70c43fcf" providerId="LiveId" clId="{91429B36-D235-43C0-9912-4CD83C406A67}" dt="2021-06-03T14:40:54.392" v="266" actId="1076"/>
        <pc:sldMkLst>
          <pc:docMk/>
          <pc:sldMk cId="348696744" sldId="275"/>
        </pc:sldMkLst>
        <pc:spChg chg="mod">
          <ac:chgData name="oscar orlando salas sotelo" userId="0ca23c9e70c43fcf" providerId="LiveId" clId="{91429B36-D235-43C0-9912-4CD83C406A67}" dt="2021-06-03T14:40:54.392" v="266" actId="1076"/>
          <ac:spMkLst>
            <pc:docMk/>
            <pc:sldMk cId="348696744" sldId="275"/>
            <ac:spMk id="17" creationId="{F7956CEF-095A-4CAC-B9DF-2F0024CC83DB}"/>
          </ac:spMkLst>
        </pc:spChg>
        <pc:picChg chg="mod">
          <ac:chgData name="oscar orlando salas sotelo" userId="0ca23c9e70c43fcf" providerId="LiveId" clId="{91429B36-D235-43C0-9912-4CD83C406A67}" dt="2021-06-03T14:40:50.570" v="265" actId="1076"/>
          <ac:picMkLst>
            <pc:docMk/>
            <pc:sldMk cId="348696744" sldId="275"/>
            <ac:picMk id="2" creationId="{B31FEC2E-516C-4C17-BDBB-C116B587994A}"/>
          </ac:picMkLst>
        </pc:picChg>
      </pc:sldChg>
      <pc:sldChg chg="addSp modSp mod modAnim">
        <pc:chgData name="oscar orlando salas sotelo" userId="0ca23c9e70c43fcf" providerId="LiveId" clId="{91429B36-D235-43C0-9912-4CD83C406A67}" dt="2021-06-03T14:23:59.617" v="210"/>
        <pc:sldMkLst>
          <pc:docMk/>
          <pc:sldMk cId="4045154509" sldId="277"/>
        </pc:sldMkLst>
        <pc:spChg chg="mod">
          <ac:chgData name="oscar orlando salas sotelo" userId="0ca23c9e70c43fcf" providerId="LiveId" clId="{91429B36-D235-43C0-9912-4CD83C406A67}" dt="2021-06-03T14:23:54.128" v="208" actId="164"/>
          <ac:spMkLst>
            <pc:docMk/>
            <pc:sldMk cId="4045154509" sldId="277"/>
            <ac:spMk id="11" creationId="{139B3B84-BE2B-4A16-905F-BD62B95C7650}"/>
          </ac:spMkLst>
        </pc:spChg>
        <pc:grpChg chg="add mod">
          <ac:chgData name="oscar orlando salas sotelo" userId="0ca23c9e70c43fcf" providerId="LiveId" clId="{91429B36-D235-43C0-9912-4CD83C406A67}" dt="2021-06-03T14:23:54.128" v="208" actId="164"/>
          <ac:grpSpMkLst>
            <pc:docMk/>
            <pc:sldMk cId="4045154509" sldId="277"/>
            <ac:grpSpMk id="4" creationId="{2B6ABE7B-31BC-46BA-83E9-44B10B4A1AF0}"/>
          </ac:grpSpMkLst>
        </pc:grpChg>
        <pc:picChg chg="mod">
          <ac:chgData name="oscar orlando salas sotelo" userId="0ca23c9e70c43fcf" providerId="LiveId" clId="{91429B36-D235-43C0-9912-4CD83C406A67}" dt="2021-06-03T14:23:54.128" v="208" actId="164"/>
          <ac:picMkLst>
            <pc:docMk/>
            <pc:sldMk cId="4045154509" sldId="277"/>
            <ac:picMk id="22" creationId="{EDC3E0E0-D387-4C9F-8515-2799FF96D5F4}"/>
          </ac:picMkLst>
        </pc:picChg>
      </pc:sldChg>
      <pc:sldChg chg="addSp modSp mod modAnim">
        <pc:chgData name="oscar orlando salas sotelo" userId="0ca23c9e70c43fcf" providerId="LiveId" clId="{91429B36-D235-43C0-9912-4CD83C406A67}" dt="2021-06-03T14:00:35.221" v="144"/>
        <pc:sldMkLst>
          <pc:docMk/>
          <pc:sldMk cId="1994840672" sldId="278"/>
        </pc:sldMkLst>
        <pc:spChg chg="add mod">
          <ac:chgData name="oscar orlando salas sotelo" userId="0ca23c9e70c43fcf" providerId="LiveId" clId="{91429B36-D235-43C0-9912-4CD83C406A67}" dt="2021-06-03T13:58:55.006" v="134" actId="164"/>
          <ac:spMkLst>
            <pc:docMk/>
            <pc:sldMk cId="1994840672" sldId="278"/>
            <ac:spMk id="4" creationId="{93A4CE0E-9DC9-4977-9D46-9C419188DF99}"/>
          </ac:spMkLst>
        </pc:spChg>
        <pc:grpChg chg="add mod">
          <ac:chgData name="oscar orlando salas sotelo" userId="0ca23c9e70c43fcf" providerId="LiveId" clId="{91429B36-D235-43C0-9912-4CD83C406A67}" dt="2021-06-03T13:58:55.006" v="134" actId="164"/>
          <ac:grpSpMkLst>
            <pc:docMk/>
            <pc:sldMk cId="1994840672" sldId="278"/>
            <ac:grpSpMk id="5" creationId="{E7D2B855-BE31-4970-B265-9FC301E62EDA}"/>
          </ac:grpSpMkLst>
        </pc:grpChg>
        <pc:picChg chg="mod">
          <ac:chgData name="oscar orlando salas sotelo" userId="0ca23c9e70c43fcf" providerId="LiveId" clId="{91429B36-D235-43C0-9912-4CD83C406A67}" dt="2021-06-03T13:59:38.040" v="137" actId="1076"/>
          <ac:picMkLst>
            <pc:docMk/>
            <pc:sldMk cId="1994840672" sldId="278"/>
            <ac:picMk id="2" creationId="{B31FEC2E-516C-4C17-BDBB-C116B587994A}"/>
          </ac:picMkLst>
        </pc:picChg>
        <pc:picChg chg="mod">
          <ac:chgData name="oscar orlando salas sotelo" userId="0ca23c9e70c43fcf" providerId="LiveId" clId="{91429B36-D235-43C0-9912-4CD83C406A67}" dt="2021-06-03T13:58:55.006" v="134" actId="164"/>
          <ac:picMkLst>
            <pc:docMk/>
            <pc:sldMk cId="1994840672" sldId="278"/>
            <ac:picMk id="13" creationId="{1E2998C1-94F5-4735-A876-34BA443DD379}"/>
          </ac:picMkLst>
        </pc:picChg>
      </pc:sldChg>
      <pc:sldChg chg="modAnim">
        <pc:chgData name="oscar orlando salas sotelo" userId="0ca23c9e70c43fcf" providerId="LiveId" clId="{91429B36-D235-43C0-9912-4CD83C406A67}" dt="2021-06-03T14:30:26.718" v="241"/>
        <pc:sldMkLst>
          <pc:docMk/>
          <pc:sldMk cId="3125397111" sldId="281"/>
        </pc:sldMkLst>
      </pc:sldChg>
      <pc:sldChg chg="modSp mod">
        <pc:chgData name="oscar orlando salas sotelo" userId="0ca23c9e70c43fcf" providerId="LiveId" clId="{91429B36-D235-43C0-9912-4CD83C406A67}" dt="2021-06-03T15:07:03.252" v="305" actId="1076"/>
        <pc:sldMkLst>
          <pc:docMk/>
          <pc:sldMk cId="1366141364" sldId="284"/>
        </pc:sldMkLst>
        <pc:spChg chg="mod">
          <ac:chgData name="oscar orlando salas sotelo" userId="0ca23c9e70c43fcf" providerId="LiveId" clId="{91429B36-D235-43C0-9912-4CD83C406A67}" dt="2021-06-03T15:06:58.360" v="304" actId="1076"/>
          <ac:spMkLst>
            <pc:docMk/>
            <pc:sldMk cId="1366141364" sldId="284"/>
            <ac:spMk id="64" creationId="{06A8A489-E2D1-48D2-8A7C-54F8AF1EADF2}"/>
          </ac:spMkLst>
        </pc:spChg>
        <pc:spChg chg="mod">
          <ac:chgData name="oscar orlando salas sotelo" userId="0ca23c9e70c43fcf" providerId="LiveId" clId="{91429B36-D235-43C0-9912-4CD83C406A67}" dt="2021-06-03T13:56:44.253" v="56" actId="1076"/>
          <ac:spMkLst>
            <pc:docMk/>
            <pc:sldMk cId="1366141364" sldId="284"/>
            <ac:spMk id="65" creationId="{D6C4F62B-2666-4B65-B936-71041AF3CF4A}"/>
          </ac:spMkLst>
        </pc:spChg>
        <pc:spChg chg="mod">
          <ac:chgData name="oscar orlando salas sotelo" userId="0ca23c9e70c43fcf" providerId="LiveId" clId="{91429B36-D235-43C0-9912-4CD83C406A67}" dt="2021-06-03T15:06:54.772" v="303" actId="1076"/>
          <ac:spMkLst>
            <pc:docMk/>
            <pc:sldMk cId="1366141364" sldId="284"/>
            <ac:spMk id="66" creationId="{DF115F2B-B4AC-4F6B-96C3-A02797179AA6}"/>
          </ac:spMkLst>
        </pc:spChg>
        <pc:spChg chg="mod">
          <ac:chgData name="oscar orlando salas sotelo" userId="0ca23c9e70c43fcf" providerId="LiveId" clId="{91429B36-D235-43C0-9912-4CD83C406A67}" dt="2021-06-03T13:56:56.798" v="65" actId="1035"/>
          <ac:spMkLst>
            <pc:docMk/>
            <pc:sldMk cId="1366141364" sldId="284"/>
            <ac:spMk id="67" creationId="{69518E65-5CB4-4267-88B3-C3E6FF976466}"/>
          </ac:spMkLst>
        </pc:spChg>
        <pc:spChg chg="mod">
          <ac:chgData name="oscar orlando salas sotelo" userId="0ca23c9e70c43fcf" providerId="LiveId" clId="{91429B36-D235-43C0-9912-4CD83C406A67}" dt="2021-06-03T15:06:46.136" v="300" actId="1076"/>
          <ac:spMkLst>
            <pc:docMk/>
            <pc:sldMk cId="1366141364" sldId="284"/>
            <ac:spMk id="68" creationId="{7D6B0891-D6AD-48E1-9437-BE8A6EFEDC7E}"/>
          </ac:spMkLst>
        </pc:spChg>
        <pc:spChg chg="mod">
          <ac:chgData name="oscar orlando salas sotelo" userId="0ca23c9e70c43fcf" providerId="LiveId" clId="{91429B36-D235-43C0-9912-4CD83C406A67}" dt="2021-06-03T15:07:03.252" v="305" actId="1076"/>
          <ac:spMkLst>
            <pc:docMk/>
            <pc:sldMk cId="1366141364" sldId="284"/>
            <ac:spMk id="70" creationId="{96495814-D12E-47F9-A227-9713303C876A}"/>
          </ac:spMkLst>
        </pc:spChg>
        <pc:spChg chg="mod">
          <ac:chgData name="oscar orlando salas sotelo" userId="0ca23c9e70c43fcf" providerId="LiveId" clId="{91429B36-D235-43C0-9912-4CD83C406A67}" dt="2021-06-03T15:06:52.096" v="302" actId="1076"/>
          <ac:spMkLst>
            <pc:docMk/>
            <pc:sldMk cId="1366141364" sldId="284"/>
            <ac:spMk id="72" creationId="{D9AC30B7-7659-4895-AA86-5443E4000560}"/>
          </ac:spMkLst>
        </pc:spChg>
        <pc:spChg chg="mod">
          <ac:chgData name="oscar orlando salas sotelo" userId="0ca23c9e70c43fcf" providerId="LiveId" clId="{91429B36-D235-43C0-9912-4CD83C406A67}" dt="2021-06-03T15:06:49.339" v="301" actId="1076"/>
          <ac:spMkLst>
            <pc:docMk/>
            <pc:sldMk cId="1366141364" sldId="284"/>
            <ac:spMk id="74" creationId="{9A6B90D7-3018-4F35-B0BF-ABC0C9CC0D6E}"/>
          </ac:spMkLst>
        </pc:spChg>
        <pc:picChg chg="mod">
          <ac:chgData name="oscar orlando salas sotelo" userId="0ca23c9e70c43fcf" providerId="LiveId" clId="{91429B36-D235-43C0-9912-4CD83C406A67}" dt="2021-06-03T14:21:11.110" v="188" actId="1076"/>
          <ac:picMkLst>
            <pc:docMk/>
            <pc:sldMk cId="1366141364" sldId="284"/>
            <ac:picMk id="76" creationId="{EBA020AA-B60D-4D90-8D48-8A078330D5CA}"/>
          </ac:picMkLst>
        </pc:picChg>
      </pc:sldChg>
      <pc:sldChg chg="addSp delSp modSp mod modAnim">
        <pc:chgData name="oscar orlando salas sotelo" userId="0ca23c9e70c43fcf" providerId="LiveId" clId="{91429B36-D235-43C0-9912-4CD83C406A67}" dt="2021-06-03T14:03:36.036" v="168"/>
        <pc:sldMkLst>
          <pc:docMk/>
          <pc:sldMk cId="1379046187" sldId="286"/>
        </pc:sldMkLst>
        <pc:spChg chg="add mod ord">
          <ac:chgData name="oscar orlando salas sotelo" userId="0ca23c9e70c43fcf" providerId="LiveId" clId="{91429B36-D235-43C0-9912-4CD83C406A67}" dt="2021-06-03T14:02:23.385" v="154" actId="164"/>
          <ac:spMkLst>
            <pc:docMk/>
            <pc:sldMk cId="1379046187" sldId="286"/>
            <ac:spMk id="21" creationId="{B3F2899E-FED4-4762-9878-1631A83C697D}"/>
          </ac:spMkLst>
        </pc:spChg>
        <pc:spChg chg="add mod ord">
          <ac:chgData name="oscar orlando salas sotelo" userId="0ca23c9e70c43fcf" providerId="LiveId" clId="{91429B36-D235-43C0-9912-4CD83C406A67}" dt="2021-06-03T14:02:59.752" v="162" actId="164"/>
          <ac:spMkLst>
            <pc:docMk/>
            <pc:sldMk cId="1379046187" sldId="286"/>
            <ac:spMk id="23" creationId="{957B27C2-A88C-4F5C-94C4-63AE919CDBD2}"/>
          </ac:spMkLst>
        </pc:spChg>
        <pc:spChg chg="mod">
          <ac:chgData name="oscar orlando salas sotelo" userId="0ca23c9e70c43fcf" providerId="LiveId" clId="{91429B36-D235-43C0-9912-4CD83C406A67}" dt="2021-06-03T13:30:40.353" v="41" actId="1076"/>
          <ac:spMkLst>
            <pc:docMk/>
            <pc:sldMk cId="1379046187" sldId="286"/>
            <ac:spMk id="30" creationId="{1FD7290F-7F24-48B7-BEB3-E5BCB3D05146}"/>
          </ac:spMkLst>
        </pc:spChg>
        <pc:spChg chg="mod ord">
          <ac:chgData name="oscar orlando salas sotelo" userId="0ca23c9e70c43fcf" providerId="LiveId" clId="{91429B36-D235-43C0-9912-4CD83C406A67}" dt="2021-06-03T14:02:03.676" v="153" actId="167"/>
          <ac:spMkLst>
            <pc:docMk/>
            <pc:sldMk cId="1379046187" sldId="286"/>
            <ac:spMk id="31" creationId="{6A72635B-F296-42D1-9AEC-7BB23F9DC6D8}"/>
          </ac:spMkLst>
        </pc:spChg>
        <pc:spChg chg="mod">
          <ac:chgData name="oscar orlando salas sotelo" userId="0ca23c9e70c43fcf" providerId="LiveId" clId="{91429B36-D235-43C0-9912-4CD83C406A67}" dt="2021-06-03T13:30:32.945" v="34" actId="1076"/>
          <ac:spMkLst>
            <pc:docMk/>
            <pc:sldMk cId="1379046187" sldId="286"/>
            <ac:spMk id="32" creationId="{4F30B2CF-42C1-4189-8335-5D3EF4870237}"/>
          </ac:spMkLst>
        </pc:spChg>
        <pc:grpChg chg="add mod">
          <ac:chgData name="oscar orlando salas sotelo" userId="0ca23c9e70c43fcf" providerId="LiveId" clId="{91429B36-D235-43C0-9912-4CD83C406A67}" dt="2021-06-03T14:02:23.385" v="154" actId="164"/>
          <ac:grpSpMkLst>
            <pc:docMk/>
            <pc:sldMk cId="1379046187" sldId="286"/>
            <ac:grpSpMk id="20" creationId="{1C5C6551-1316-4131-B49A-5273C280D321}"/>
          </ac:grpSpMkLst>
        </pc:grpChg>
        <pc:grpChg chg="add mod">
          <ac:chgData name="oscar orlando salas sotelo" userId="0ca23c9e70c43fcf" providerId="LiveId" clId="{91429B36-D235-43C0-9912-4CD83C406A67}" dt="2021-06-03T14:02:59.752" v="162" actId="164"/>
          <ac:grpSpMkLst>
            <pc:docMk/>
            <pc:sldMk cId="1379046187" sldId="286"/>
            <ac:grpSpMk id="22" creationId="{4A88420F-EC64-4B05-AF04-EC1A6D94A086}"/>
          </ac:grpSpMkLst>
        </pc:grpChg>
        <pc:grpChg chg="add mod">
          <ac:chgData name="oscar orlando salas sotelo" userId="0ca23c9e70c43fcf" providerId="LiveId" clId="{91429B36-D235-43C0-9912-4CD83C406A67}" dt="2021-06-03T14:02:59.752" v="162" actId="164"/>
          <ac:grpSpMkLst>
            <pc:docMk/>
            <pc:sldMk cId="1379046187" sldId="286"/>
            <ac:grpSpMk id="24" creationId="{A98792FD-B725-4270-B30F-D0749BEF3072}"/>
          </ac:grpSpMkLst>
        </pc:grpChg>
        <pc:graphicFrameChg chg="add del mod">
          <ac:chgData name="oscar orlando salas sotelo" userId="0ca23c9e70c43fcf" providerId="LiveId" clId="{91429B36-D235-43C0-9912-4CD83C406A67}" dt="2021-06-03T13:19:52.233" v="15"/>
          <ac:graphicFrameMkLst>
            <pc:docMk/>
            <pc:sldMk cId="1379046187" sldId="286"/>
            <ac:graphicFrameMk id="3" creationId="{D9CA49A3-8B31-4E31-9FDC-985900321681}"/>
          </ac:graphicFrameMkLst>
        </pc:graphicFrameChg>
        <pc:graphicFrameChg chg="add del mod modGraphic">
          <ac:chgData name="oscar orlando salas sotelo" userId="0ca23c9e70c43fcf" providerId="LiveId" clId="{91429B36-D235-43C0-9912-4CD83C406A67}" dt="2021-06-03T13:20:44.646" v="25" actId="478"/>
          <ac:graphicFrameMkLst>
            <pc:docMk/>
            <pc:sldMk cId="1379046187" sldId="286"/>
            <ac:graphicFrameMk id="10" creationId="{EF77846F-9712-4941-9B6A-42BA5CC75897}"/>
          </ac:graphicFrameMkLst>
        </pc:graphicFrameChg>
        <pc:picChg chg="ord">
          <ac:chgData name="oscar orlando salas sotelo" userId="0ca23c9e70c43fcf" providerId="LiveId" clId="{91429B36-D235-43C0-9912-4CD83C406A67}" dt="2021-06-03T14:02:43.763" v="159" actId="167"/>
          <ac:picMkLst>
            <pc:docMk/>
            <pc:sldMk cId="1379046187" sldId="286"/>
            <ac:picMk id="2" creationId="{B31FEC2E-516C-4C17-BDBB-C116B587994A}"/>
          </ac:picMkLst>
        </pc:picChg>
        <pc:picChg chg="add del">
          <ac:chgData name="oscar orlando salas sotelo" userId="0ca23c9e70c43fcf" providerId="LiveId" clId="{91429B36-D235-43C0-9912-4CD83C406A67}" dt="2021-06-03T13:21:08.667" v="27" actId="22"/>
          <ac:picMkLst>
            <pc:docMk/>
            <pc:sldMk cId="1379046187" sldId="286"/>
            <ac:picMk id="5" creationId="{CC93DE52-4BD2-43E8-B313-ABF31C123B1B}"/>
          </ac:picMkLst>
        </pc:picChg>
        <pc:picChg chg="add del mod">
          <ac:chgData name="oscar orlando salas sotelo" userId="0ca23c9e70c43fcf" providerId="LiveId" clId="{91429B36-D235-43C0-9912-4CD83C406A67}" dt="2021-06-03T13:54:12.831" v="50" actId="478"/>
          <ac:picMkLst>
            <pc:docMk/>
            <pc:sldMk cId="1379046187" sldId="286"/>
            <ac:picMk id="8" creationId="{06B01088-EBD4-4CE9-A78E-93546E7EC70A}"/>
          </ac:picMkLst>
        </pc:picChg>
        <pc:picChg chg="add del mod">
          <ac:chgData name="oscar orlando salas sotelo" userId="0ca23c9e70c43fcf" providerId="LiveId" clId="{91429B36-D235-43C0-9912-4CD83C406A67}" dt="2021-06-03T13:53:49.436" v="47" actId="22"/>
          <ac:picMkLst>
            <pc:docMk/>
            <pc:sldMk cId="1379046187" sldId="286"/>
            <ac:picMk id="12" creationId="{12124E47-A5DA-4B5A-B9B0-F2581D1D1E85}"/>
          </ac:picMkLst>
        </pc:picChg>
        <pc:picChg chg="add mod">
          <ac:chgData name="oscar orlando salas sotelo" userId="0ca23c9e70c43fcf" providerId="LiveId" clId="{91429B36-D235-43C0-9912-4CD83C406A67}" dt="2021-06-03T13:57:37.388" v="74" actId="164"/>
          <ac:picMkLst>
            <pc:docMk/>
            <pc:sldMk cId="1379046187" sldId="286"/>
            <ac:picMk id="14" creationId="{6E3A236C-9AFE-4B28-B2D0-8F12D39C1829}"/>
          </ac:picMkLst>
        </pc:picChg>
        <pc:picChg chg="add del mod">
          <ac:chgData name="oscar orlando salas sotelo" userId="0ca23c9e70c43fcf" providerId="LiveId" clId="{91429B36-D235-43C0-9912-4CD83C406A67}" dt="2021-06-03T13:54:51.370" v="53" actId="478"/>
          <ac:picMkLst>
            <pc:docMk/>
            <pc:sldMk cId="1379046187" sldId="286"/>
            <ac:picMk id="16" creationId="{32595266-096B-4EAF-9849-E52A4FA59E3A}"/>
          </ac:picMkLst>
        </pc:picChg>
        <pc:picChg chg="add mod">
          <ac:chgData name="oscar orlando salas sotelo" userId="0ca23c9e70c43fcf" providerId="LiveId" clId="{91429B36-D235-43C0-9912-4CD83C406A67}" dt="2021-06-03T13:57:37.388" v="74" actId="164"/>
          <ac:picMkLst>
            <pc:docMk/>
            <pc:sldMk cId="1379046187" sldId="286"/>
            <ac:picMk id="18" creationId="{16DC0A54-8421-422F-BCA1-C0E8F68CA72C}"/>
          </ac:picMkLst>
        </pc:picChg>
        <pc:picChg chg="mod ord modCrop">
          <ac:chgData name="oscar orlando salas sotelo" userId="0ca23c9e70c43fcf" providerId="LiveId" clId="{91429B36-D235-43C0-9912-4CD83C406A67}" dt="2021-06-03T14:02:39.463" v="158" actId="167"/>
          <ac:picMkLst>
            <pc:docMk/>
            <pc:sldMk cId="1379046187" sldId="286"/>
            <ac:picMk id="19" creationId="{57468E84-2DCD-4D1A-9255-B4EFC9E5770A}"/>
          </ac:picMkLst>
        </pc:picChg>
      </pc:sldChg>
      <pc:sldChg chg="addSp modSp mod modAnim">
        <pc:chgData name="oscar orlando salas sotelo" userId="0ca23c9e70c43fcf" providerId="LiveId" clId="{91429B36-D235-43C0-9912-4CD83C406A67}" dt="2021-06-03T14:24:03.064" v="211"/>
        <pc:sldMkLst>
          <pc:docMk/>
          <pc:sldMk cId="1615274438" sldId="289"/>
        </pc:sldMkLst>
        <pc:spChg chg="mod">
          <ac:chgData name="oscar orlando salas sotelo" userId="0ca23c9e70c43fcf" providerId="LiveId" clId="{91429B36-D235-43C0-9912-4CD83C406A67}" dt="2021-06-03T14:23:18.686" v="200" actId="164"/>
          <ac:spMkLst>
            <pc:docMk/>
            <pc:sldMk cId="1615274438" sldId="289"/>
            <ac:spMk id="4" creationId="{F648753E-780D-42E0-BC50-0F76F74580FA}"/>
          </ac:spMkLst>
        </pc:spChg>
        <pc:grpChg chg="add mod">
          <ac:chgData name="oscar orlando salas sotelo" userId="0ca23c9e70c43fcf" providerId="LiveId" clId="{91429B36-D235-43C0-9912-4CD83C406A67}" dt="2021-06-03T14:23:18.686" v="200" actId="164"/>
          <ac:grpSpMkLst>
            <pc:docMk/>
            <pc:sldMk cId="1615274438" sldId="289"/>
            <ac:grpSpMk id="5" creationId="{EC6DF025-2E75-47C8-84FC-B3218737C54A}"/>
          </ac:grpSpMkLst>
        </pc:grpChg>
        <pc:picChg chg="mod">
          <ac:chgData name="oscar orlando salas sotelo" userId="0ca23c9e70c43fcf" providerId="LiveId" clId="{91429B36-D235-43C0-9912-4CD83C406A67}" dt="2021-06-03T14:23:18.686" v="200" actId="164"/>
          <ac:picMkLst>
            <pc:docMk/>
            <pc:sldMk cId="1615274438" sldId="289"/>
            <ac:picMk id="24" creationId="{5A534912-9B35-4719-B999-F54AC531AD57}"/>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F5493C-5D0A-44E6-BB84-984E03E8DAE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55AF3E9F-C86C-41C7-99A8-4D15A4A3D9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9DD1E633-79E0-410E-B726-744104118509}"/>
              </a:ext>
            </a:extLst>
          </p:cNvPr>
          <p:cNvSpPr>
            <a:spLocks noGrp="1"/>
          </p:cNvSpPr>
          <p:nvPr>
            <p:ph type="dt" sz="half" idx="10"/>
          </p:nvPr>
        </p:nvSpPr>
        <p:spPr/>
        <p:txBody>
          <a:bodyPr/>
          <a:lstStyle/>
          <a:p>
            <a:fld id="{E135F668-3D5E-4582-91F4-12255CF12EE4}" type="datetimeFigureOut">
              <a:rPr lang="es-CO" smtClean="0"/>
              <a:t>3/06/2021</a:t>
            </a:fld>
            <a:endParaRPr lang="es-CO"/>
          </a:p>
        </p:txBody>
      </p:sp>
      <p:sp>
        <p:nvSpPr>
          <p:cNvPr id="5" name="Marcador de pie de página 4">
            <a:extLst>
              <a:ext uri="{FF2B5EF4-FFF2-40B4-BE49-F238E27FC236}">
                <a16:creationId xmlns:a16="http://schemas.microsoft.com/office/drawing/2014/main" id="{0956C733-CEBF-4729-A3FB-DA9974610AD8}"/>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FEB0E7BF-9D99-453F-A34A-4BFB21A59B4B}"/>
              </a:ext>
            </a:extLst>
          </p:cNvPr>
          <p:cNvSpPr>
            <a:spLocks noGrp="1"/>
          </p:cNvSpPr>
          <p:nvPr>
            <p:ph type="sldNum" sz="quarter" idx="12"/>
          </p:nvPr>
        </p:nvSpPr>
        <p:spPr/>
        <p:txBody>
          <a:bodyPr/>
          <a:lstStyle/>
          <a:p>
            <a:fld id="{83CE40B6-9C6A-4A8B-96B2-88194C064283}" type="slidenum">
              <a:rPr lang="es-CO" smtClean="0"/>
              <a:t>‹Nº›</a:t>
            </a:fld>
            <a:endParaRPr lang="es-CO"/>
          </a:p>
        </p:txBody>
      </p:sp>
    </p:spTree>
    <p:extLst>
      <p:ext uri="{BB962C8B-B14F-4D97-AF65-F5344CB8AC3E}">
        <p14:creationId xmlns:p14="http://schemas.microsoft.com/office/powerpoint/2010/main" val="70254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BB67A4-1742-446B-83A7-111B0E1E8F49}"/>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BCD44493-38A4-4ECF-911E-F0C8938E66C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922ADE31-F280-4896-A269-7B7CB8148D81}"/>
              </a:ext>
            </a:extLst>
          </p:cNvPr>
          <p:cNvSpPr>
            <a:spLocks noGrp="1"/>
          </p:cNvSpPr>
          <p:nvPr>
            <p:ph type="dt" sz="half" idx="10"/>
          </p:nvPr>
        </p:nvSpPr>
        <p:spPr/>
        <p:txBody>
          <a:bodyPr/>
          <a:lstStyle/>
          <a:p>
            <a:fld id="{E135F668-3D5E-4582-91F4-12255CF12EE4}" type="datetimeFigureOut">
              <a:rPr lang="es-CO" smtClean="0"/>
              <a:t>3/06/2021</a:t>
            </a:fld>
            <a:endParaRPr lang="es-CO"/>
          </a:p>
        </p:txBody>
      </p:sp>
      <p:sp>
        <p:nvSpPr>
          <p:cNvPr id="5" name="Marcador de pie de página 4">
            <a:extLst>
              <a:ext uri="{FF2B5EF4-FFF2-40B4-BE49-F238E27FC236}">
                <a16:creationId xmlns:a16="http://schemas.microsoft.com/office/drawing/2014/main" id="{22318661-9924-4018-88B0-ED250311F52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3CABF9B4-A76B-4B47-B705-292C70B44DEC}"/>
              </a:ext>
            </a:extLst>
          </p:cNvPr>
          <p:cNvSpPr>
            <a:spLocks noGrp="1"/>
          </p:cNvSpPr>
          <p:nvPr>
            <p:ph type="sldNum" sz="quarter" idx="12"/>
          </p:nvPr>
        </p:nvSpPr>
        <p:spPr/>
        <p:txBody>
          <a:bodyPr/>
          <a:lstStyle/>
          <a:p>
            <a:fld id="{83CE40B6-9C6A-4A8B-96B2-88194C064283}" type="slidenum">
              <a:rPr lang="es-CO" smtClean="0"/>
              <a:t>‹Nº›</a:t>
            </a:fld>
            <a:endParaRPr lang="es-CO"/>
          </a:p>
        </p:txBody>
      </p:sp>
    </p:spTree>
    <p:extLst>
      <p:ext uri="{BB962C8B-B14F-4D97-AF65-F5344CB8AC3E}">
        <p14:creationId xmlns:p14="http://schemas.microsoft.com/office/powerpoint/2010/main" val="2215458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2BCB8F8-25D1-43FD-A5D6-2A829B04C327}"/>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717DD32-0470-498B-8A7F-C83EA08C02B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7B569C95-A626-4E90-A434-44C357D7C860}"/>
              </a:ext>
            </a:extLst>
          </p:cNvPr>
          <p:cNvSpPr>
            <a:spLocks noGrp="1"/>
          </p:cNvSpPr>
          <p:nvPr>
            <p:ph type="dt" sz="half" idx="10"/>
          </p:nvPr>
        </p:nvSpPr>
        <p:spPr/>
        <p:txBody>
          <a:bodyPr/>
          <a:lstStyle/>
          <a:p>
            <a:fld id="{E135F668-3D5E-4582-91F4-12255CF12EE4}" type="datetimeFigureOut">
              <a:rPr lang="es-CO" smtClean="0"/>
              <a:t>3/06/2021</a:t>
            </a:fld>
            <a:endParaRPr lang="es-CO"/>
          </a:p>
        </p:txBody>
      </p:sp>
      <p:sp>
        <p:nvSpPr>
          <p:cNvPr id="5" name="Marcador de pie de página 4">
            <a:extLst>
              <a:ext uri="{FF2B5EF4-FFF2-40B4-BE49-F238E27FC236}">
                <a16:creationId xmlns:a16="http://schemas.microsoft.com/office/drawing/2014/main" id="{E88F6D8A-E5F2-4F8B-BABF-EAFA1757C0E6}"/>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B2DDCA4A-9EE9-4174-88E8-66013F9E8A80}"/>
              </a:ext>
            </a:extLst>
          </p:cNvPr>
          <p:cNvSpPr>
            <a:spLocks noGrp="1"/>
          </p:cNvSpPr>
          <p:nvPr>
            <p:ph type="sldNum" sz="quarter" idx="12"/>
          </p:nvPr>
        </p:nvSpPr>
        <p:spPr/>
        <p:txBody>
          <a:bodyPr/>
          <a:lstStyle/>
          <a:p>
            <a:fld id="{83CE40B6-9C6A-4A8B-96B2-88194C064283}" type="slidenum">
              <a:rPr lang="es-CO" smtClean="0"/>
              <a:t>‹Nº›</a:t>
            </a:fld>
            <a:endParaRPr lang="es-CO"/>
          </a:p>
        </p:txBody>
      </p:sp>
    </p:spTree>
    <p:extLst>
      <p:ext uri="{BB962C8B-B14F-4D97-AF65-F5344CB8AC3E}">
        <p14:creationId xmlns:p14="http://schemas.microsoft.com/office/powerpoint/2010/main" val="473655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9E672D-6AFE-439F-9568-2A3284368507}"/>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6BB4B984-EAB0-4E4A-9426-B428D68CDBA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5CB10D3F-83E2-474E-ACCC-1008AB257957}"/>
              </a:ext>
            </a:extLst>
          </p:cNvPr>
          <p:cNvSpPr>
            <a:spLocks noGrp="1"/>
          </p:cNvSpPr>
          <p:nvPr>
            <p:ph type="dt" sz="half" idx="10"/>
          </p:nvPr>
        </p:nvSpPr>
        <p:spPr/>
        <p:txBody>
          <a:bodyPr/>
          <a:lstStyle/>
          <a:p>
            <a:fld id="{E135F668-3D5E-4582-91F4-12255CF12EE4}" type="datetimeFigureOut">
              <a:rPr lang="es-CO" smtClean="0"/>
              <a:t>3/06/2021</a:t>
            </a:fld>
            <a:endParaRPr lang="es-CO"/>
          </a:p>
        </p:txBody>
      </p:sp>
      <p:sp>
        <p:nvSpPr>
          <p:cNvPr id="5" name="Marcador de pie de página 4">
            <a:extLst>
              <a:ext uri="{FF2B5EF4-FFF2-40B4-BE49-F238E27FC236}">
                <a16:creationId xmlns:a16="http://schemas.microsoft.com/office/drawing/2014/main" id="{50B2DC28-6A55-4462-BD4E-A8B1A8C1BA8A}"/>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59B7074-F2A7-4BA3-AA0A-D6CC7C235218}"/>
              </a:ext>
            </a:extLst>
          </p:cNvPr>
          <p:cNvSpPr>
            <a:spLocks noGrp="1"/>
          </p:cNvSpPr>
          <p:nvPr>
            <p:ph type="sldNum" sz="quarter" idx="12"/>
          </p:nvPr>
        </p:nvSpPr>
        <p:spPr/>
        <p:txBody>
          <a:bodyPr/>
          <a:lstStyle/>
          <a:p>
            <a:fld id="{83CE40B6-9C6A-4A8B-96B2-88194C064283}" type="slidenum">
              <a:rPr lang="es-CO" smtClean="0"/>
              <a:t>‹Nº›</a:t>
            </a:fld>
            <a:endParaRPr lang="es-CO"/>
          </a:p>
        </p:txBody>
      </p:sp>
    </p:spTree>
    <p:extLst>
      <p:ext uri="{BB962C8B-B14F-4D97-AF65-F5344CB8AC3E}">
        <p14:creationId xmlns:p14="http://schemas.microsoft.com/office/powerpoint/2010/main" val="3526459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E043F7-6E06-479F-9811-014CB8976304}"/>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34497760-87DC-48DA-8B48-8B2D6EC380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F028658-CC15-447F-8970-52CA662588B0}"/>
              </a:ext>
            </a:extLst>
          </p:cNvPr>
          <p:cNvSpPr>
            <a:spLocks noGrp="1"/>
          </p:cNvSpPr>
          <p:nvPr>
            <p:ph type="dt" sz="half" idx="10"/>
          </p:nvPr>
        </p:nvSpPr>
        <p:spPr/>
        <p:txBody>
          <a:bodyPr/>
          <a:lstStyle/>
          <a:p>
            <a:fld id="{E135F668-3D5E-4582-91F4-12255CF12EE4}" type="datetimeFigureOut">
              <a:rPr lang="es-CO" smtClean="0"/>
              <a:t>3/06/2021</a:t>
            </a:fld>
            <a:endParaRPr lang="es-CO"/>
          </a:p>
        </p:txBody>
      </p:sp>
      <p:sp>
        <p:nvSpPr>
          <p:cNvPr id="5" name="Marcador de pie de página 4">
            <a:extLst>
              <a:ext uri="{FF2B5EF4-FFF2-40B4-BE49-F238E27FC236}">
                <a16:creationId xmlns:a16="http://schemas.microsoft.com/office/drawing/2014/main" id="{903EDAEB-8CF4-4275-89D3-08D3165DD89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094B0BBD-0B58-4A00-8D8D-1AB13192F629}"/>
              </a:ext>
            </a:extLst>
          </p:cNvPr>
          <p:cNvSpPr>
            <a:spLocks noGrp="1"/>
          </p:cNvSpPr>
          <p:nvPr>
            <p:ph type="sldNum" sz="quarter" idx="12"/>
          </p:nvPr>
        </p:nvSpPr>
        <p:spPr/>
        <p:txBody>
          <a:bodyPr/>
          <a:lstStyle/>
          <a:p>
            <a:fld id="{83CE40B6-9C6A-4A8B-96B2-88194C064283}" type="slidenum">
              <a:rPr lang="es-CO" smtClean="0"/>
              <a:t>‹Nº›</a:t>
            </a:fld>
            <a:endParaRPr lang="es-CO"/>
          </a:p>
        </p:txBody>
      </p:sp>
    </p:spTree>
    <p:extLst>
      <p:ext uri="{BB962C8B-B14F-4D97-AF65-F5344CB8AC3E}">
        <p14:creationId xmlns:p14="http://schemas.microsoft.com/office/powerpoint/2010/main" val="1468645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AE7C52-4415-41D0-A52A-23C8FFDEB7F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EA89F68A-D0A4-42D9-ACFD-0608D3A27F2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2ED9DA1B-EF08-4E8C-BB7C-88CBF01F1126}"/>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EA4AB886-0533-4830-A134-B67051A82BEB}"/>
              </a:ext>
            </a:extLst>
          </p:cNvPr>
          <p:cNvSpPr>
            <a:spLocks noGrp="1"/>
          </p:cNvSpPr>
          <p:nvPr>
            <p:ph type="dt" sz="half" idx="10"/>
          </p:nvPr>
        </p:nvSpPr>
        <p:spPr/>
        <p:txBody>
          <a:bodyPr/>
          <a:lstStyle/>
          <a:p>
            <a:fld id="{E135F668-3D5E-4582-91F4-12255CF12EE4}" type="datetimeFigureOut">
              <a:rPr lang="es-CO" smtClean="0"/>
              <a:t>3/06/2021</a:t>
            </a:fld>
            <a:endParaRPr lang="es-CO"/>
          </a:p>
        </p:txBody>
      </p:sp>
      <p:sp>
        <p:nvSpPr>
          <p:cNvPr id="6" name="Marcador de pie de página 5">
            <a:extLst>
              <a:ext uri="{FF2B5EF4-FFF2-40B4-BE49-F238E27FC236}">
                <a16:creationId xmlns:a16="http://schemas.microsoft.com/office/drawing/2014/main" id="{24C50CB8-60C5-4FAC-9C9F-7BB748EFABD5}"/>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6C7DEC37-A338-4299-8990-9C799811381B}"/>
              </a:ext>
            </a:extLst>
          </p:cNvPr>
          <p:cNvSpPr>
            <a:spLocks noGrp="1"/>
          </p:cNvSpPr>
          <p:nvPr>
            <p:ph type="sldNum" sz="quarter" idx="12"/>
          </p:nvPr>
        </p:nvSpPr>
        <p:spPr/>
        <p:txBody>
          <a:bodyPr/>
          <a:lstStyle/>
          <a:p>
            <a:fld id="{83CE40B6-9C6A-4A8B-96B2-88194C064283}" type="slidenum">
              <a:rPr lang="es-CO" smtClean="0"/>
              <a:t>‹Nº›</a:t>
            </a:fld>
            <a:endParaRPr lang="es-CO"/>
          </a:p>
        </p:txBody>
      </p:sp>
    </p:spTree>
    <p:extLst>
      <p:ext uri="{BB962C8B-B14F-4D97-AF65-F5344CB8AC3E}">
        <p14:creationId xmlns:p14="http://schemas.microsoft.com/office/powerpoint/2010/main" val="108066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D236E3-6F72-4DAA-BD9B-D13EE12DD754}"/>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2F30B59E-9BAE-4363-B316-39D2C85F81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9810F843-1632-4DA1-B648-EF5A4C16FF0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B1DFE886-A313-4F2B-B7C2-F9BADA58DA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F052A778-E3EA-4D13-8068-E68DF06C4FE2}"/>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9242D051-2873-4006-897C-AECBB1B08DE0}"/>
              </a:ext>
            </a:extLst>
          </p:cNvPr>
          <p:cNvSpPr>
            <a:spLocks noGrp="1"/>
          </p:cNvSpPr>
          <p:nvPr>
            <p:ph type="dt" sz="half" idx="10"/>
          </p:nvPr>
        </p:nvSpPr>
        <p:spPr/>
        <p:txBody>
          <a:bodyPr/>
          <a:lstStyle/>
          <a:p>
            <a:fld id="{E135F668-3D5E-4582-91F4-12255CF12EE4}" type="datetimeFigureOut">
              <a:rPr lang="es-CO" smtClean="0"/>
              <a:t>3/06/2021</a:t>
            </a:fld>
            <a:endParaRPr lang="es-CO"/>
          </a:p>
        </p:txBody>
      </p:sp>
      <p:sp>
        <p:nvSpPr>
          <p:cNvPr id="8" name="Marcador de pie de página 7">
            <a:extLst>
              <a:ext uri="{FF2B5EF4-FFF2-40B4-BE49-F238E27FC236}">
                <a16:creationId xmlns:a16="http://schemas.microsoft.com/office/drawing/2014/main" id="{49E3C82A-4389-4521-9A8B-F512DF7FFCFE}"/>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185CCED0-8E94-40D7-939A-99EB8800E8F9}"/>
              </a:ext>
            </a:extLst>
          </p:cNvPr>
          <p:cNvSpPr>
            <a:spLocks noGrp="1"/>
          </p:cNvSpPr>
          <p:nvPr>
            <p:ph type="sldNum" sz="quarter" idx="12"/>
          </p:nvPr>
        </p:nvSpPr>
        <p:spPr/>
        <p:txBody>
          <a:bodyPr/>
          <a:lstStyle/>
          <a:p>
            <a:fld id="{83CE40B6-9C6A-4A8B-96B2-88194C064283}" type="slidenum">
              <a:rPr lang="es-CO" smtClean="0"/>
              <a:t>‹Nº›</a:t>
            </a:fld>
            <a:endParaRPr lang="es-CO"/>
          </a:p>
        </p:txBody>
      </p:sp>
    </p:spTree>
    <p:extLst>
      <p:ext uri="{BB962C8B-B14F-4D97-AF65-F5344CB8AC3E}">
        <p14:creationId xmlns:p14="http://schemas.microsoft.com/office/powerpoint/2010/main" val="1064722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489BD4-15C1-41B2-A787-E6F15D04330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1AA82189-2505-49A8-8798-4DAC7FCCEEF8}"/>
              </a:ext>
            </a:extLst>
          </p:cNvPr>
          <p:cNvSpPr>
            <a:spLocks noGrp="1"/>
          </p:cNvSpPr>
          <p:nvPr>
            <p:ph type="dt" sz="half" idx="10"/>
          </p:nvPr>
        </p:nvSpPr>
        <p:spPr/>
        <p:txBody>
          <a:bodyPr/>
          <a:lstStyle/>
          <a:p>
            <a:fld id="{E135F668-3D5E-4582-91F4-12255CF12EE4}" type="datetimeFigureOut">
              <a:rPr lang="es-CO" smtClean="0"/>
              <a:t>3/06/2021</a:t>
            </a:fld>
            <a:endParaRPr lang="es-CO"/>
          </a:p>
        </p:txBody>
      </p:sp>
      <p:sp>
        <p:nvSpPr>
          <p:cNvPr id="4" name="Marcador de pie de página 3">
            <a:extLst>
              <a:ext uri="{FF2B5EF4-FFF2-40B4-BE49-F238E27FC236}">
                <a16:creationId xmlns:a16="http://schemas.microsoft.com/office/drawing/2014/main" id="{BC2138F4-EC04-4A5B-9EED-EE0022E80894}"/>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E5ED60BF-182F-4161-8636-0C22C2182092}"/>
              </a:ext>
            </a:extLst>
          </p:cNvPr>
          <p:cNvSpPr>
            <a:spLocks noGrp="1"/>
          </p:cNvSpPr>
          <p:nvPr>
            <p:ph type="sldNum" sz="quarter" idx="12"/>
          </p:nvPr>
        </p:nvSpPr>
        <p:spPr/>
        <p:txBody>
          <a:bodyPr/>
          <a:lstStyle/>
          <a:p>
            <a:fld id="{83CE40B6-9C6A-4A8B-96B2-88194C064283}" type="slidenum">
              <a:rPr lang="es-CO" smtClean="0"/>
              <a:t>‹Nº›</a:t>
            </a:fld>
            <a:endParaRPr lang="es-CO"/>
          </a:p>
        </p:txBody>
      </p:sp>
    </p:spTree>
    <p:extLst>
      <p:ext uri="{BB962C8B-B14F-4D97-AF65-F5344CB8AC3E}">
        <p14:creationId xmlns:p14="http://schemas.microsoft.com/office/powerpoint/2010/main" val="4174878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D1FAE88-B94E-4457-8AB6-3D8BA81C75B7}"/>
              </a:ext>
            </a:extLst>
          </p:cNvPr>
          <p:cNvSpPr>
            <a:spLocks noGrp="1"/>
          </p:cNvSpPr>
          <p:nvPr>
            <p:ph type="dt" sz="half" idx="10"/>
          </p:nvPr>
        </p:nvSpPr>
        <p:spPr/>
        <p:txBody>
          <a:bodyPr/>
          <a:lstStyle/>
          <a:p>
            <a:fld id="{E135F668-3D5E-4582-91F4-12255CF12EE4}" type="datetimeFigureOut">
              <a:rPr lang="es-CO" smtClean="0"/>
              <a:t>3/06/2021</a:t>
            </a:fld>
            <a:endParaRPr lang="es-CO"/>
          </a:p>
        </p:txBody>
      </p:sp>
      <p:sp>
        <p:nvSpPr>
          <p:cNvPr id="3" name="Marcador de pie de página 2">
            <a:extLst>
              <a:ext uri="{FF2B5EF4-FFF2-40B4-BE49-F238E27FC236}">
                <a16:creationId xmlns:a16="http://schemas.microsoft.com/office/drawing/2014/main" id="{416CB3C0-44FD-4ED4-AF86-A71BDB374AC5}"/>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A932FBA1-29E6-4A00-B85C-CDB702AC1E59}"/>
              </a:ext>
            </a:extLst>
          </p:cNvPr>
          <p:cNvSpPr>
            <a:spLocks noGrp="1"/>
          </p:cNvSpPr>
          <p:nvPr>
            <p:ph type="sldNum" sz="quarter" idx="12"/>
          </p:nvPr>
        </p:nvSpPr>
        <p:spPr/>
        <p:txBody>
          <a:bodyPr/>
          <a:lstStyle/>
          <a:p>
            <a:fld id="{83CE40B6-9C6A-4A8B-96B2-88194C064283}" type="slidenum">
              <a:rPr lang="es-CO" smtClean="0"/>
              <a:t>‹Nº›</a:t>
            </a:fld>
            <a:endParaRPr lang="es-CO"/>
          </a:p>
        </p:txBody>
      </p:sp>
    </p:spTree>
    <p:extLst>
      <p:ext uri="{BB962C8B-B14F-4D97-AF65-F5344CB8AC3E}">
        <p14:creationId xmlns:p14="http://schemas.microsoft.com/office/powerpoint/2010/main" val="3285815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CC9844-C826-42F5-B30C-BF6441FAAB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0CE76FE0-6785-4715-8002-496A7AAEC2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9D1497E6-8A7C-41B0-8FF5-97C3A6C6EA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3C3023C-3791-4301-A8BF-72BD2B07D6B2}"/>
              </a:ext>
            </a:extLst>
          </p:cNvPr>
          <p:cNvSpPr>
            <a:spLocks noGrp="1"/>
          </p:cNvSpPr>
          <p:nvPr>
            <p:ph type="dt" sz="half" idx="10"/>
          </p:nvPr>
        </p:nvSpPr>
        <p:spPr/>
        <p:txBody>
          <a:bodyPr/>
          <a:lstStyle/>
          <a:p>
            <a:fld id="{E135F668-3D5E-4582-91F4-12255CF12EE4}" type="datetimeFigureOut">
              <a:rPr lang="es-CO" smtClean="0"/>
              <a:t>3/06/2021</a:t>
            </a:fld>
            <a:endParaRPr lang="es-CO"/>
          </a:p>
        </p:txBody>
      </p:sp>
      <p:sp>
        <p:nvSpPr>
          <p:cNvPr id="6" name="Marcador de pie de página 5">
            <a:extLst>
              <a:ext uri="{FF2B5EF4-FFF2-40B4-BE49-F238E27FC236}">
                <a16:creationId xmlns:a16="http://schemas.microsoft.com/office/drawing/2014/main" id="{89587713-A39E-4052-A62D-D0D5D5FCB11C}"/>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FA03483D-C96B-4C5F-A1D6-010706FD650C}"/>
              </a:ext>
            </a:extLst>
          </p:cNvPr>
          <p:cNvSpPr>
            <a:spLocks noGrp="1"/>
          </p:cNvSpPr>
          <p:nvPr>
            <p:ph type="sldNum" sz="quarter" idx="12"/>
          </p:nvPr>
        </p:nvSpPr>
        <p:spPr/>
        <p:txBody>
          <a:bodyPr/>
          <a:lstStyle/>
          <a:p>
            <a:fld id="{83CE40B6-9C6A-4A8B-96B2-88194C064283}" type="slidenum">
              <a:rPr lang="es-CO" smtClean="0"/>
              <a:t>‹Nº›</a:t>
            </a:fld>
            <a:endParaRPr lang="es-CO"/>
          </a:p>
        </p:txBody>
      </p:sp>
    </p:spTree>
    <p:extLst>
      <p:ext uri="{BB962C8B-B14F-4D97-AF65-F5344CB8AC3E}">
        <p14:creationId xmlns:p14="http://schemas.microsoft.com/office/powerpoint/2010/main" val="274419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882D8F-A92A-47BE-8BB8-41E27A634C6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E4FBD9F6-4902-4086-9289-EA5A8D62AB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176A6C06-9E96-4945-82DC-577E568E80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08CA463-65EE-4DD2-A265-612AFD7D224B}"/>
              </a:ext>
            </a:extLst>
          </p:cNvPr>
          <p:cNvSpPr>
            <a:spLocks noGrp="1"/>
          </p:cNvSpPr>
          <p:nvPr>
            <p:ph type="dt" sz="half" idx="10"/>
          </p:nvPr>
        </p:nvSpPr>
        <p:spPr/>
        <p:txBody>
          <a:bodyPr/>
          <a:lstStyle/>
          <a:p>
            <a:fld id="{E135F668-3D5E-4582-91F4-12255CF12EE4}" type="datetimeFigureOut">
              <a:rPr lang="es-CO" smtClean="0"/>
              <a:t>3/06/2021</a:t>
            </a:fld>
            <a:endParaRPr lang="es-CO"/>
          </a:p>
        </p:txBody>
      </p:sp>
      <p:sp>
        <p:nvSpPr>
          <p:cNvPr id="6" name="Marcador de pie de página 5">
            <a:extLst>
              <a:ext uri="{FF2B5EF4-FFF2-40B4-BE49-F238E27FC236}">
                <a16:creationId xmlns:a16="http://schemas.microsoft.com/office/drawing/2014/main" id="{0136CF80-8EB0-4A89-840D-C3B20CC71758}"/>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39DF528F-8BD6-4806-B951-C835C4853267}"/>
              </a:ext>
            </a:extLst>
          </p:cNvPr>
          <p:cNvSpPr>
            <a:spLocks noGrp="1"/>
          </p:cNvSpPr>
          <p:nvPr>
            <p:ph type="sldNum" sz="quarter" idx="12"/>
          </p:nvPr>
        </p:nvSpPr>
        <p:spPr/>
        <p:txBody>
          <a:bodyPr/>
          <a:lstStyle/>
          <a:p>
            <a:fld id="{83CE40B6-9C6A-4A8B-96B2-88194C064283}" type="slidenum">
              <a:rPr lang="es-CO" smtClean="0"/>
              <a:t>‹Nº›</a:t>
            </a:fld>
            <a:endParaRPr lang="es-CO"/>
          </a:p>
        </p:txBody>
      </p:sp>
    </p:spTree>
    <p:extLst>
      <p:ext uri="{BB962C8B-B14F-4D97-AF65-F5344CB8AC3E}">
        <p14:creationId xmlns:p14="http://schemas.microsoft.com/office/powerpoint/2010/main" val="3511934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0D3587D-1E03-4BF7-96E3-B7261C7D68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44BD5320-BDA0-4FA6-9FD2-AFC77CB216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BA9C09B3-6E74-4FEA-90B1-247DCCDF53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35F668-3D5E-4582-91F4-12255CF12EE4}" type="datetimeFigureOut">
              <a:rPr lang="es-CO" smtClean="0"/>
              <a:t>3/06/2021</a:t>
            </a:fld>
            <a:endParaRPr lang="es-CO"/>
          </a:p>
        </p:txBody>
      </p:sp>
      <p:sp>
        <p:nvSpPr>
          <p:cNvPr id="5" name="Marcador de pie de página 4">
            <a:extLst>
              <a:ext uri="{FF2B5EF4-FFF2-40B4-BE49-F238E27FC236}">
                <a16:creationId xmlns:a16="http://schemas.microsoft.com/office/drawing/2014/main" id="{66B7A477-2B49-4A44-B15B-C483825EEA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5023F872-F758-4852-B33C-B6E78997E0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CE40B6-9C6A-4A8B-96B2-88194C064283}" type="slidenum">
              <a:rPr lang="es-CO" smtClean="0"/>
              <a:t>‹Nº›</a:t>
            </a:fld>
            <a:endParaRPr lang="es-CO"/>
          </a:p>
        </p:txBody>
      </p:sp>
    </p:spTree>
    <p:extLst>
      <p:ext uri="{BB962C8B-B14F-4D97-AF65-F5344CB8AC3E}">
        <p14:creationId xmlns:p14="http://schemas.microsoft.com/office/powerpoint/2010/main" val="17085445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13" Type="http://schemas.openxmlformats.org/officeDocument/2006/relationships/image" Target="../media/image124.svg"/><Relationship Id="rId18" Type="http://schemas.openxmlformats.org/officeDocument/2006/relationships/image" Target="../media/image129.png"/><Relationship Id="rId26" Type="http://schemas.openxmlformats.org/officeDocument/2006/relationships/image" Target="../media/image137.png"/><Relationship Id="rId3" Type="http://schemas.openxmlformats.org/officeDocument/2006/relationships/image" Target="../media/image24.svg"/><Relationship Id="rId21" Type="http://schemas.openxmlformats.org/officeDocument/2006/relationships/image" Target="../media/image132.svg"/><Relationship Id="rId34" Type="http://schemas.openxmlformats.org/officeDocument/2006/relationships/image" Target="../media/image145.png"/><Relationship Id="rId7" Type="http://schemas.openxmlformats.org/officeDocument/2006/relationships/image" Target="../media/image118.svg"/><Relationship Id="rId12" Type="http://schemas.openxmlformats.org/officeDocument/2006/relationships/image" Target="../media/image123.png"/><Relationship Id="rId17" Type="http://schemas.openxmlformats.org/officeDocument/2006/relationships/image" Target="../media/image128.svg"/><Relationship Id="rId25" Type="http://schemas.openxmlformats.org/officeDocument/2006/relationships/image" Target="../media/image136.svg"/><Relationship Id="rId33" Type="http://schemas.openxmlformats.org/officeDocument/2006/relationships/image" Target="../media/image144.svg"/><Relationship Id="rId2" Type="http://schemas.openxmlformats.org/officeDocument/2006/relationships/image" Target="../media/image23.png"/><Relationship Id="rId16" Type="http://schemas.openxmlformats.org/officeDocument/2006/relationships/image" Target="../media/image127.png"/><Relationship Id="rId20" Type="http://schemas.openxmlformats.org/officeDocument/2006/relationships/image" Target="../media/image131.png"/><Relationship Id="rId29" Type="http://schemas.openxmlformats.org/officeDocument/2006/relationships/image" Target="../media/image140.svg"/><Relationship Id="rId1" Type="http://schemas.openxmlformats.org/officeDocument/2006/relationships/slideLayout" Target="../slideLayouts/slideLayout2.xml"/><Relationship Id="rId6" Type="http://schemas.openxmlformats.org/officeDocument/2006/relationships/image" Target="../media/image117.png"/><Relationship Id="rId11" Type="http://schemas.openxmlformats.org/officeDocument/2006/relationships/image" Target="../media/image122.svg"/><Relationship Id="rId24" Type="http://schemas.openxmlformats.org/officeDocument/2006/relationships/image" Target="../media/image135.png"/><Relationship Id="rId32" Type="http://schemas.openxmlformats.org/officeDocument/2006/relationships/image" Target="../media/image143.png"/><Relationship Id="rId5" Type="http://schemas.openxmlformats.org/officeDocument/2006/relationships/image" Target="../media/image116.svg"/><Relationship Id="rId15" Type="http://schemas.openxmlformats.org/officeDocument/2006/relationships/image" Target="../media/image126.svg"/><Relationship Id="rId23" Type="http://schemas.openxmlformats.org/officeDocument/2006/relationships/image" Target="../media/image134.svg"/><Relationship Id="rId28" Type="http://schemas.openxmlformats.org/officeDocument/2006/relationships/image" Target="../media/image139.png"/><Relationship Id="rId10" Type="http://schemas.openxmlformats.org/officeDocument/2006/relationships/image" Target="../media/image121.png"/><Relationship Id="rId19" Type="http://schemas.openxmlformats.org/officeDocument/2006/relationships/image" Target="../media/image130.svg"/><Relationship Id="rId31" Type="http://schemas.openxmlformats.org/officeDocument/2006/relationships/image" Target="../media/image142.svg"/><Relationship Id="rId4" Type="http://schemas.openxmlformats.org/officeDocument/2006/relationships/image" Target="../media/image115.png"/><Relationship Id="rId9" Type="http://schemas.openxmlformats.org/officeDocument/2006/relationships/image" Target="../media/image120.svg"/><Relationship Id="rId14" Type="http://schemas.openxmlformats.org/officeDocument/2006/relationships/image" Target="../media/image125.png"/><Relationship Id="rId22" Type="http://schemas.openxmlformats.org/officeDocument/2006/relationships/image" Target="../media/image133.png"/><Relationship Id="rId27" Type="http://schemas.openxmlformats.org/officeDocument/2006/relationships/image" Target="../media/image138.svg"/><Relationship Id="rId30" Type="http://schemas.openxmlformats.org/officeDocument/2006/relationships/image" Target="../media/image141.png"/><Relationship Id="rId35" Type="http://schemas.openxmlformats.org/officeDocument/2006/relationships/image" Target="../media/image146.svg"/><Relationship Id="rId8" Type="http://schemas.openxmlformats.org/officeDocument/2006/relationships/image" Target="../media/image119.png"/></Relationships>
</file>

<file path=ppt/slides/_rels/slide11.xml.rels><?xml version="1.0" encoding="UTF-8" standalone="yes"?>
<Relationships xmlns="http://schemas.openxmlformats.org/package/2006/relationships"><Relationship Id="rId13" Type="http://schemas.openxmlformats.org/officeDocument/2006/relationships/image" Target="../media/image156.svg"/><Relationship Id="rId18" Type="http://schemas.openxmlformats.org/officeDocument/2006/relationships/image" Target="../media/image161.png"/><Relationship Id="rId26" Type="http://schemas.openxmlformats.org/officeDocument/2006/relationships/image" Target="../media/image169.png"/><Relationship Id="rId39" Type="http://schemas.openxmlformats.org/officeDocument/2006/relationships/image" Target="../media/image182.svg"/><Relationship Id="rId21" Type="http://schemas.openxmlformats.org/officeDocument/2006/relationships/image" Target="../media/image164.svg"/><Relationship Id="rId34" Type="http://schemas.openxmlformats.org/officeDocument/2006/relationships/image" Target="../media/image177.png"/><Relationship Id="rId42" Type="http://schemas.openxmlformats.org/officeDocument/2006/relationships/image" Target="../media/image185.png"/><Relationship Id="rId47" Type="http://schemas.openxmlformats.org/officeDocument/2006/relationships/image" Target="../media/image190.svg"/><Relationship Id="rId50" Type="http://schemas.openxmlformats.org/officeDocument/2006/relationships/image" Target="../media/image193.png"/><Relationship Id="rId55" Type="http://schemas.openxmlformats.org/officeDocument/2006/relationships/image" Target="../media/image198.svg"/><Relationship Id="rId7" Type="http://schemas.openxmlformats.org/officeDocument/2006/relationships/image" Target="../media/image150.svg"/><Relationship Id="rId2" Type="http://schemas.openxmlformats.org/officeDocument/2006/relationships/image" Target="../media/image23.png"/><Relationship Id="rId16" Type="http://schemas.openxmlformats.org/officeDocument/2006/relationships/image" Target="../media/image159.png"/><Relationship Id="rId29" Type="http://schemas.openxmlformats.org/officeDocument/2006/relationships/image" Target="../media/image172.svg"/><Relationship Id="rId11" Type="http://schemas.openxmlformats.org/officeDocument/2006/relationships/image" Target="../media/image154.svg"/><Relationship Id="rId24" Type="http://schemas.openxmlformats.org/officeDocument/2006/relationships/image" Target="../media/image167.png"/><Relationship Id="rId32" Type="http://schemas.openxmlformats.org/officeDocument/2006/relationships/image" Target="../media/image175.png"/><Relationship Id="rId37" Type="http://schemas.openxmlformats.org/officeDocument/2006/relationships/image" Target="../media/image180.svg"/><Relationship Id="rId40" Type="http://schemas.openxmlformats.org/officeDocument/2006/relationships/image" Target="../media/image183.png"/><Relationship Id="rId45" Type="http://schemas.openxmlformats.org/officeDocument/2006/relationships/image" Target="../media/image188.svg"/><Relationship Id="rId53" Type="http://schemas.openxmlformats.org/officeDocument/2006/relationships/image" Target="../media/image196.svg"/><Relationship Id="rId5" Type="http://schemas.openxmlformats.org/officeDocument/2006/relationships/image" Target="../media/image148.svg"/><Relationship Id="rId19" Type="http://schemas.openxmlformats.org/officeDocument/2006/relationships/image" Target="../media/image162.svg"/><Relationship Id="rId4" Type="http://schemas.openxmlformats.org/officeDocument/2006/relationships/image" Target="../media/image147.png"/><Relationship Id="rId9" Type="http://schemas.openxmlformats.org/officeDocument/2006/relationships/image" Target="../media/image152.svg"/><Relationship Id="rId14" Type="http://schemas.openxmlformats.org/officeDocument/2006/relationships/image" Target="../media/image157.png"/><Relationship Id="rId22" Type="http://schemas.openxmlformats.org/officeDocument/2006/relationships/image" Target="../media/image165.png"/><Relationship Id="rId27" Type="http://schemas.openxmlformats.org/officeDocument/2006/relationships/image" Target="../media/image170.svg"/><Relationship Id="rId30" Type="http://schemas.openxmlformats.org/officeDocument/2006/relationships/image" Target="../media/image173.png"/><Relationship Id="rId35" Type="http://schemas.openxmlformats.org/officeDocument/2006/relationships/image" Target="../media/image178.svg"/><Relationship Id="rId43" Type="http://schemas.openxmlformats.org/officeDocument/2006/relationships/image" Target="../media/image186.svg"/><Relationship Id="rId48" Type="http://schemas.openxmlformats.org/officeDocument/2006/relationships/image" Target="../media/image191.png"/><Relationship Id="rId56" Type="http://schemas.openxmlformats.org/officeDocument/2006/relationships/image" Target="../media/image199.png"/><Relationship Id="rId8" Type="http://schemas.openxmlformats.org/officeDocument/2006/relationships/image" Target="../media/image151.png"/><Relationship Id="rId51" Type="http://schemas.openxmlformats.org/officeDocument/2006/relationships/image" Target="../media/image194.svg"/><Relationship Id="rId3" Type="http://schemas.openxmlformats.org/officeDocument/2006/relationships/image" Target="../media/image24.svg"/><Relationship Id="rId12" Type="http://schemas.openxmlformats.org/officeDocument/2006/relationships/image" Target="../media/image155.png"/><Relationship Id="rId17" Type="http://schemas.openxmlformats.org/officeDocument/2006/relationships/image" Target="../media/image160.svg"/><Relationship Id="rId25" Type="http://schemas.openxmlformats.org/officeDocument/2006/relationships/image" Target="../media/image168.svg"/><Relationship Id="rId33" Type="http://schemas.openxmlformats.org/officeDocument/2006/relationships/image" Target="../media/image176.svg"/><Relationship Id="rId38" Type="http://schemas.openxmlformats.org/officeDocument/2006/relationships/image" Target="../media/image181.png"/><Relationship Id="rId46" Type="http://schemas.openxmlformats.org/officeDocument/2006/relationships/image" Target="../media/image189.png"/><Relationship Id="rId20" Type="http://schemas.openxmlformats.org/officeDocument/2006/relationships/image" Target="../media/image163.png"/><Relationship Id="rId41" Type="http://schemas.openxmlformats.org/officeDocument/2006/relationships/image" Target="../media/image184.svg"/><Relationship Id="rId54" Type="http://schemas.openxmlformats.org/officeDocument/2006/relationships/image" Target="../media/image197.png"/><Relationship Id="rId1" Type="http://schemas.openxmlformats.org/officeDocument/2006/relationships/slideLayout" Target="../slideLayouts/slideLayout2.xml"/><Relationship Id="rId6" Type="http://schemas.openxmlformats.org/officeDocument/2006/relationships/image" Target="../media/image149.png"/><Relationship Id="rId15" Type="http://schemas.openxmlformats.org/officeDocument/2006/relationships/image" Target="../media/image158.svg"/><Relationship Id="rId23" Type="http://schemas.openxmlformats.org/officeDocument/2006/relationships/image" Target="../media/image166.svg"/><Relationship Id="rId28" Type="http://schemas.openxmlformats.org/officeDocument/2006/relationships/image" Target="../media/image171.png"/><Relationship Id="rId36" Type="http://schemas.openxmlformats.org/officeDocument/2006/relationships/image" Target="../media/image179.png"/><Relationship Id="rId49" Type="http://schemas.openxmlformats.org/officeDocument/2006/relationships/image" Target="../media/image192.svg"/><Relationship Id="rId57" Type="http://schemas.openxmlformats.org/officeDocument/2006/relationships/image" Target="../media/image200.svg"/><Relationship Id="rId10" Type="http://schemas.openxmlformats.org/officeDocument/2006/relationships/image" Target="../media/image153.png"/><Relationship Id="rId31" Type="http://schemas.openxmlformats.org/officeDocument/2006/relationships/image" Target="../media/image174.svg"/><Relationship Id="rId44" Type="http://schemas.openxmlformats.org/officeDocument/2006/relationships/image" Target="../media/image187.png"/><Relationship Id="rId52" Type="http://schemas.openxmlformats.org/officeDocument/2006/relationships/image" Target="../media/image195.png"/></Relationships>
</file>

<file path=ppt/slides/_rels/slide12.xml.rels><?xml version="1.0" encoding="UTF-8" standalone="yes"?>
<Relationships xmlns="http://schemas.openxmlformats.org/package/2006/relationships"><Relationship Id="rId8" Type="http://schemas.openxmlformats.org/officeDocument/2006/relationships/image" Target="../media/image205.png"/><Relationship Id="rId13" Type="http://schemas.openxmlformats.org/officeDocument/2006/relationships/image" Target="../media/image210.svg"/><Relationship Id="rId3" Type="http://schemas.openxmlformats.org/officeDocument/2006/relationships/image" Target="../media/image24.svg"/><Relationship Id="rId7" Type="http://schemas.openxmlformats.org/officeDocument/2006/relationships/image" Target="../media/image204.svg"/><Relationship Id="rId12" Type="http://schemas.openxmlformats.org/officeDocument/2006/relationships/image" Target="../media/image209.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03.png"/><Relationship Id="rId11" Type="http://schemas.openxmlformats.org/officeDocument/2006/relationships/image" Target="../media/image208.svg"/><Relationship Id="rId5" Type="http://schemas.openxmlformats.org/officeDocument/2006/relationships/image" Target="../media/image202.svg"/><Relationship Id="rId10" Type="http://schemas.openxmlformats.org/officeDocument/2006/relationships/image" Target="../media/image207.png"/><Relationship Id="rId4" Type="http://schemas.openxmlformats.org/officeDocument/2006/relationships/image" Target="../media/image201.png"/><Relationship Id="rId9" Type="http://schemas.openxmlformats.org/officeDocument/2006/relationships/image" Target="../media/image206.svg"/></Relationships>
</file>

<file path=ppt/slides/_rels/slide1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12.jpg"/><Relationship Id="rId4" Type="http://schemas.openxmlformats.org/officeDocument/2006/relationships/image" Target="../media/image211.jpg"/></Relationships>
</file>

<file path=ppt/slides/_rels/slide14.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4.svg"/><Relationship Id="rId7" Type="http://schemas.openxmlformats.org/officeDocument/2006/relationships/image" Target="../media/image215.sv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14.png"/><Relationship Id="rId5" Type="http://schemas.openxmlformats.org/officeDocument/2006/relationships/image" Target="../media/image212.jpg"/><Relationship Id="rId4" Type="http://schemas.openxmlformats.org/officeDocument/2006/relationships/image" Target="../media/image213.jpg"/><Relationship Id="rId9" Type="http://schemas.openxmlformats.org/officeDocument/2006/relationships/image" Target="../media/image217.svg"/></Relationships>
</file>

<file path=ppt/slides/_rels/slide15.xml.rels><?xml version="1.0" encoding="UTF-8" standalone="yes"?>
<Relationships xmlns="http://schemas.openxmlformats.org/package/2006/relationships"><Relationship Id="rId8" Type="http://schemas.openxmlformats.org/officeDocument/2006/relationships/image" Target="../media/image222.png"/><Relationship Id="rId3" Type="http://schemas.openxmlformats.org/officeDocument/2006/relationships/image" Target="../media/image24.svg"/><Relationship Id="rId7" Type="http://schemas.openxmlformats.org/officeDocument/2006/relationships/image" Target="../media/image221.jp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20.svg"/><Relationship Id="rId5" Type="http://schemas.openxmlformats.org/officeDocument/2006/relationships/image" Target="../media/image219.png"/><Relationship Id="rId4" Type="http://schemas.openxmlformats.org/officeDocument/2006/relationships/image" Target="../media/image218.jpeg"/><Relationship Id="rId9" Type="http://schemas.openxmlformats.org/officeDocument/2006/relationships/image" Target="../media/image223.svg"/></Relationships>
</file>

<file path=ppt/slides/_rels/slide16.xml.rels><?xml version="1.0" encoding="UTF-8" standalone="yes"?>
<Relationships xmlns="http://schemas.openxmlformats.org/package/2006/relationships"><Relationship Id="rId8" Type="http://schemas.openxmlformats.org/officeDocument/2006/relationships/image" Target="../media/image226.png"/><Relationship Id="rId3" Type="http://schemas.openxmlformats.org/officeDocument/2006/relationships/image" Target="../media/image24.svg"/><Relationship Id="rId7" Type="http://schemas.openxmlformats.org/officeDocument/2006/relationships/image" Target="../media/image223.sv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22.png"/><Relationship Id="rId5" Type="http://schemas.openxmlformats.org/officeDocument/2006/relationships/image" Target="../media/image225.jpg"/><Relationship Id="rId4" Type="http://schemas.openxmlformats.org/officeDocument/2006/relationships/image" Target="../media/image224.jpeg"/><Relationship Id="rId9" Type="http://schemas.openxmlformats.org/officeDocument/2006/relationships/image" Target="../media/image227.svg"/></Relationships>
</file>

<file path=ppt/slides/_rels/slide17.xml.rels><?xml version="1.0" encoding="UTF-8" standalone="yes"?>
<Relationships xmlns="http://schemas.openxmlformats.org/package/2006/relationships"><Relationship Id="rId8" Type="http://schemas.openxmlformats.org/officeDocument/2006/relationships/image" Target="../media/image231.jpeg"/><Relationship Id="rId3" Type="http://schemas.openxmlformats.org/officeDocument/2006/relationships/image" Target="../media/image24.svg"/><Relationship Id="rId7" Type="http://schemas.openxmlformats.org/officeDocument/2006/relationships/image" Target="../media/image212.jp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30.svg"/><Relationship Id="rId5" Type="http://schemas.openxmlformats.org/officeDocument/2006/relationships/image" Target="../media/image229.png"/><Relationship Id="rId4" Type="http://schemas.openxmlformats.org/officeDocument/2006/relationships/image" Target="../media/image228.jpg"/><Relationship Id="rId9" Type="http://schemas.openxmlformats.org/officeDocument/2006/relationships/image" Target="../media/image232.jpg"/></Relationships>
</file>

<file path=ppt/slides/_rels/slide18.xml.rels><?xml version="1.0" encoding="UTF-8" standalone="yes"?>
<Relationships xmlns="http://schemas.openxmlformats.org/package/2006/relationships"><Relationship Id="rId8" Type="http://schemas.openxmlformats.org/officeDocument/2006/relationships/image" Target="../media/image236.jpeg"/><Relationship Id="rId3" Type="http://schemas.openxmlformats.org/officeDocument/2006/relationships/image" Target="../media/image24.svg"/><Relationship Id="rId7" Type="http://schemas.openxmlformats.org/officeDocument/2006/relationships/image" Target="../media/image235.sv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34.png"/><Relationship Id="rId11" Type="http://schemas.openxmlformats.org/officeDocument/2006/relationships/image" Target="../media/image239.png"/><Relationship Id="rId5" Type="http://schemas.microsoft.com/office/2007/relationships/hdphoto" Target="../media/hdphoto1.wdp"/><Relationship Id="rId10" Type="http://schemas.openxmlformats.org/officeDocument/2006/relationships/image" Target="../media/image238.jpeg"/><Relationship Id="rId4" Type="http://schemas.openxmlformats.org/officeDocument/2006/relationships/image" Target="../media/image233.png"/><Relationship Id="rId9" Type="http://schemas.openxmlformats.org/officeDocument/2006/relationships/image" Target="../media/image237.jpeg"/></Relationships>
</file>

<file path=ppt/slides/_rels/slide19.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4.svg"/><Relationship Id="rId7" Type="http://schemas.openxmlformats.org/officeDocument/2006/relationships/image" Target="../media/image243.sv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42.png"/><Relationship Id="rId11" Type="http://schemas.openxmlformats.org/officeDocument/2006/relationships/image" Target="../media/image247.svg"/><Relationship Id="rId5" Type="http://schemas.openxmlformats.org/officeDocument/2006/relationships/image" Target="../media/image241.svg"/><Relationship Id="rId10" Type="http://schemas.openxmlformats.org/officeDocument/2006/relationships/image" Target="../media/image246.png"/><Relationship Id="rId4" Type="http://schemas.openxmlformats.org/officeDocument/2006/relationships/image" Target="../media/image240.png"/><Relationship Id="rId9" Type="http://schemas.openxmlformats.org/officeDocument/2006/relationships/image" Target="../media/image245.sv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 Id="rId9" Type="http://schemas.openxmlformats.org/officeDocument/2006/relationships/image" Target="../media/image16.svg"/></Relationships>
</file>

<file path=ppt/slides/_rels/slide20.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4.svg"/><Relationship Id="rId7" Type="http://schemas.openxmlformats.org/officeDocument/2006/relationships/image" Target="../media/image251.sv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50.png"/><Relationship Id="rId11" Type="http://schemas.openxmlformats.org/officeDocument/2006/relationships/image" Target="../media/image255.svg"/><Relationship Id="rId5" Type="http://schemas.openxmlformats.org/officeDocument/2006/relationships/image" Target="../media/image249.svg"/><Relationship Id="rId10" Type="http://schemas.openxmlformats.org/officeDocument/2006/relationships/image" Target="../media/image254.png"/><Relationship Id="rId4" Type="http://schemas.openxmlformats.org/officeDocument/2006/relationships/image" Target="../media/image248.png"/><Relationship Id="rId9" Type="http://schemas.openxmlformats.org/officeDocument/2006/relationships/image" Target="../media/image253.svg"/></Relationships>
</file>

<file path=ppt/slides/_rels/slide21.xml.rels><?xml version="1.0" encoding="UTF-8" standalone="yes"?>
<Relationships xmlns="http://schemas.openxmlformats.org/package/2006/relationships"><Relationship Id="rId8" Type="http://schemas.openxmlformats.org/officeDocument/2006/relationships/image" Target="../media/image260.png"/><Relationship Id="rId3" Type="http://schemas.openxmlformats.org/officeDocument/2006/relationships/image" Target="../media/image24.svg"/><Relationship Id="rId7" Type="http://schemas.openxmlformats.org/officeDocument/2006/relationships/image" Target="../media/image259.sv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58.png"/><Relationship Id="rId11" Type="http://schemas.openxmlformats.org/officeDocument/2006/relationships/image" Target="../media/image263.svg"/><Relationship Id="rId5" Type="http://schemas.openxmlformats.org/officeDocument/2006/relationships/image" Target="../media/image257.svg"/><Relationship Id="rId10" Type="http://schemas.openxmlformats.org/officeDocument/2006/relationships/image" Target="../media/image262.png"/><Relationship Id="rId4" Type="http://schemas.openxmlformats.org/officeDocument/2006/relationships/image" Target="../media/image256.png"/><Relationship Id="rId9" Type="http://schemas.openxmlformats.org/officeDocument/2006/relationships/image" Target="../media/image261.svg"/></Relationships>
</file>

<file path=ppt/slides/_rels/slide22.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67.sv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66.png"/><Relationship Id="rId5" Type="http://schemas.openxmlformats.org/officeDocument/2006/relationships/image" Target="../media/image265.svg"/><Relationship Id="rId4" Type="http://schemas.openxmlformats.org/officeDocument/2006/relationships/image" Target="../media/image264.png"/></Relationships>
</file>

<file path=ppt/slides/_rels/slide23.xml.rels><?xml version="1.0" encoding="UTF-8" standalone="yes"?>
<Relationships xmlns="http://schemas.openxmlformats.org/package/2006/relationships"><Relationship Id="rId8" Type="http://schemas.openxmlformats.org/officeDocument/2006/relationships/image" Target="../media/image272.png"/><Relationship Id="rId13" Type="http://schemas.openxmlformats.org/officeDocument/2006/relationships/image" Target="../media/image277.png"/><Relationship Id="rId3" Type="http://schemas.openxmlformats.org/officeDocument/2006/relationships/image" Target="../media/image24.svg"/><Relationship Id="rId7" Type="http://schemas.openxmlformats.org/officeDocument/2006/relationships/image" Target="../media/image271.svg"/><Relationship Id="rId12" Type="http://schemas.openxmlformats.org/officeDocument/2006/relationships/image" Target="../media/image276.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0.png"/><Relationship Id="rId11" Type="http://schemas.openxmlformats.org/officeDocument/2006/relationships/image" Target="../media/image275.svg"/><Relationship Id="rId5" Type="http://schemas.openxmlformats.org/officeDocument/2006/relationships/image" Target="../media/image269.svg"/><Relationship Id="rId10" Type="http://schemas.openxmlformats.org/officeDocument/2006/relationships/image" Target="../media/image274.png"/><Relationship Id="rId4" Type="http://schemas.openxmlformats.org/officeDocument/2006/relationships/image" Target="../media/image268.png"/><Relationship Id="rId9" Type="http://schemas.openxmlformats.org/officeDocument/2006/relationships/image" Target="../media/image273.svg"/></Relationships>
</file>

<file path=ppt/slides/_rels/slide24.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78.jpg"/></Relationships>
</file>

<file path=ppt/slides/_rels/slide2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79.jpg"/></Relationships>
</file>

<file path=ppt/slides/_rels/slide2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81.jpg"/><Relationship Id="rId4" Type="http://schemas.openxmlformats.org/officeDocument/2006/relationships/image" Target="../media/image280.jpg"/></Relationships>
</file>

<file path=ppt/slides/_rels/slide2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83.jpg"/><Relationship Id="rId4" Type="http://schemas.openxmlformats.org/officeDocument/2006/relationships/image" Target="../media/image282.JPG"/></Relationships>
</file>

<file path=ppt/slides/_rels/slide28.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32.jpg"/><Relationship Id="rId5" Type="http://schemas.openxmlformats.org/officeDocument/2006/relationships/image" Target="../media/image285.jpg"/><Relationship Id="rId4" Type="http://schemas.openxmlformats.org/officeDocument/2006/relationships/image" Target="../media/image284.jpg"/></Relationships>
</file>

<file path=ppt/slides/_rels/slide2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87.jpg"/><Relationship Id="rId4" Type="http://schemas.openxmlformats.org/officeDocument/2006/relationships/image" Target="../media/image286.JPG"/></Relationships>
</file>

<file path=ppt/slides/_rels/slide3.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s/_rels/slide3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232.jpg"/></Relationships>
</file>

<file path=ppt/slides/_rels/slide31.xml.rels><?xml version="1.0" encoding="UTF-8" standalone="yes"?>
<Relationships xmlns="http://schemas.openxmlformats.org/package/2006/relationships"><Relationship Id="rId3" Type="http://schemas.openxmlformats.org/officeDocument/2006/relationships/image" Target="../media/image289.svg"/><Relationship Id="rId2" Type="http://schemas.openxmlformats.org/officeDocument/2006/relationships/image" Target="../media/image28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svg"/><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8.svg"/><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svg"/><Relationship Id="rId3" Type="http://schemas.openxmlformats.org/officeDocument/2006/relationships/image" Target="../media/image24.svg"/><Relationship Id="rId7" Type="http://schemas.openxmlformats.org/officeDocument/2006/relationships/image" Target="../media/image32.svg"/><Relationship Id="rId12" Type="http://schemas.openxmlformats.org/officeDocument/2006/relationships/image" Target="../media/image37.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6.svg"/><Relationship Id="rId5" Type="http://schemas.openxmlformats.org/officeDocument/2006/relationships/image" Target="../media/image30.svg"/><Relationship Id="rId15" Type="http://schemas.openxmlformats.org/officeDocument/2006/relationships/image" Target="../media/image40.sv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svg"/><Relationship Id="rId14" Type="http://schemas.openxmlformats.org/officeDocument/2006/relationships/image" Target="../media/image39.png"/></Relationships>
</file>

<file path=ppt/slides/_rels/slide7.xml.rels><?xml version="1.0" encoding="UTF-8" standalone="yes"?>
<Relationships xmlns="http://schemas.openxmlformats.org/package/2006/relationships"><Relationship Id="rId13" Type="http://schemas.openxmlformats.org/officeDocument/2006/relationships/image" Target="../media/image50.svg"/><Relationship Id="rId18" Type="http://schemas.openxmlformats.org/officeDocument/2006/relationships/image" Target="../media/image55.jpg"/><Relationship Id="rId26" Type="http://schemas.openxmlformats.org/officeDocument/2006/relationships/image" Target="../media/image63.svg"/><Relationship Id="rId39" Type="http://schemas.openxmlformats.org/officeDocument/2006/relationships/image" Target="../media/image76.svg"/><Relationship Id="rId21" Type="http://schemas.openxmlformats.org/officeDocument/2006/relationships/image" Target="../media/image58.png"/><Relationship Id="rId34" Type="http://schemas.openxmlformats.org/officeDocument/2006/relationships/image" Target="../media/image71.svg"/><Relationship Id="rId42" Type="http://schemas.openxmlformats.org/officeDocument/2006/relationships/image" Target="../media/image79.png"/><Relationship Id="rId47" Type="http://schemas.openxmlformats.org/officeDocument/2006/relationships/image" Target="../media/image84.svg"/><Relationship Id="rId50" Type="http://schemas.openxmlformats.org/officeDocument/2006/relationships/image" Target="../media/image87.png"/><Relationship Id="rId7" Type="http://schemas.openxmlformats.org/officeDocument/2006/relationships/image" Target="../media/image44.svg"/><Relationship Id="rId2" Type="http://schemas.openxmlformats.org/officeDocument/2006/relationships/image" Target="../media/image23.png"/><Relationship Id="rId16" Type="http://schemas.openxmlformats.org/officeDocument/2006/relationships/image" Target="../media/image53.png"/><Relationship Id="rId29" Type="http://schemas.openxmlformats.org/officeDocument/2006/relationships/image" Target="../media/image66.png"/><Relationship Id="rId11" Type="http://schemas.openxmlformats.org/officeDocument/2006/relationships/image" Target="../media/image48.svg"/><Relationship Id="rId24" Type="http://schemas.openxmlformats.org/officeDocument/2006/relationships/image" Target="../media/image61.svg"/><Relationship Id="rId32" Type="http://schemas.openxmlformats.org/officeDocument/2006/relationships/image" Target="../media/image69.svg"/><Relationship Id="rId37" Type="http://schemas.openxmlformats.org/officeDocument/2006/relationships/image" Target="../media/image74.jpg"/><Relationship Id="rId40" Type="http://schemas.openxmlformats.org/officeDocument/2006/relationships/image" Target="../media/image77.png"/><Relationship Id="rId45" Type="http://schemas.openxmlformats.org/officeDocument/2006/relationships/image" Target="../media/image82.svg"/><Relationship Id="rId53" Type="http://schemas.openxmlformats.org/officeDocument/2006/relationships/image" Target="../media/image90.svg"/><Relationship Id="rId5" Type="http://schemas.openxmlformats.org/officeDocument/2006/relationships/image" Target="../media/image42.svg"/><Relationship Id="rId10" Type="http://schemas.openxmlformats.org/officeDocument/2006/relationships/image" Target="../media/image47.png"/><Relationship Id="rId19" Type="http://schemas.openxmlformats.org/officeDocument/2006/relationships/image" Target="../media/image56.png"/><Relationship Id="rId31" Type="http://schemas.openxmlformats.org/officeDocument/2006/relationships/image" Target="../media/image68.png"/><Relationship Id="rId44" Type="http://schemas.openxmlformats.org/officeDocument/2006/relationships/image" Target="../media/image81.png"/><Relationship Id="rId52" Type="http://schemas.openxmlformats.org/officeDocument/2006/relationships/image" Target="../media/image89.png"/><Relationship Id="rId4" Type="http://schemas.openxmlformats.org/officeDocument/2006/relationships/image" Target="../media/image41.png"/><Relationship Id="rId9" Type="http://schemas.openxmlformats.org/officeDocument/2006/relationships/image" Target="../media/image46.svg"/><Relationship Id="rId14" Type="http://schemas.openxmlformats.org/officeDocument/2006/relationships/image" Target="../media/image51.png"/><Relationship Id="rId22" Type="http://schemas.openxmlformats.org/officeDocument/2006/relationships/image" Target="../media/image59.svg"/><Relationship Id="rId27" Type="http://schemas.openxmlformats.org/officeDocument/2006/relationships/image" Target="../media/image64.png"/><Relationship Id="rId30" Type="http://schemas.openxmlformats.org/officeDocument/2006/relationships/image" Target="../media/image67.svg"/><Relationship Id="rId35" Type="http://schemas.openxmlformats.org/officeDocument/2006/relationships/image" Target="../media/image72.png"/><Relationship Id="rId43" Type="http://schemas.openxmlformats.org/officeDocument/2006/relationships/image" Target="../media/image80.svg"/><Relationship Id="rId48" Type="http://schemas.openxmlformats.org/officeDocument/2006/relationships/image" Target="../media/image85.png"/><Relationship Id="rId8" Type="http://schemas.openxmlformats.org/officeDocument/2006/relationships/image" Target="../media/image45.png"/><Relationship Id="rId51" Type="http://schemas.openxmlformats.org/officeDocument/2006/relationships/image" Target="../media/image88.svg"/><Relationship Id="rId3" Type="http://schemas.openxmlformats.org/officeDocument/2006/relationships/image" Target="../media/image24.svg"/><Relationship Id="rId12" Type="http://schemas.openxmlformats.org/officeDocument/2006/relationships/image" Target="../media/image49.png"/><Relationship Id="rId17" Type="http://schemas.openxmlformats.org/officeDocument/2006/relationships/image" Target="../media/image54.svg"/><Relationship Id="rId25" Type="http://schemas.openxmlformats.org/officeDocument/2006/relationships/image" Target="../media/image62.png"/><Relationship Id="rId33" Type="http://schemas.openxmlformats.org/officeDocument/2006/relationships/image" Target="../media/image70.png"/><Relationship Id="rId38" Type="http://schemas.openxmlformats.org/officeDocument/2006/relationships/image" Target="../media/image75.png"/><Relationship Id="rId46" Type="http://schemas.openxmlformats.org/officeDocument/2006/relationships/image" Target="../media/image83.png"/><Relationship Id="rId20" Type="http://schemas.openxmlformats.org/officeDocument/2006/relationships/image" Target="../media/image57.svg"/><Relationship Id="rId41" Type="http://schemas.openxmlformats.org/officeDocument/2006/relationships/image" Target="../media/image78.svg"/><Relationship Id="rId1" Type="http://schemas.openxmlformats.org/officeDocument/2006/relationships/slideLayout" Target="../slideLayouts/slideLayout2.xml"/><Relationship Id="rId6" Type="http://schemas.openxmlformats.org/officeDocument/2006/relationships/image" Target="../media/image43.png"/><Relationship Id="rId15" Type="http://schemas.openxmlformats.org/officeDocument/2006/relationships/image" Target="../media/image52.svg"/><Relationship Id="rId23" Type="http://schemas.openxmlformats.org/officeDocument/2006/relationships/image" Target="../media/image60.png"/><Relationship Id="rId28" Type="http://schemas.openxmlformats.org/officeDocument/2006/relationships/image" Target="../media/image65.svg"/><Relationship Id="rId36" Type="http://schemas.openxmlformats.org/officeDocument/2006/relationships/image" Target="../media/image73.svg"/><Relationship Id="rId49" Type="http://schemas.openxmlformats.org/officeDocument/2006/relationships/image" Target="../media/image86.svg"/></Relationships>
</file>

<file path=ppt/slides/_rels/slide8.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svg"/><Relationship Id="rId18" Type="http://schemas.openxmlformats.org/officeDocument/2006/relationships/image" Target="../media/image105.png"/><Relationship Id="rId3" Type="http://schemas.openxmlformats.org/officeDocument/2006/relationships/image" Target="../media/image24.svg"/><Relationship Id="rId7" Type="http://schemas.openxmlformats.org/officeDocument/2006/relationships/image" Target="../media/image94.svg"/><Relationship Id="rId12" Type="http://schemas.openxmlformats.org/officeDocument/2006/relationships/image" Target="../media/image99.png"/><Relationship Id="rId17" Type="http://schemas.openxmlformats.org/officeDocument/2006/relationships/image" Target="../media/image104.svg"/><Relationship Id="rId2" Type="http://schemas.openxmlformats.org/officeDocument/2006/relationships/image" Target="../media/image23.png"/><Relationship Id="rId16" Type="http://schemas.openxmlformats.org/officeDocument/2006/relationships/image" Target="../media/image103.png"/><Relationship Id="rId1" Type="http://schemas.openxmlformats.org/officeDocument/2006/relationships/slideLayout" Target="../slideLayouts/slideLayout2.xml"/><Relationship Id="rId6" Type="http://schemas.openxmlformats.org/officeDocument/2006/relationships/image" Target="../media/image93.png"/><Relationship Id="rId11" Type="http://schemas.openxmlformats.org/officeDocument/2006/relationships/image" Target="../media/image98.svg"/><Relationship Id="rId5" Type="http://schemas.openxmlformats.org/officeDocument/2006/relationships/image" Target="../media/image92.svg"/><Relationship Id="rId15" Type="http://schemas.openxmlformats.org/officeDocument/2006/relationships/image" Target="../media/image102.svg"/><Relationship Id="rId10" Type="http://schemas.openxmlformats.org/officeDocument/2006/relationships/image" Target="../media/image97.png"/><Relationship Id="rId19" Type="http://schemas.openxmlformats.org/officeDocument/2006/relationships/image" Target="../media/image106.svg"/><Relationship Id="rId4" Type="http://schemas.openxmlformats.org/officeDocument/2006/relationships/image" Target="../media/image91.png"/><Relationship Id="rId9" Type="http://schemas.openxmlformats.org/officeDocument/2006/relationships/image" Target="../media/image96.svg"/><Relationship Id="rId14" Type="http://schemas.openxmlformats.org/officeDocument/2006/relationships/image" Target="../media/image101.png"/></Relationships>
</file>

<file path=ppt/slides/_rels/slide9.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24.svg"/><Relationship Id="rId7" Type="http://schemas.openxmlformats.org/officeDocument/2006/relationships/image" Target="../media/image110.sv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109.png"/><Relationship Id="rId11" Type="http://schemas.openxmlformats.org/officeDocument/2006/relationships/image" Target="../media/image114.svg"/><Relationship Id="rId5" Type="http://schemas.openxmlformats.org/officeDocument/2006/relationships/image" Target="../media/image108.svg"/><Relationship Id="rId10" Type="http://schemas.openxmlformats.org/officeDocument/2006/relationships/image" Target="../media/image113.png"/><Relationship Id="rId4" Type="http://schemas.openxmlformats.org/officeDocument/2006/relationships/image" Target="../media/image107.png"/><Relationship Id="rId9" Type="http://schemas.openxmlformats.org/officeDocument/2006/relationships/image" Target="../media/image11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áfico 14">
            <a:extLst>
              <a:ext uri="{FF2B5EF4-FFF2-40B4-BE49-F238E27FC236}">
                <a16:creationId xmlns:a16="http://schemas.microsoft.com/office/drawing/2014/main" id="{21317753-16C8-4DED-AAF7-9D8FA3D065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0" name="CuadroTexto 9">
            <a:extLst>
              <a:ext uri="{FF2B5EF4-FFF2-40B4-BE49-F238E27FC236}">
                <a16:creationId xmlns:a16="http://schemas.microsoft.com/office/drawing/2014/main" id="{8481002F-5EBA-40FA-AC6E-1D65458B8199}"/>
              </a:ext>
            </a:extLst>
          </p:cNvPr>
          <p:cNvSpPr txBox="1"/>
          <p:nvPr/>
        </p:nvSpPr>
        <p:spPr>
          <a:xfrm>
            <a:off x="8762260" y="488271"/>
            <a:ext cx="3169328" cy="954107"/>
          </a:xfrm>
          <a:prstGeom prst="rect">
            <a:avLst/>
          </a:prstGeom>
          <a:noFill/>
        </p:spPr>
        <p:txBody>
          <a:bodyPr wrap="square" rtlCol="0">
            <a:spAutoFit/>
          </a:bodyPr>
          <a:lstStyle/>
          <a:p>
            <a:pPr algn="r"/>
            <a:r>
              <a:rPr lang="es-ES" sz="1400" dirty="0">
                <a:latin typeface="LEMON MILK" panose="00000500000000000000" pitchFamily="50" charset="0"/>
              </a:rPr>
              <a:t>EL ÁGORA Y LA ARQUITECTURA </a:t>
            </a:r>
          </a:p>
          <a:p>
            <a:pPr algn="r"/>
            <a:r>
              <a:rPr lang="es-ES" sz="1400" dirty="0">
                <a:latin typeface="LEMON MILK" panose="00000500000000000000" pitchFamily="50" charset="0"/>
              </a:rPr>
              <a:t>FUNCIONAL COMO LUGAR DE </a:t>
            </a:r>
          </a:p>
          <a:p>
            <a:pPr algn="r"/>
            <a:r>
              <a:rPr lang="es-ES" sz="1400" dirty="0">
                <a:latin typeface="LEMON MILK" panose="00000500000000000000" pitchFamily="50" charset="0"/>
              </a:rPr>
              <a:t>MERCADO PARA BOGOTÁ D.C </a:t>
            </a:r>
          </a:p>
          <a:p>
            <a:pPr algn="r"/>
            <a:r>
              <a:rPr lang="es-ES" sz="1400" dirty="0">
                <a:latin typeface="LEMON MILK" panose="00000500000000000000" pitchFamily="50" charset="0"/>
              </a:rPr>
              <a:t>2021 </a:t>
            </a:r>
            <a:endParaRPr lang="es-CO" sz="1400" dirty="0">
              <a:latin typeface="LEMON MILK" panose="00000500000000000000" pitchFamily="50" charset="0"/>
            </a:endParaRPr>
          </a:p>
        </p:txBody>
      </p:sp>
      <p:sp>
        <p:nvSpPr>
          <p:cNvPr id="11" name="CuadroTexto 10">
            <a:extLst>
              <a:ext uri="{FF2B5EF4-FFF2-40B4-BE49-F238E27FC236}">
                <a16:creationId xmlns:a16="http://schemas.microsoft.com/office/drawing/2014/main" id="{65BDCCBF-E356-440B-B4D5-89BB28037930}"/>
              </a:ext>
            </a:extLst>
          </p:cNvPr>
          <p:cNvSpPr txBox="1"/>
          <p:nvPr/>
        </p:nvSpPr>
        <p:spPr>
          <a:xfrm>
            <a:off x="9099611" y="2467993"/>
            <a:ext cx="2755037" cy="646331"/>
          </a:xfrm>
          <a:prstGeom prst="rect">
            <a:avLst/>
          </a:prstGeom>
          <a:noFill/>
        </p:spPr>
        <p:txBody>
          <a:bodyPr wrap="square" rtlCol="0">
            <a:spAutoFit/>
          </a:bodyPr>
          <a:lstStyle/>
          <a:p>
            <a:pPr algn="ctr"/>
            <a:r>
              <a:rPr lang="es-CO" sz="1200" dirty="0">
                <a:latin typeface="Century Gothic" panose="020B0502020202020204" pitchFamily="34" charset="0"/>
              </a:rPr>
              <a:t>Énfasis: Paisaje, lugar y territorio</a:t>
            </a:r>
          </a:p>
          <a:p>
            <a:pPr algn="ctr"/>
            <a:r>
              <a:rPr lang="es-CO" sz="1200" dirty="0">
                <a:latin typeface="Century Gothic" panose="020B0502020202020204" pitchFamily="34" charset="0"/>
              </a:rPr>
              <a:t>Enfoque: Equipamiento comercial</a:t>
            </a:r>
          </a:p>
          <a:p>
            <a:pPr algn="ctr"/>
            <a:r>
              <a:rPr lang="es-CO" sz="1200" dirty="0">
                <a:latin typeface="Century Gothic" panose="020B0502020202020204" pitchFamily="34" charset="0"/>
              </a:rPr>
              <a:t>Ámbito: Diseño Arquitectónico</a:t>
            </a:r>
          </a:p>
        </p:txBody>
      </p:sp>
      <p:sp>
        <p:nvSpPr>
          <p:cNvPr id="12" name="CuadroTexto 11">
            <a:extLst>
              <a:ext uri="{FF2B5EF4-FFF2-40B4-BE49-F238E27FC236}">
                <a16:creationId xmlns:a16="http://schemas.microsoft.com/office/drawing/2014/main" id="{5423EEA7-8B9C-409D-95E2-CCCD492DEBB1}"/>
              </a:ext>
            </a:extLst>
          </p:cNvPr>
          <p:cNvSpPr txBox="1"/>
          <p:nvPr/>
        </p:nvSpPr>
        <p:spPr>
          <a:xfrm>
            <a:off x="9099611" y="3605177"/>
            <a:ext cx="2755037" cy="276999"/>
          </a:xfrm>
          <a:prstGeom prst="rect">
            <a:avLst/>
          </a:prstGeom>
          <a:noFill/>
        </p:spPr>
        <p:txBody>
          <a:bodyPr wrap="square" rtlCol="0">
            <a:spAutoFit/>
          </a:bodyPr>
          <a:lstStyle/>
          <a:p>
            <a:pPr algn="ctr"/>
            <a:r>
              <a:rPr lang="es-CO" sz="1200" dirty="0">
                <a:latin typeface="Century Gothic" panose="020B0502020202020204" pitchFamily="34" charset="0"/>
              </a:rPr>
              <a:t>Valentina Salas Giraldo - 1710478</a:t>
            </a:r>
          </a:p>
        </p:txBody>
      </p:sp>
      <p:sp>
        <p:nvSpPr>
          <p:cNvPr id="13" name="CuadroTexto 12">
            <a:extLst>
              <a:ext uri="{FF2B5EF4-FFF2-40B4-BE49-F238E27FC236}">
                <a16:creationId xmlns:a16="http://schemas.microsoft.com/office/drawing/2014/main" id="{E747DBB9-6E79-468A-B353-AA4D9027ADCA}"/>
              </a:ext>
            </a:extLst>
          </p:cNvPr>
          <p:cNvSpPr txBox="1"/>
          <p:nvPr/>
        </p:nvSpPr>
        <p:spPr>
          <a:xfrm>
            <a:off x="9099610" y="4373029"/>
            <a:ext cx="2755037" cy="1200329"/>
          </a:xfrm>
          <a:prstGeom prst="rect">
            <a:avLst/>
          </a:prstGeom>
          <a:noFill/>
        </p:spPr>
        <p:txBody>
          <a:bodyPr wrap="square" rtlCol="0">
            <a:spAutoFit/>
          </a:bodyPr>
          <a:lstStyle/>
          <a:p>
            <a:pPr algn="ctr"/>
            <a:r>
              <a:rPr lang="es-CO" sz="1200" dirty="0">
                <a:latin typeface="LEMON MILK" panose="00000500000000000000" pitchFamily="50" charset="0"/>
              </a:rPr>
              <a:t>DIRECTORES:</a:t>
            </a:r>
          </a:p>
          <a:p>
            <a:pPr algn="ctr"/>
            <a:r>
              <a:rPr lang="es-CO" sz="1200" dirty="0">
                <a:latin typeface="Century Gothic" panose="020B0502020202020204" pitchFamily="34" charset="0"/>
              </a:rPr>
              <a:t>Arq. Fabian Sánchez Giraldo</a:t>
            </a:r>
          </a:p>
          <a:p>
            <a:pPr algn="ctr"/>
            <a:r>
              <a:rPr lang="es-CO" sz="1200" dirty="0">
                <a:latin typeface="Century Gothic" panose="020B0502020202020204" pitchFamily="34" charset="0"/>
              </a:rPr>
              <a:t>Arq. Luis Guillermo Hernández D.</a:t>
            </a:r>
          </a:p>
          <a:p>
            <a:pPr algn="ctr"/>
            <a:endParaRPr lang="es-CO" sz="1200" dirty="0">
              <a:latin typeface="Century Gothic" panose="020B0502020202020204" pitchFamily="34" charset="0"/>
            </a:endParaRPr>
          </a:p>
          <a:p>
            <a:pPr algn="ctr"/>
            <a:r>
              <a:rPr lang="es-CO" sz="1200" dirty="0">
                <a:latin typeface="LEMON MILK" panose="00000500000000000000" pitchFamily="50" charset="0"/>
              </a:rPr>
              <a:t>SEMINARISTA:</a:t>
            </a:r>
          </a:p>
          <a:p>
            <a:pPr algn="ctr"/>
            <a:r>
              <a:rPr lang="es-CO" sz="1200" dirty="0">
                <a:latin typeface="Century Gothic" panose="020B0502020202020204" pitchFamily="34" charset="0"/>
              </a:rPr>
              <a:t>Arq. María Ximena Manrique Niño.</a:t>
            </a:r>
          </a:p>
        </p:txBody>
      </p:sp>
      <p:pic>
        <p:nvPicPr>
          <p:cNvPr id="17" name="Gráfico 16">
            <a:extLst>
              <a:ext uri="{FF2B5EF4-FFF2-40B4-BE49-F238E27FC236}">
                <a16:creationId xmlns:a16="http://schemas.microsoft.com/office/drawing/2014/main" id="{F02802B0-484B-4E61-9629-0036C28E5F6A}"/>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7725" t="5797" r="14484" b="6177"/>
          <a:stretch/>
        </p:blipFill>
        <p:spPr>
          <a:xfrm>
            <a:off x="0" y="0"/>
            <a:ext cx="8922520" cy="6858000"/>
          </a:xfrm>
          <a:prstGeom prst="rect">
            <a:avLst/>
          </a:prstGeom>
        </p:spPr>
      </p:pic>
      <p:pic>
        <p:nvPicPr>
          <p:cNvPr id="19" name="Gráfico 18">
            <a:extLst>
              <a:ext uri="{FF2B5EF4-FFF2-40B4-BE49-F238E27FC236}">
                <a16:creationId xmlns:a16="http://schemas.microsoft.com/office/drawing/2014/main" id="{61B3EEC0-3729-437A-BB42-AF2935F3C0E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799046" y="6169500"/>
            <a:ext cx="1336730" cy="646331"/>
          </a:xfrm>
          <a:prstGeom prst="rect">
            <a:avLst/>
          </a:prstGeom>
        </p:spPr>
      </p:pic>
      <p:pic>
        <p:nvPicPr>
          <p:cNvPr id="21" name="Gráfico 20">
            <a:extLst>
              <a:ext uri="{FF2B5EF4-FFF2-40B4-BE49-F238E27FC236}">
                <a16:creationId xmlns:a16="http://schemas.microsoft.com/office/drawing/2014/main" id="{8B24F014-58AF-43C5-AC18-50ADB87795A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891518" y="440640"/>
            <a:ext cx="80139" cy="1001738"/>
          </a:xfrm>
          <a:prstGeom prst="rect">
            <a:avLst/>
          </a:prstGeom>
        </p:spPr>
      </p:pic>
    </p:spTree>
    <p:extLst>
      <p:ext uri="{BB962C8B-B14F-4D97-AF65-F5344CB8AC3E}">
        <p14:creationId xmlns:p14="http://schemas.microsoft.com/office/powerpoint/2010/main" val="3253015949"/>
      </p:ext>
    </p:extLst>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randombar(horizontal)">
                                      <p:cBhvr>
                                        <p:cTn id="11" dur="500"/>
                                        <p:tgtEl>
                                          <p:spTgt spid="10"/>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anim calcmode="lin" valueType="num">
                                      <p:cBhvr>
                                        <p:cTn id="16" dur="500" fill="hold"/>
                                        <p:tgtEl>
                                          <p:spTgt spid="11"/>
                                        </p:tgtEl>
                                        <p:attrNameLst>
                                          <p:attrName>ppt_x</p:attrName>
                                        </p:attrNameLst>
                                      </p:cBhvr>
                                      <p:tavLst>
                                        <p:tav tm="0">
                                          <p:val>
                                            <p:strVal val="#ppt_x"/>
                                          </p:val>
                                        </p:tav>
                                        <p:tav tm="100000">
                                          <p:val>
                                            <p:strVal val="#ppt_x"/>
                                          </p:val>
                                        </p:tav>
                                      </p:tavLst>
                                    </p:anim>
                                    <p:anim calcmode="lin" valueType="num">
                                      <p:cBhvr>
                                        <p:cTn id="17" dur="500" fill="hold"/>
                                        <p:tgtEl>
                                          <p:spTgt spid="11"/>
                                        </p:tgtEl>
                                        <p:attrNameLst>
                                          <p:attrName>ppt_y</p:attrName>
                                        </p:attrNameLst>
                                      </p:cBhvr>
                                      <p:tavLst>
                                        <p:tav tm="0">
                                          <p:val>
                                            <p:strVal val="#ppt_y+.1"/>
                                          </p:val>
                                        </p:tav>
                                        <p:tav tm="100000">
                                          <p:val>
                                            <p:strVal val="#ppt_y"/>
                                          </p:val>
                                        </p:tav>
                                      </p:tavLst>
                                    </p:anim>
                                  </p:childTnLst>
                                </p:cTn>
                              </p:par>
                            </p:childTnLst>
                          </p:cTn>
                        </p:par>
                        <p:par>
                          <p:cTn id="18" fill="hold">
                            <p:stCondLst>
                              <p:cond delay="1500"/>
                            </p:stCondLst>
                            <p:childTnLst>
                              <p:par>
                                <p:cTn id="19" presetID="42" presetClass="entr" presetSubtype="0"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anim calcmode="lin" valueType="num">
                                      <p:cBhvr>
                                        <p:cTn id="22" dur="500" fill="hold"/>
                                        <p:tgtEl>
                                          <p:spTgt spid="12"/>
                                        </p:tgtEl>
                                        <p:attrNameLst>
                                          <p:attrName>ppt_x</p:attrName>
                                        </p:attrNameLst>
                                      </p:cBhvr>
                                      <p:tavLst>
                                        <p:tav tm="0">
                                          <p:val>
                                            <p:strVal val="#ppt_x"/>
                                          </p:val>
                                        </p:tav>
                                        <p:tav tm="100000">
                                          <p:val>
                                            <p:strVal val="#ppt_x"/>
                                          </p:val>
                                        </p:tav>
                                      </p:tavLst>
                                    </p:anim>
                                    <p:anim calcmode="lin" valueType="num">
                                      <p:cBhvr>
                                        <p:cTn id="23" dur="500" fill="hold"/>
                                        <p:tgtEl>
                                          <p:spTgt spid="12"/>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42" presetClass="entr" presetSubtype="0"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anim calcmode="lin" valueType="num">
                                      <p:cBhvr>
                                        <p:cTn id="28" dur="500" fill="hold"/>
                                        <p:tgtEl>
                                          <p:spTgt spid="13"/>
                                        </p:tgtEl>
                                        <p:attrNameLst>
                                          <p:attrName>ppt_x</p:attrName>
                                        </p:attrNameLst>
                                      </p:cBhvr>
                                      <p:tavLst>
                                        <p:tav tm="0">
                                          <p:val>
                                            <p:strVal val="#ppt_x"/>
                                          </p:val>
                                        </p:tav>
                                        <p:tav tm="100000">
                                          <p:val>
                                            <p:strVal val="#ppt_x"/>
                                          </p:val>
                                        </p:tav>
                                      </p:tavLst>
                                    </p:anim>
                                    <p:anim calcmode="lin" valueType="num">
                                      <p:cBhvr>
                                        <p:cTn id="29"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 name="Gráfico 99">
            <a:extLst>
              <a:ext uri="{FF2B5EF4-FFF2-40B4-BE49-F238E27FC236}">
                <a16:creationId xmlns:a16="http://schemas.microsoft.com/office/drawing/2014/main" id="{B2617851-B917-4ECB-86A4-5447370C962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6987"/>
            <a:ext cx="12192000" cy="6858000"/>
          </a:xfrm>
          <a:prstGeom prst="rect">
            <a:avLst/>
          </a:prstGeom>
        </p:spPr>
      </p:pic>
      <p:pic>
        <p:nvPicPr>
          <p:cNvPr id="94" name="Gráfico 93">
            <a:extLst>
              <a:ext uri="{FF2B5EF4-FFF2-40B4-BE49-F238E27FC236}">
                <a16:creationId xmlns:a16="http://schemas.microsoft.com/office/drawing/2014/main" id="{862DAFF2-6614-4C1B-8D29-5C27C87E543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77720" y="4022401"/>
            <a:ext cx="2423306" cy="2076773"/>
          </a:xfrm>
          <a:prstGeom prst="rect">
            <a:avLst/>
          </a:prstGeom>
        </p:spPr>
      </p:pic>
      <p:pic>
        <p:nvPicPr>
          <p:cNvPr id="97" name="Gráfico 96">
            <a:extLst>
              <a:ext uri="{FF2B5EF4-FFF2-40B4-BE49-F238E27FC236}">
                <a16:creationId xmlns:a16="http://schemas.microsoft.com/office/drawing/2014/main" id="{02CF2267-D851-497A-8B33-2BDAD888565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94823" y="3975140"/>
            <a:ext cx="2412749" cy="2291254"/>
          </a:xfrm>
          <a:prstGeom prst="rect">
            <a:avLst/>
          </a:prstGeom>
        </p:spPr>
      </p:pic>
      <p:pic>
        <p:nvPicPr>
          <p:cNvPr id="24" name="Gráfico 23">
            <a:extLst>
              <a:ext uri="{FF2B5EF4-FFF2-40B4-BE49-F238E27FC236}">
                <a16:creationId xmlns:a16="http://schemas.microsoft.com/office/drawing/2014/main" id="{FF4026DE-1791-4654-A8AA-B60F4729CAE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29445" y="905970"/>
            <a:ext cx="2423306" cy="2076773"/>
          </a:xfrm>
          <a:prstGeom prst="rect">
            <a:avLst/>
          </a:prstGeom>
        </p:spPr>
      </p:pic>
      <p:sp>
        <p:nvSpPr>
          <p:cNvPr id="13" name="CuadroTexto 12">
            <a:extLst>
              <a:ext uri="{FF2B5EF4-FFF2-40B4-BE49-F238E27FC236}">
                <a16:creationId xmlns:a16="http://schemas.microsoft.com/office/drawing/2014/main" id="{2C935253-11E8-4064-953E-3DBA07FEA18E}"/>
              </a:ext>
            </a:extLst>
          </p:cNvPr>
          <p:cNvSpPr txBox="1"/>
          <p:nvPr/>
        </p:nvSpPr>
        <p:spPr>
          <a:xfrm>
            <a:off x="4182277" y="296305"/>
            <a:ext cx="3252814" cy="369332"/>
          </a:xfrm>
          <a:prstGeom prst="rect">
            <a:avLst/>
          </a:prstGeom>
          <a:noFill/>
        </p:spPr>
        <p:txBody>
          <a:bodyPr wrap="square" rtlCol="0">
            <a:spAutoFit/>
          </a:bodyPr>
          <a:lstStyle/>
          <a:p>
            <a:r>
              <a:rPr lang="es-CO" dirty="0">
                <a:latin typeface="LEMON MILK" panose="00000500000000000000" pitchFamily="50" charset="0"/>
              </a:rPr>
              <a:t>Operaciones de diseño</a:t>
            </a:r>
          </a:p>
        </p:txBody>
      </p:sp>
      <p:sp>
        <p:nvSpPr>
          <p:cNvPr id="54" name="CuadroTexto 53">
            <a:extLst>
              <a:ext uri="{FF2B5EF4-FFF2-40B4-BE49-F238E27FC236}">
                <a16:creationId xmlns:a16="http://schemas.microsoft.com/office/drawing/2014/main" id="{77FE466B-4BBF-4E52-B315-F796082B4C2B}"/>
              </a:ext>
            </a:extLst>
          </p:cNvPr>
          <p:cNvSpPr txBox="1"/>
          <p:nvPr/>
        </p:nvSpPr>
        <p:spPr>
          <a:xfrm>
            <a:off x="1244552" y="3224611"/>
            <a:ext cx="4189186" cy="461665"/>
          </a:xfrm>
          <a:prstGeom prst="rect">
            <a:avLst/>
          </a:prstGeom>
          <a:noFill/>
        </p:spPr>
        <p:txBody>
          <a:bodyPr wrap="square" rtlCol="0">
            <a:spAutoFit/>
          </a:bodyPr>
          <a:lstStyle/>
          <a:p>
            <a:pPr algn="ctr"/>
            <a:r>
              <a:rPr lang="es-ES" sz="800" dirty="0">
                <a:latin typeface="Century Gothic" panose="020B0502020202020204" pitchFamily="34" charset="0"/>
              </a:rPr>
              <a:t>Cuidar los aspectos naturales e hídricos emplazando el proyecto de forma que se adapte con el entorno, pero a su vez resaltarlos dentro del diseño del equipamiento </a:t>
            </a:r>
            <a:endParaRPr lang="es-CO" sz="800" dirty="0">
              <a:latin typeface="Century Gothic" panose="020B0502020202020204" pitchFamily="34" charset="0"/>
            </a:endParaRPr>
          </a:p>
        </p:txBody>
      </p:sp>
      <p:sp>
        <p:nvSpPr>
          <p:cNvPr id="78" name="CuadroTexto 77">
            <a:extLst>
              <a:ext uri="{FF2B5EF4-FFF2-40B4-BE49-F238E27FC236}">
                <a16:creationId xmlns:a16="http://schemas.microsoft.com/office/drawing/2014/main" id="{4A49302C-6F37-4AA4-8E41-43E33493F565}"/>
              </a:ext>
            </a:extLst>
          </p:cNvPr>
          <p:cNvSpPr txBox="1"/>
          <p:nvPr/>
        </p:nvSpPr>
        <p:spPr>
          <a:xfrm>
            <a:off x="7081219" y="3289199"/>
            <a:ext cx="4046827" cy="338554"/>
          </a:xfrm>
          <a:prstGeom prst="rect">
            <a:avLst/>
          </a:prstGeom>
          <a:noFill/>
        </p:spPr>
        <p:txBody>
          <a:bodyPr wrap="square" rtlCol="0">
            <a:spAutoFit/>
          </a:bodyPr>
          <a:lstStyle/>
          <a:p>
            <a:pPr algn="ctr"/>
            <a:r>
              <a:rPr lang="es-ES" sz="800" dirty="0">
                <a:latin typeface="Century Gothic" panose="020B0502020202020204" pitchFamily="34" charset="0"/>
              </a:rPr>
              <a:t>Accesos que permitan una conectividad del proyecto con su entorno, además de un fácil abastecimiento haciéndolo versátil y permeable</a:t>
            </a:r>
            <a:endParaRPr lang="es-CO" sz="800" dirty="0">
              <a:latin typeface="Century Gothic" panose="020B0502020202020204" pitchFamily="34" charset="0"/>
            </a:endParaRPr>
          </a:p>
        </p:txBody>
      </p:sp>
      <p:pic>
        <p:nvPicPr>
          <p:cNvPr id="38" name="Gráfico 37">
            <a:extLst>
              <a:ext uri="{FF2B5EF4-FFF2-40B4-BE49-F238E27FC236}">
                <a16:creationId xmlns:a16="http://schemas.microsoft.com/office/drawing/2014/main" id="{A10F41C3-5F9D-44BB-BE76-205B5E67367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271530" y="870026"/>
            <a:ext cx="2097341" cy="256509"/>
          </a:xfrm>
          <a:prstGeom prst="rect">
            <a:avLst/>
          </a:prstGeom>
        </p:spPr>
      </p:pic>
      <p:pic>
        <p:nvPicPr>
          <p:cNvPr id="56" name="Gráfico 55">
            <a:extLst>
              <a:ext uri="{FF2B5EF4-FFF2-40B4-BE49-F238E27FC236}">
                <a16:creationId xmlns:a16="http://schemas.microsoft.com/office/drawing/2014/main" id="{2AD29445-9DBB-4155-B8C9-61376B55198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094555" y="1866364"/>
            <a:ext cx="936000" cy="1363884"/>
          </a:xfrm>
          <a:prstGeom prst="rect">
            <a:avLst/>
          </a:prstGeom>
        </p:spPr>
      </p:pic>
      <p:pic>
        <p:nvPicPr>
          <p:cNvPr id="79" name="Gráfico 78">
            <a:extLst>
              <a:ext uri="{FF2B5EF4-FFF2-40B4-BE49-F238E27FC236}">
                <a16:creationId xmlns:a16="http://schemas.microsoft.com/office/drawing/2014/main" id="{AA61D787-FB65-47AA-8B5A-F810A96C7D2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960075" y="4457703"/>
            <a:ext cx="828000" cy="1599674"/>
          </a:xfrm>
          <a:prstGeom prst="rect">
            <a:avLst/>
          </a:prstGeom>
        </p:spPr>
      </p:pic>
      <p:pic>
        <p:nvPicPr>
          <p:cNvPr id="85" name="Gráfico 84">
            <a:extLst>
              <a:ext uri="{FF2B5EF4-FFF2-40B4-BE49-F238E27FC236}">
                <a16:creationId xmlns:a16="http://schemas.microsoft.com/office/drawing/2014/main" id="{DFE7C349-5B89-45B5-B790-5452AB5761B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54211" y="3816042"/>
            <a:ext cx="2194906" cy="294336"/>
          </a:xfrm>
          <a:prstGeom prst="rect">
            <a:avLst/>
          </a:prstGeom>
        </p:spPr>
      </p:pic>
      <p:sp>
        <p:nvSpPr>
          <p:cNvPr id="86" name="CuadroTexto 85">
            <a:extLst>
              <a:ext uri="{FF2B5EF4-FFF2-40B4-BE49-F238E27FC236}">
                <a16:creationId xmlns:a16="http://schemas.microsoft.com/office/drawing/2014/main" id="{F1185C6C-9D53-425A-A63D-84E863F22240}"/>
              </a:ext>
            </a:extLst>
          </p:cNvPr>
          <p:cNvSpPr txBox="1"/>
          <p:nvPr/>
        </p:nvSpPr>
        <p:spPr>
          <a:xfrm>
            <a:off x="1321327" y="6219790"/>
            <a:ext cx="4046827" cy="338554"/>
          </a:xfrm>
          <a:prstGeom prst="rect">
            <a:avLst/>
          </a:prstGeom>
          <a:noFill/>
        </p:spPr>
        <p:txBody>
          <a:bodyPr wrap="square" rtlCol="0">
            <a:spAutoFit/>
          </a:bodyPr>
          <a:lstStyle/>
          <a:p>
            <a:pPr algn="ctr"/>
            <a:r>
              <a:rPr lang="es-ES" sz="800" dirty="0">
                <a:latin typeface="Century Gothic" panose="020B0502020202020204" pitchFamily="34" charset="0"/>
              </a:rPr>
              <a:t>Identificar las estrategias que harán el equipamiento más funcional, además de plantear actividades recreativas para los usuarios del proyecto</a:t>
            </a:r>
            <a:endParaRPr lang="es-CO" sz="800" dirty="0">
              <a:latin typeface="Century Gothic" panose="020B0502020202020204" pitchFamily="34" charset="0"/>
            </a:endParaRPr>
          </a:p>
        </p:txBody>
      </p:sp>
      <p:pic>
        <p:nvPicPr>
          <p:cNvPr id="92" name="Gráfico 91">
            <a:extLst>
              <a:ext uri="{FF2B5EF4-FFF2-40B4-BE49-F238E27FC236}">
                <a16:creationId xmlns:a16="http://schemas.microsoft.com/office/drawing/2014/main" id="{7B552F06-E15F-4E95-BDA1-BFBFD8AB73A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317309" y="5085268"/>
            <a:ext cx="900000" cy="1002684"/>
          </a:xfrm>
          <a:prstGeom prst="rect">
            <a:avLst/>
          </a:prstGeom>
        </p:spPr>
      </p:pic>
      <p:pic>
        <p:nvPicPr>
          <p:cNvPr id="95" name="Gráfico 94">
            <a:extLst>
              <a:ext uri="{FF2B5EF4-FFF2-40B4-BE49-F238E27FC236}">
                <a16:creationId xmlns:a16="http://schemas.microsoft.com/office/drawing/2014/main" id="{8AE4A4CD-7C34-478F-99BB-4D8D4FB9F11C}"/>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6738689" y="3782724"/>
            <a:ext cx="1163022" cy="264323"/>
          </a:xfrm>
          <a:prstGeom prst="rect">
            <a:avLst/>
          </a:prstGeom>
        </p:spPr>
      </p:pic>
      <p:sp>
        <p:nvSpPr>
          <p:cNvPr id="96" name="CuadroTexto 95">
            <a:extLst>
              <a:ext uri="{FF2B5EF4-FFF2-40B4-BE49-F238E27FC236}">
                <a16:creationId xmlns:a16="http://schemas.microsoft.com/office/drawing/2014/main" id="{EDC45230-81EE-4341-A37F-EBEC14123AA3}"/>
              </a:ext>
            </a:extLst>
          </p:cNvPr>
          <p:cNvSpPr txBox="1"/>
          <p:nvPr/>
        </p:nvSpPr>
        <p:spPr>
          <a:xfrm>
            <a:off x="7641964" y="6127085"/>
            <a:ext cx="4046827" cy="461665"/>
          </a:xfrm>
          <a:prstGeom prst="rect">
            <a:avLst/>
          </a:prstGeom>
          <a:noFill/>
        </p:spPr>
        <p:txBody>
          <a:bodyPr wrap="square" rtlCol="0">
            <a:spAutoFit/>
          </a:bodyPr>
          <a:lstStyle/>
          <a:p>
            <a:pPr algn="ctr"/>
            <a:r>
              <a:rPr lang="es-ES" sz="800" dirty="0">
                <a:latin typeface="Century Gothic" panose="020B0502020202020204" pitchFamily="34" charset="0"/>
              </a:rPr>
              <a:t>Solucionar las problemáticas, además de satisfacer las necesidades del lugar y sus usuarios que se identificaron en el análisis sistemático, mediante estrategias funcionales y coherentes.</a:t>
            </a:r>
            <a:endParaRPr lang="es-CO" sz="800" dirty="0">
              <a:latin typeface="Century Gothic" panose="020B0502020202020204" pitchFamily="34" charset="0"/>
            </a:endParaRPr>
          </a:p>
        </p:txBody>
      </p:sp>
      <p:pic>
        <p:nvPicPr>
          <p:cNvPr id="17" name="Gráfico 16">
            <a:extLst>
              <a:ext uri="{FF2B5EF4-FFF2-40B4-BE49-F238E27FC236}">
                <a16:creationId xmlns:a16="http://schemas.microsoft.com/office/drawing/2014/main" id="{97DBF161-1F64-44B6-8C1C-CDB5E7F0C694}"/>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626176" y="1230244"/>
            <a:ext cx="2087178" cy="1744010"/>
          </a:xfrm>
          <a:prstGeom prst="rect">
            <a:avLst/>
          </a:prstGeom>
        </p:spPr>
      </p:pic>
      <p:pic>
        <p:nvPicPr>
          <p:cNvPr id="20" name="Gráfico 19">
            <a:extLst>
              <a:ext uri="{FF2B5EF4-FFF2-40B4-BE49-F238E27FC236}">
                <a16:creationId xmlns:a16="http://schemas.microsoft.com/office/drawing/2014/main" id="{D86DEB17-0F93-44E0-9610-533673F3E43A}"/>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344741" y="811380"/>
            <a:ext cx="861358" cy="2236551"/>
          </a:xfrm>
          <a:prstGeom prst="rect">
            <a:avLst/>
          </a:prstGeom>
        </p:spPr>
      </p:pic>
      <p:pic>
        <p:nvPicPr>
          <p:cNvPr id="26" name="Gráfico 25">
            <a:extLst>
              <a:ext uri="{FF2B5EF4-FFF2-40B4-BE49-F238E27FC236}">
                <a16:creationId xmlns:a16="http://schemas.microsoft.com/office/drawing/2014/main" id="{B050C953-0DCA-46EE-8C48-1EF0C827C790}"/>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3810633" y="2335382"/>
            <a:ext cx="936485" cy="829637"/>
          </a:xfrm>
          <a:prstGeom prst="rect">
            <a:avLst/>
          </a:prstGeom>
        </p:spPr>
      </p:pic>
      <p:pic>
        <p:nvPicPr>
          <p:cNvPr id="32" name="Gráfico 31">
            <a:extLst>
              <a:ext uri="{FF2B5EF4-FFF2-40B4-BE49-F238E27FC236}">
                <a16:creationId xmlns:a16="http://schemas.microsoft.com/office/drawing/2014/main" id="{DD9A6299-7A9B-4907-896D-2AE7DDBBB4B3}"/>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759585" y="856242"/>
            <a:ext cx="1711232" cy="256509"/>
          </a:xfrm>
          <a:prstGeom prst="rect">
            <a:avLst/>
          </a:prstGeom>
        </p:spPr>
      </p:pic>
      <p:pic>
        <p:nvPicPr>
          <p:cNvPr id="40" name="Gráfico 39">
            <a:extLst>
              <a:ext uri="{FF2B5EF4-FFF2-40B4-BE49-F238E27FC236}">
                <a16:creationId xmlns:a16="http://schemas.microsoft.com/office/drawing/2014/main" id="{2D260186-277B-4945-A5F9-C51BD49292CA}"/>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311581" y="947726"/>
            <a:ext cx="2435613" cy="2086272"/>
          </a:xfrm>
          <a:prstGeom prst="rect">
            <a:avLst/>
          </a:prstGeom>
        </p:spPr>
      </p:pic>
      <p:pic>
        <p:nvPicPr>
          <p:cNvPr id="52" name="Gráfico 51">
            <a:extLst>
              <a:ext uri="{FF2B5EF4-FFF2-40B4-BE49-F238E27FC236}">
                <a16:creationId xmlns:a16="http://schemas.microsoft.com/office/drawing/2014/main" id="{A1A5E57F-CC20-4DB8-991B-0A0B8682603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20201" y="904218"/>
            <a:ext cx="2412749" cy="2291254"/>
          </a:xfrm>
          <a:prstGeom prst="rect">
            <a:avLst/>
          </a:prstGeom>
        </p:spPr>
      </p:pic>
      <p:pic>
        <p:nvPicPr>
          <p:cNvPr id="48" name="Gráfico 47">
            <a:extLst>
              <a:ext uri="{FF2B5EF4-FFF2-40B4-BE49-F238E27FC236}">
                <a16:creationId xmlns:a16="http://schemas.microsoft.com/office/drawing/2014/main" id="{406128F4-894F-489F-8969-946F95F2FE7E}"/>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7360845" y="1638989"/>
            <a:ext cx="1635481" cy="1129388"/>
          </a:xfrm>
          <a:prstGeom prst="rect">
            <a:avLst/>
          </a:prstGeom>
        </p:spPr>
      </p:pic>
      <p:pic>
        <p:nvPicPr>
          <p:cNvPr id="91" name="Gráfico 90">
            <a:extLst>
              <a:ext uri="{FF2B5EF4-FFF2-40B4-BE49-F238E27FC236}">
                <a16:creationId xmlns:a16="http://schemas.microsoft.com/office/drawing/2014/main" id="{78CEB206-CC13-4DC1-A59E-F79E307D1857}"/>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414918" y="4343942"/>
            <a:ext cx="2087178" cy="1744010"/>
          </a:xfrm>
          <a:prstGeom prst="rect">
            <a:avLst/>
          </a:prstGeom>
        </p:spPr>
      </p:pic>
      <p:pic>
        <p:nvPicPr>
          <p:cNvPr id="93" name="Gráfico 92">
            <a:extLst>
              <a:ext uri="{FF2B5EF4-FFF2-40B4-BE49-F238E27FC236}">
                <a16:creationId xmlns:a16="http://schemas.microsoft.com/office/drawing/2014/main" id="{78BF8197-A609-4C9A-9081-E52E40F3FC5B}"/>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138279" y="3899222"/>
            <a:ext cx="928157" cy="2409999"/>
          </a:xfrm>
          <a:prstGeom prst="rect">
            <a:avLst/>
          </a:prstGeom>
        </p:spPr>
      </p:pic>
      <p:pic>
        <p:nvPicPr>
          <p:cNvPr id="98" name="Gráfico 97">
            <a:extLst>
              <a:ext uri="{FF2B5EF4-FFF2-40B4-BE49-F238E27FC236}">
                <a16:creationId xmlns:a16="http://schemas.microsoft.com/office/drawing/2014/main" id="{EFE66945-BCF2-48A0-BBC2-B56C3A206DB8}"/>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523818" y="4713219"/>
            <a:ext cx="1635481" cy="1129388"/>
          </a:xfrm>
          <a:prstGeom prst="rect">
            <a:avLst/>
          </a:prstGeom>
        </p:spPr>
      </p:pic>
      <p:pic>
        <p:nvPicPr>
          <p:cNvPr id="99" name="Gráfico 98">
            <a:extLst>
              <a:ext uri="{FF2B5EF4-FFF2-40B4-BE49-F238E27FC236}">
                <a16:creationId xmlns:a16="http://schemas.microsoft.com/office/drawing/2014/main" id="{8BFC21FF-E137-4F99-94CE-BEC41B8010B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57648" y="4030277"/>
            <a:ext cx="2423306" cy="2076773"/>
          </a:xfrm>
          <a:prstGeom prst="rect">
            <a:avLst/>
          </a:prstGeom>
        </p:spPr>
      </p:pic>
      <p:pic>
        <p:nvPicPr>
          <p:cNvPr id="60" name="Gráfico 59">
            <a:extLst>
              <a:ext uri="{FF2B5EF4-FFF2-40B4-BE49-F238E27FC236}">
                <a16:creationId xmlns:a16="http://schemas.microsoft.com/office/drawing/2014/main" id="{E52D52B1-1303-4260-A2C7-4E734DA9BD77}"/>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7830317" y="4047048"/>
            <a:ext cx="2137818" cy="2049142"/>
          </a:xfrm>
          <a:prstGeom prst="rect">
            <a:avLst/>
          </a:prstGeom>
        </p:spPr>
      </p:pic>
      <p:pic>
        <p:nvPicPr>
          <p:cNvPr id="76" name="Gráfico 75">
            <a:extLst>
              <a:ext uri="{FF2B5EF4-FFF2-40B4-BE49-F238E27FC236}">
                <a16:creationId xmlns:a16="http://schemas.microsoft.com/office/drawing/2014/main" id="{1D8561DE-7918-4A68-AB07-E0BCAD478D0D}"/>
              </a:ext>
            </a:extLst>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7745346" y="3962962"/>
            <a:ext cx="2047910" cy="2006807"/>
          </a:xfrm>
          <a:prstGeom prst="rect">
            <a:avLst/>
          </a:prstGeom>
        </p:spPr>
      </p:pic>
    </p:spTree>
    <p:extLst>
      <p:ext uri="{BB962C8B-B14F-4D97-AF65-F5344CB8AC3E}">
        <p14:creationId xmlns:p14="http://schemas.microsoft.com/office/powerpoint/2010/main" val="1752614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wipe(left)">
                                      <p:cBhvr>
                                        <p:cTn id="14" dur="500"/>
                                        <p:tgtEl>
                                          <p:spTgt spid="32"/>
                                        </p:tgtEl>
                                      </p:cBhvr>
                                    </p:animEffect>
                                  </p:childTnLst>
                                </p:cTn>
                              </p:par>
                            </p:childTnLst>
                          </p:cTn>
                        </p:par>
                        <p:par>
                          <p:cTn id="15" fill="hold">
                            <p:stCondLst>
                              <p:cond delay="500"/>
                            </p:stCondLst>
                            <p:childTnLst>
                              <p:par>
                                <p:cTn id="16" presetID="22" presetClass="entr" presetSubtype="4" fill="hold" nodeType="after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down)">
                                      <p:cBhvr>
                                        <p:cTn id="18" dur="500"/>
                                        <p:tgtEl>
                                          <p:spTgt spid="24"/>
                                        </p:tgtEl>
                                      </p:cBhvr>
                                    </p:animEffect>
                                  </p:childTnLst>
                                </p:cTn>
                              </p:par>
                            </p:childTnLst>
                          </p:cTn>
                        </p:par>
                        <p:par>
                          <p:cTn id="19" fill="hold">
                            <p:stCondLst>
                              <p:cond delay="1000"/>
                            </p:stCondLst>
                            <p:childTnLst>
                              <p:par>
                                <p:cTn id="20" presetID="22" presetClass="entr" presetSubtype="1"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500"/>
                                        <p:tgtEl>
                                          <p:spTgt spid="17"/>
                                        </p:tgtEl>
                                      </p:cBhvr>
                                    </p:animEffect>
                                  </p:childTnLst>
                                </p:cTn>
                              </p:par>
                            </p:childTnLst>
                          </p:cTn>
                        </p:par>
                        <p:par>
                          <p:cTn id="23" fill="hold">
                            <p:stCondLst>
                              <p:cond delay="1500"/>
                            </p:stCondLst>
                            <p:childTnLst>
                              <p:par>
                                <p:cTn id="24" presetID="22" presetClass="entr" presetSubtype="8" fill="hold" nodeType="after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wipe(left)">
                                      <p:cBhvr>
                                        <p:cTn id="26" dur="500"/>
                                        <p:tgtEl>
                                          <p:spTgt spid="20"/>
                                        </p:tgtEl>
                                      </p:cBhvr>
                                    </p:animEffect>
                                  </p:childTnLst>
                                </p:cTn>
                              </p:par>
                            </p:childTnLst>
                          </p:cTn>
                        </p:par>
                        <p:par>
                          <p:cTn id="27" fill="hold">
                            <p:stCondLst>
                              <p:cond delay="2000"/>
                            </p:stCondLst>
                            <p:childTnLst>
                              <p:par>
                                <p:cTn id="28" presetID="47" presetClass="entr" presetSubtype="0" fill="hold" nodeType="after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fade">
                                      <p:cBhvr>
                                        <p:cTn id="30" dur="500"/>
                                        <p:tgtEl>
                                          <p:spTgt spid="26"/>
                                        </p:tgtEl>
                                      </p:cBhvr>
                                    </p:animEffect>
                                    <p:anim calcmode="lin" valueType="num">
                                      <p:cBhvr>
                                        <p:cTn id="31" dur="500" fill="hold"/>
                                        <p:tgtEl>
                                          <p:spTgt spid="26"/>
                                        </p:tgtEl>
                                        <p:attrNameLst>
                                          <p:attrName>ppt_x</p:attrName>
                                        </p:attrNameLst>
                                      </p:cBhvr>
                                      <p:tavLst>
                                        <p:tav tm="0">
                                          <p:val>
                                            <p:strVal val="#ppt_x"/>
                                          </p:val>
                                        </p:tav>
                                        <p:tav tm="100000">
                                          <p:val>
                                            <p:strVal val="#ppt_x"/>
                                          </p:val>
                                        </p:tav>
                                      </p:tavLst>
                                    </p:anim>
                                    <p:anim calcmode="lin" valueType="num">
                                      <p:cBhvr>
                                        <p:cTn id="32" dur="500" fill="hold"/>
                                        <p:tgtEl>
                                          <p:spTgt spid="26"/>
                                        </p:tgtEl>
                                        <p:attrNameLst>
                                          <p:attrName>ppt_y</p:attrName>
                                        </p:attrNameLst>
                                      </p:cBhvr>
                                      <p:tavLst>
                                        <p:tav tm="0">
                                          <p:val>
                                            <p:strVal val="#ppt_y-.1"/>
                                          </p:val>
                                        </p:tav>
                                        <p:tav tm="100000">
                                          <p:val>
                                            <p:strVal val="#ppt_y"/>
                                          </p:val>
                                        </p:tav>
                                      </p:tavLst>
                                    </p:anim>
                                  </p:childTnLst>
                                </p:cTn>
                              </p:par>
                            </p:childTnLst>
                          </p:cTn>
                        </p:par>
                        <p:par>
                          <p:cTn id="33" fill="hold">
                            <p:stCondLst>
                              <p:cond delay="2500"/>
                            </p:stCondLst>
                            <p:childTnLst>
                              <p:par>
                                <p:cTn id="34" presetID="42" presetClass="entr" presetSubtype="0" fill="hold" grpId="0" nodeType="afterEffect">
                                  <p:stCondLst>
                                    <p:cond delay="0"/>
                                  </p:stCondLst>
                                  <p:childTnLst>
                                    <p:set>
                                      <p:cBhvr>
                                        <p:cTn id="35" dur="1" fill="hold">
                                          <p:stCondLst>
                                            <p:cond delay="0"/>
                                          </p:stCondLst>
                                        </p:cTn>
                                        <p:tgtEl>
                                          <p:spTgt spid="54"/>
                                        </p:tgtEl>
                                        <p:attrNameLst>
                                          <p:attrName>style.visibility</p:attrName>
                                        </p:attrNameLst>
                                      </p:cBhvr>
                                      <p:to>
                                        <p:strVal val="visible"/>
                                      </p:to>
                                    </p:set>
                                    <p:animEffect transition="in" filter="fade">
                                      <p:cBhvr>
                                        <p:cTn id="36" dur="500"/>
                                        <p:tgtEl>
                                          <p:spTgt spid="54"/>
                                        </p:tgtEl>
                                      </p:cBhvr>
                                    </p:animEffect>
                                    <p:anim calcmode="lin" valueType="num">
                                      <p:cBhvr>
                                        <p:cTn id="37" dur="500" fill="hold"/>
                                        <p:tgtEl>
                                          <p:spTgt spid="54"/>
                                        </p:tgtEl>
                                        <p:attrNameLst>
                                          <p:attrName>ppt_x</p:attrName>
                                        </p:attrNameLst>
                                      </p:cBhvr>
                                      <p:tavLst>
                                        <p:tav tm="0">
                                          <p:val>
                                            <p:strVal val="#ppt_x"/>
                                          </p:val>
                                        </p:tav>
                                        <p:tav tm="100000">
                                          <p:val>
                                            <p:strVal val="#ppt_x"/>
                                          </p:val>
                                        </p:tav>
                                      </p:tavLst>
                                    </p:anim>
                                    <p:anim calcmode="lin" valueType="num">
                                      <p:cBhvr>
                                        <p:cTn id="38" dur="500" fill="hold"/>
                                        <p:tgtEl>
                                          <p:spTgt spid="54"/>
                                        </p:tgtEl>
                                        <p:attrNameLst>
                                          <p:attrName>ppt_y</p:attrName>
                                        </p:attrNameLst>
                                      </p:cBhvr>
                                      <p:tavLst>
                                        <p:tav tm="0">
                                          <p:val>
                                            <p:strVal val="#ppt_y+.1"/>
                                          </p:val>
                                        </p:tav>
                                        <p:tav tm="100000">
                                          <p:val>
                                            <p:strVal val="#ppt_y"/>
                                          </p:val>
                                        </p:tav>
                                      </p:tavLst>
                                    </p:anim>
                                  </p:childTnLst>
                                </p:cTn>
                              </p:par>
                              <p:par>
                                <p:cTn id="39" presetID="22" presetClass="entr" presetSubtype="8" fill="hold" nodeType="withEffect">
                                  <p:stCondLst>
                                    <p:cond delay="0"/>
                                  </p:stCondLst>
                                  <p:childTnLst>
                                    <p:set>
                                      <p:cBhvr>
                                        <p:cTn id="40" dur="1" fill="hold">
                                          <p:stCondLst>
                                            <p:cond delay="0"/>
                                          </p:stCondLst>
                                        </p:cTn>
                                        <p:tgtEl>
                                          <p:spTgt spid="38"/>
                                        </p:tgtEl>
                                        <p:attrNameLst>
                                          <p:attrName>style.visibility</p:attrName>
                                        </p:attrNameLst>
                                      </p:cBhvr>
                                      <p:to>
                                        <p:strVal val="visible"/>
                                      </p:to>
                                    </p:set>
                                    <p:animEffect transition="in" filter="wipe(left)">
                                      <p:cBhvr>
                                        <p:cTn id="41" dur="500"/>
                                        <p:tgtEl>
                                          <p:spTgt spid="38"/>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40"/>
                                        </p:tgtEl>
                                        <p:attrNameLst>
                                          <p:attrName>style.visibility</p:attrName>
                                        </p:attrNameLst>
                                      </p:cBhvr>
                                      <p:to>
                                        <p:strVal val="visible"/>
                                      </p:to>
                                    </p:set>
                                    <p:animEffect transition="in" filter="fade">
                                      <p:cBhvr>
                                        <p:cTn id="46" dur="500"/>
                                        <p:tgtEl>
                                          <p:spTgt spid="40"/>
                                        </p:tgtEl>
                                      </p:cBhvr>
                                    </p:animEffect>
                                    <p:anim calcmode="lin" valueType="num">
                                      <p:cBhvr>
                                        <p:cTn id="47" dur="500" fill="hold"/>
                                        <p:tgtEl>
                                          <p:spTgt spid="40"/>
                                        </p:tgtEl>
                                        <p:attrNameLst>
                                          <p:attrName>ppt_x</p:attrName>
                                        </p:attrNameLst>
                                      </p:cBhvr>
                                      <p:tavLst>
                                        <p:tav tm="0">
                                          <p:val>
                                            <p:strVal val="#ppt_x"/>
                                          </p:val>
                                        </p:tav>
                                        <p:tav tm="100000">
                                          <p:val>
                                            <p:strVal val="#ppt_x"/>
                                          </p:val>
                                        </p:tav>
                                      </p:tavLst>
                                    </p:anim>
                                    <p:anim calcmode="lin" valueType="num">
                                      <p:cBhvr>
                                        <p:cTn id="48" dur="500" fill="hold"/>
                                        <p:tgtEl>
                                          <p:spTgt spid="40"/>
                                        </p:tgtEl>
                                        <p:attrNameLst>
                                          <p:attrName>ppt_y</p:attrName>
                                        </p:attrNameLst>
                                      </p:cBhvr>
                                      <p:tavLst>
                                        <p:tav tm="0">
                                          <p:val>
                                            <p:strVal val="#ppt_y+.1"/>
                                          </p:val>
                                        </p:tav>
                                        <p:tav tm="100000">
                                          <p:val>
                                            <p:strVal val="#ppt_y"/>
                                          </p:val>
                                        </p:tav>
                                      </p:tavLst>
                                    </p:anim>
                                  </p:childTnLst>
                                </p:cTn>
                              </p:par>
                            </p:childTnLst>
                          </p:cTn>
                        </p:par>
                        <p:par>
                          <p:cTn id="49" fill="hold">
                            <p:stCondLst>
                              <p:cond delay="500"/>
                            </p:stCondLst>
                            <p:childTnLst>
                              <p:par>
                                <p:cTn id="50" presetID="42" presetClass="entr" presetSubtype="0" fill="hold" nodeType="afterEffect">
                                  <p:stCondLst>
                                    <p:cond delay="0"/>
                                  </p:stCondLst>
                                  <p:childTnLst>
                                    <p:set>
                                      <p:cBhvr>
                                        <p:cTn id="51" dur="1" fill="hold">
                                          <p:stCondLst>
                                            <p:cond delay="0"/>
                                          </p:stCondLst>
                                        </p:cTn>
                                        <p:tgtEl>
                                          <p:spTgt spid="52"/>
                                        </p:tgtEl>
                                        <p:attrNameLst>
                                          <p:attrName>style.visibility</p:attrName>
                                        </p:attrNameLst>
                                      </p:cBhvr>
                                      <p:to>
                                        <p:strVal val="visible"/>
                                      </p:to>
                                    </p:set>
                                    <p:animEffect transition="in" filter="fade">
                                      <p:cBhvr>
                                        <p:cTn id="52" dur="500"/>
                                        <p:tgtEl>
                                          <p:spTgt spid="52"/>
                                        </p:tgtEl>
                                      </p:cBhvr>
                                    </p:animEffect>
                                    <p:anim calcmode="lin" valueType="num">
                                      <p:cBhvr>
                                        <p:cTn id="53" dur="500" fill="hold"/>
                                        <p:tgtEl>
                                          <p:spTgt spid="52"/>
                                        </p:tgtEl>
                                        <p:attrNameLst>
                                          <p:attrName>ppt_x</p:attrName>
                                        </p:attrNameLst>
                                      </p:cBhvr>
                                      <p:tavLst>
                                        <p:tav tm="0">
                                          <p:val>
                                            <p:strVal val="#ppt_x"/>
                                          </p:val>
                                        </p:tav>
                                        <p:tav tm="100000">
                                          <p:val>
                                            <p:strVal val="#ppt_x"/>
                                          </p:val>
                                        </p:tav>
                                      </p:tavLst>
                                    </p:anim>
                                    <p:anim calcmode="lin" valueType="num">
                                      <p:cBhvr>
                                        <p:cTn id="54" dur="500" fill="hold"/>
                                        <p:tgtEl>
                                          <p:spTgt spid="52"/>
                                        </p:tgtEl>
                                        <p:attrNameLst>
                                          <p:attrName>ppt_y</p:attrName>
                                        </p:attrNameLst>
                                      </p:cBhvr>
                                      <p:tavLst>
                                        <p:tav tm="0">
                                          <p:val>
                                            <p:strVal val="#ppt_y+.1"/>
                                          </p:val>
                                        </p:tav>
                                        <p:tav tm="100000">
                                          <p:val>
                                            <p:strVal val="#ppt_y"/>
                                          </p:val>
                                        </p:tav>
                                      </p:tavLst>
                                    </p:anim>
                                  </p:childTnLst>
                                </p:cTn>
                              </p:par>
                            </p:childTnLst>
                          </p:cTn>
                        </p:par>
                        <p:par>
                          <p:cTn id="55" fill="hold">
                            <p:stCondLst>
                              <p:cond delay="1000"/>
                            </p:stCondLst>
                            <p:childTnLst>
                              <p:par>
                                <p:cTn id="56" presetID="21" presetClass="entr" presetSubtype="1" fill="hold" nodeType="afterEffect">
                                  <p:stCondLst>
                                    <p:cond delay="0"/>
                                  </p:stCondLst>
                                  <p:childTnLst>
                                    <p:set>
                                      <p:cBhvr>
                                        <p:cTn id="57" dur="1" fill="hold">
                                          <p:stCondLst>
                                            <p:cond delay="0"/>
                                          </p:stCondLst>
                                        </p:cTn>
                                        <p:tgtEl>
                                          <p:spTgt spid="48"/>
                                        </p:tgtEl>
                                        <p:attrNameLst>
                                          <p:attrName>style.visibility</p:attrName>
                                        </p:attrNameLst>
                                      </p:cBhvr>
                                      <p:to>
                                        <p:strVal val="visible"/>
                                      </p:to>
                                    </p:set>
                                    <p:animEffect transition="in" filter="wheel(1)">
                                      <p:cBhvr>
                                        <p:cTn id="58" dur="500"/>
                                        <p:tgtEl>
                                          <p:spTgt spid="48"/>
                                        </p:tgtEl>
                                      </p:cBhvr>
                                    </p:animEffect>
                                  </p:childTnLst>
                                </p:cTn>
                              </p:par>
                            </p:childTnLst>
                          </p:cTn>
                        </p:par>
                        <p:par>
                          <p:cTn id="59" fill="hold">
                            <p:stCondLst>
                              <p:cond delay="1500"/>
                            </p:stCondLst>
                            <p:childTnLst>
                              <p:par>
                                <p:cTn id="60" presetID="42" presetClass="entr" presetSubtype="0" fill="hold" nodeType="afterEffect">
                                  <p:stCondLst>
                                    <p:cond delay="0"/>
                                  </p:stCondLst>
                                  <p:childTnLst>
                                    <p:set>
                                      <p:cBhvr>
                                        <p:cTn id="61" dur="1" fill="hold">
                                          <p:stCondLst>
                                            <p:cond delay="0"/>
                                          </p:stCondLst>
                                        </p:cTn>
                                        <p:tgtEl>
                                          <p:spTgt spid="56"/>
                                        </p:tgtEl>
                                        <p:attrNameLst>
                                          <p:attrName>style.visibility</p:attrName>
                                        </p:attrNameLst>
                                      </p:cBhvr>
                                      <p:to>
                                        <p:strVal val="visible"/>
                                      </p:to>
                                    </p:set>
                                    <p:animEffect transition="in" filter="fade">
                                      <p:cBhvr>
                                        <p:cTn id="62" dur="500"/>
                                        <p:tgtEl>
                                          <p:spTgt spid="56"/>
                                        </p:tgtEl>
                                      </p:cBhvr>
                                    </p:animEffect>
                                    <p:anim calcmode="lin" valueType="num">
                                      <p:cBhvr>
                                        <p:cTn id="63" dur="500" fill="hold"/>
                                        <p:tgtEl>
                                          <p:spTgt spid="56"/>
                                        </p:tgtEl>
                                        <p:attrNameLst>
                                          <p:attrName>ppt_x</p:attrName>
                                        </p:attrNameLst>
                                      </p:cBhvr>
                                      <p:tavLst>
                                        <p:tav tm="0">
                                          <p:val>
                                            <p:strVal val="#ppt_x"/>
                                          </p:val>
                                        </p:tav>
                                        <p:tav tm="100000">
                                          <p:val>
                                            <p:strVal val="#ppt_x"/>
                                          </p:val>
                                        </p:tav>
                                      </p:tavLst>
                                    </p:anim>
                                    <p:anim calcmode="lin" valueType="num">
                                      <p:cBhvr>
                                        <p:cTn id="64" dur="500" fill="hold"/>
                                        <p:tgtEl>
                                          <p:spTgt spid="56"/>
                                        </p:tgtEl>
                                        <p:attrNameLst>
                                          <p:attrName>ppt_y</p:attrName>
                                        </p:attrNameLst>
                                      </p:cBhvr>
                                      <p:tavLst>
                                        <p:tav tm="0">
                                          <p:val>
                                            <p:strVal val="#ppt_y+.1"/>
                                          </p:val>
                                        </p:tav>
                                        <p:tav tm="100000">
                                          <p:val>
                                            <p:strVal val="#ppt_y"/>
                                          </p:val>
                                        </p:tav>
                                      </p:tavLst>
                                    </p:anim>
                                  </p:childTnLst>
                                </p:cTn>
                              </p:par>
                            </p:childTnLst>
                          </p:cTn>
                        </p:par>
                        <p:par>
                          <p:cTn id="65" fill="hold">
                            <p:stCondLst>
                              <p:cond delay="2000"/>
                            </p:stCondLst>
                            <p:childTnLst>
                              <p:par>
                                <p:cTn id="66" presetID="42" presetClass="entr" presetSubtype="0" fill="hold" grpId="0" nodeType="afterEffect">
                                  <p:stCondLst>
                                    <p:cond delay="0"/>
                                  </p:stCondLst>
                                  <p:childTnLst>
                                    <p:set>
                                      <p:cBhvr>
                                        <p:cTn id="67" dur="1" fill="hold">
                                          <p:stCondLst>
                                            <p:cond delay="0"/>
                                          </p:stCondLst>
                                        </p:cTn>
                                        <p:tgtEl>
                                          <p:spTgt spid="78"/>
                                        </p:tgtEl>
                                        <p:attrNameLst>
                                          <p:attrName>style.visibility</p:attrName>
                                        </p:attrNameLst>
                                      </p:cBhvr>
                                      <p:to>
                                        <p:strVal val="visible"/>
                                      </p:to>
                                    </p:set>
                                    <p:animEffect transition="in" filter="fade">
                                      <p:cBhvr>
                                        <p:cTn id="68" dur="500"/>
                                        <p:tgtEl>
                                          <p:spTgt spid="78"/>
                                        </p:tgtEl>
                                      </p:cBhvr>
                                    </p:animEffect>
                                    <p:anim calcmode="lin" valueType="num">
                                      <p:cBhvr>
                                        <p:cTn id="69" dur="500" fill="hold"/>
                                        <p:tgtEl>
                                          <p:spTgt spid="78"/>
                                        </p:tgtEl>
                                        <p:attrNameLst>
                                          <p:attrName>ppt_x</p:attrName>
                                        </p:attrNameLst>
                                      </p:cBhvr>
                                      <p:tavLst>
                                        <p:tav tm="0">
                                          <p:val>
                                            <p:strVal val="#ppt_x"/>
                                          </p:val>
                                        </p:tav>
                                        <p:tav tm="100000">
                                          <p:val>
                                            <p:strVal val="#ppt_x"/>
                                          </p:val>
                                        </p:tav>
                                      </p:tavLst>
                                    </p:anim>
                                    <p:anim calcmode="lin" valueType="num">
                                      <p:cBhvr>
                                        <p:cTn id="70" dur="500" fill="hold"/>
                                        <p:tgtEl>
                                          <p:spTgt spid="78"/>
                                        </p:tgtEl>
                                        <p:attrNameLst>
                                          <p:attrName>ppt_y</p:attrName>
                                        </p:attrNameLst>
                                      </p:cBhvr>
                                      <p:tavLst>
                                        <p:tav tm="0">
                                          <p:val>
                                            <p:strVal val="#ppt_y+.1"/>
                                          </p:val>
                                        </p:tav>
                                        <p:tav tm="100000">
                                          <p:val>
                                            <p:strVal val="#ppt_y"/>
                                          </p:val>
                                        </p:tav>
                                      </p:tavLst>
                                    </p:anim>
                                  </p:childTnLst>
                                </p:cTn>
                              </p:par>
                              <p:par>
                                <p:cTn id="71" presetID="22" presetClass="entr" presetSubtype="8" fill="hold" nodeType="withEffect">
                                  <p:stCondLst>
                                    <p:cond delay="0"/>
                                  </p:stCondLst>
                                  <p:childTnLst>
                                    <p:set>
                                      <p:cBhvr>
                                        <p:cTn id="72" dur="1" fill="hold">
                                          <p:stCondLst>
                                            <p:cond delay="0"/>
                                          </p:stCondLst>
                                        </p:cTn>
                                        <p:tgtEl>
                                          <p:spTgt spid="85"/>
                                        </p:tgtEl>
                                        <p:attrNameLst>
                                          <p:attrName>style.visibility</p:attrName>
                                        </p:attrNameLst>
                                      </p:cBhvr>
                                      <p:to>
                                        <p:strVal val="visible"/>
                                      </p:to>
                                    </p:set>
                                    <p:animEffect transition="in" filter="wipe(left)">
                                      <p:cBhvr>
                                        <p:cTn id="73" dur="500"/>
                                        <p:tgtEl>
                                          <p:spTgt spid="85"/>
                                        </p:tgtEl>
                                      </p:cBhvr>
                                    </p:animEffect>
                                  </p:childTnLst>
                                </p:cTn>
                              </p:par>
                            </p:childTnLst>
                          </p:cTn>
                        </p:par>
                        <p:par>
                          <p:cTn id="74" fill="hold">
                            <p:stCondLst>
                              <p:cond delay="2500"/>
                            </p:stCondLst>
                            <p:childTnLst>
                              <p:par>
                                <p:cTn id="75" presetID="22" presetClass="entr" presetSubtype="4" fill="hold" nodeType="afterEffect">
                                  <p:stCondLst>
                                    <p:cond delay="0"/>
                                  </p:stCondLst>
                                  <p:childTnLst>
                                    <p:set>
                                      <p:cBhvr>
                                        <p:cTn id="76" dur="1" fill="hold">
                                          <p:stCondLst>
                                            <p:cond delay="0"/>
                                          </p:stCondLst>
                                        </p:cTn>
                                        <p:tgtEl>
                                          <p:spTgt spid="94"/>
                                        </p:tgtEl>
                                        <p:attrNameLst>
                                          <p:attrName>style.visibility</p:attrName>
                                        </p:attrNameLst>
                                      </p:cBhvr>
                                      <p:to>
                                        <p:strVal val="visible"/>
                                      </p:to>
                                    </p:set>
                                    <p:animEffect transition="in" filter="wipe(down)">
                                      <p:cBhvr>
                                        <p:cTn id="77" dur="500"/>
                                        <p:tgtEl>
                                          <p:spTgt spid="94"/>
                                        </p:tgtEl>
                                      </p:cBhvr>
                                    </p:animEffect>
                                  </p:childTnLst>
                                </p:cTn>
                              </p:par>
                            </p:childTnLst>
                          </p:cTn>
                        </p:par>
                        <p:par>
                          <p:cTn id="78" fill="hold">
                            <p:stCondLst>
                              <p:cond delay="3000"/>
                            </p:stCondLst>
                            <p:childTnLst>
                              <p:par>
                                <p:cTn id="79" presetID="22" presetClass="entr" presetSubtype="8" fill="hold" nodeType="afterEffect">
                                  <p:stCondLst>
                                    <p:cond delay="0"/>
                                  </p:stCondLst>
                                  <p:childTnLst>
                                    <p:set>
                                      <p:cBhvr>
                                        <p:cTn id="80" dur="1" fill="hold">
                                          <p:stCondLst>
                                            <p:cond delay="0"/>
                                          </p:stCondLst>
                                        </p:cTn>
                                        <p:tgtEl>
                                          <p:spTgt spid="93"/>
                                        </p:tgtEl>
                                        <p:attrNameLst>
                                          <p:attrName>style.visibility</p:attrName>
                                        </p:attrNameLst>
                                      </p:cBhvr>
                                      <p:to>
                                        <p:strVal val="visible"/>
                                      </p:to>
                                    </p:set>
                                    <p:animEffect transition="in" filter="wipe(left)">
                                      <p:cBhvr>
                                        <p:cTn id="81" dur="500"/>
                                        <p:tgtEl>
                                          <p:spTgt spid="93"/>
                                        </p:tgtEl>
                                      </p:cBhvr>
                                    </p:animEffect>
                                  </p:childTnLst>
                                </p:cTn>
                              </p:par>
                            </p:childTnLst>
                          </p:cTn>
                        </p:par>
                        <p:par>
                          <p:cTn id="82" fill="hold">
                            <p:stCondLst>
                              <p:cond delay="3500"/>
                            </p:stCondLst>
                            <p:childTnLst>
                              <p:par>
                                <p:cTn id="83" presetID="22" presetClass="entr" presetSubtype="1" fill="hold" nodeType="afterEffect">
                                  <p:stCondLst>
                                    <p:cond delay="0"/>
                                  </p:stCondLst>
                                  <p:childTnLst>
                                    <p:set>
                                      <p:cBhvr>
                                        <p:cTn id="84" dur="1" fill="hold">
                                          <p:stCondLst>
                                            <p:cond delay="0"/>
                                          </p:stCondLst>
                                        </p:cTn>
                                        <p:tgtEl>
                                          <p:spTgt spid="91"/>
                                        </p:tgtEl>
                                        <p:attrNameLst>
                                          <p:attrName>style.visibility</p:attrName>
                                        </p:attrNameLst>
                                      </p:cBhvr>
                                      <p:to>
                                        <p:strVal val="visible"/>
                                      </p:to>
                                    </p:set>
                                    <p:animEffect transition="in" filter="wipe(up)">
                                      <p:cBhvr>
                                        <p:cTn id="85" dur="500"/>
                                        <p:tgtEl>
                                          <p:spTgt spid="91"/>
                                        </p:tgtEl>
                                      </p:cBhvr>
                                    </p:animEffect>
                                  </p:childTnLst>
                                </p:cTn>
                              </p:par>
                            </p:childTnLst>
                          </p:cTn>
                        </p:par>
                        <p:par>
                          <p:cTn id="86" fill="hold">
                            <p:stCondLst>
                              <p:cond delay="4000"/>
                            </p:stCondLst>
                            <p:childTnLst>
                              <p:par>
                                <p:cTn id="87" presetID="42" presetClass="entr" presetSubtype="0" fill="hold" nodeType="afterEffect">
                                  <p:stCondLst>
                                    <p:cond delay="0"/>
                                  </p:stCondLst>
                                  <p:childTnLst>
                                    <p:set>
                                      <p:cBhvr>
                                        <p:cTn id="88" dur="1" fill="hold">
                                          <p:stCondLst>
                                            <p:cond delay="0"/>
                                          </p:stCondLst>
                                        </p:cTn>
                                        <p:tgtEl>
                                          <p:spTgt spid="97"/>
                                        </p:tgtEl>
                                        <p:attrNameLst>
                                          <p:attrName>style.visibility</p:attrName>
                                        </p:attrNameLst>
                                      </p:cBhvr>
                                      <p:to>
                                        <p:strVal val="visible"/>
                                      </p:to>
                                    </p:set>
                                    <p:animEffect transition="in" filter="fade">
                                      <p:cBhvr>
                                        <p:cTn id="89" dur="500"/>
                                        <p:tgtEl>
                                          <p:spTgt spid="97"/>
                                        </p:tgtEl>
                                      </p:cBhvr>
                                    </p:animEffect>
                                    <p:anim calcmode="lin" valueType="num">
                                      <p:cBhvr>
                                        <p:cTn id="90" dur="500" fill="hold"/>
                                        <p:tgtEl>
                                          <p:spTgt spid="97"/>
                                        </p:tgtEl>
                                        <p:attrNameLst>
                                          <p:attrName>ppt_x</p:attrName>
                                        </p:attrNameLst>
                                      </p:cBhvr>
                                      <p:tavLst>
                                        <p:tav tm="0">
                                          <p:val>
                                            <p:strVal val="#ppt_x"/>
                                          </p:val>
                                        </p:tav>
                                        <p:tav tm="100000">
                                          <p:val>
                                            <p:strVal val="#ppt_x"/>
                                          </p:val>
                                        </p:tav>
                                      </p:tavLst>
                                    </p:anim>
                                    <p:anim calcmode="lin" valueType="num">
                                      <p:cBhvr>
                                        <p:cTn id="91" dur="500" fill="hold"/>
                                        <p:tgtEl>
                                          <p:spTgt spid="97"/>
                                        </p:tgtEl>
                                        <p:attrNameLst>
                                          <p:attrName>ppt_y</p:attrName>
                                        </p:attrNameLst>
                                      </p:cBhvr>
                                      <p:tavLst>
                                        <p:tav tm="0">
                                          <p:val>
                                            <p:strVal val="#ppt_y+.1"/>
                                          </p:val>
                                        </p:tav>
                                        <p:tav tm="100000">
                                          <p:val>
                                            <p:strVal val="#ppt_y"/>
                                          </p:val>
                                        </p:tav>
                                      </p:tavLst>
                                    </p:anim>
                                  </p:childTnLst>
                                </p:cTn>
                              </p:par>
                            </p:childTnLst>
                          </p:cTn>
                        </p:par>
                        <p:par>
                          <p:cTn id="92" fill="hold">
                            <p:stCondLst>
                              <p:cond delay="4500"/>
                            </p:stCondLst>
                            <p:childTnLst>
                              <p:par>
                                <p:cTn id="93" presetID="21" presetClass="entr" presetSubtype="1" fill="hold" nodeType="afterEffect">
                                  <p:stCondLst>
                                    <p:cond delay="0"/>
                                  </p:stCondLst>
                                  <p:childTnLst>
                                    <p:set>
                                      <p:cBhvr>
                                        <p:cTn id="94" dur="1" fill="hold">
                                          <p:stCondLst>
                                            <p:cond delay="0"/>
                                          </p:stCondLst>
                                        </p:cTn>
                                        <p:tgtEl>
                                          <p:spTgt spid="98"/>
                                        </p:tgtEl>
                                        <p:attrNameLst>
                                          <p:attrName>style.visibility</p:attrName>
                                        </p:attrNameLst>
                                      </p:cBhvr>
                                      <p:to>
                                        <p:strVal val="visible"/>
                                      </p:to>
                                    </p:set>
                                    <p:animEffect transition="in" filter="wheel(1)">
                                      <p:cBhvr>
                                        <p:cTn id="95" dur="500"/>
                                        <p:tgtEl>
                                          <p:spTgt spid="98"/>
                                        </p:tgtEl>
                                      </p:cBhvr>
                                    </p:animEffect>
                                  </p:childTnLst>
                                </p:cTn>
                              </p:par>
                            </p:childTnLst>
                          </p:cTn>
                        </p:par>
                        <p:par>
                          <p:cTn id="96" fill="hold">
                            <p:stCondLst>
                              <p:cond delay="5000"/>
                            </p:stCondLst>
                            <p:childTnLst>
                              <p:par>
                                <p:cTn id="97" presetID="22" presetClass="entr" presetSubtype="8" fill="hold" nodeType="afterEffect">
                                  <p:stCondLst>
                                    <p:cond delay="0"/>
                                  </p:stCondLst>
                                  <p:childTnLst>
                                    <p:set>
                                      <p:cBhvr>
                                        <p:cTn id="98" dur="1" fill="hold">
                                          <p:stCondLst>
                                            <p:cond delay="0"/>
                                          </p:stCondLst>
                                        </p:cTn>
                                        <p:tgtEl>
                                          <p:spTgt spid="79"/>
                                        </p:tgtEl>
                                        <p:attrNameLst>
                                          <p:attrName>style.visibility</p:attrName>
                                        </p:attrNameLst>
                                      </p:cBhvr>
                                      <p:to>
                                        <p:strVal val="visible"/>
                                      </p:to>
                                    </p:set>
                                    <p:animEffect transition="in" filter="wipe(left)">
                                      <p:cBhvr>
                                        <p:cTn id="99" dur="500"/>
                                        <p:tgtEl>
                                          <p:spTgt spid="79"/>
                                        </p:tgtEl>
                                      </p:cBhvr>
                                    </p:animEffect>
                                  </p:childTnLst>
                                </p:cTn>
                              </p:par>
                            </p:childTnLst>
                          </p:cTn>
                        </p:par>
                        <p:par>
                          <p:cTn id="100" fill="hold">
                            <p:stCondLst>
                              <p:cond delay="5500"/>
                            </p:stCondLst>
                            <p:childTnLst>
                              <p:par>
                                <p:cTn id="101" presetID="42" presetClass="entr" presetSubtype="0" fill="hold" grpId="0" nodeType="afterEffect">
                                  <p:stCondLst>
                                    <p:cond delay="0"/>
                                  </p:stCondLst>
                                  <p:childTnLst>
                                    <p:set>
                                      <p:cBhvr>
                                        <p:cTn id="102" dur="1" fill="hold">
                                          <p:stCondLst>
                                            <p:cond delay="0"/>
                                          </p:stCondLst>
                                        </p:cTn>
                                        <p:tgtEl>
                                          <p:spTgt spid="86"/>
                                        </p:tgtEl>
                                        <p:attrNameLst>
                                          <p:attrName>style.visibility</p:attrName>
                                        </p:attrNameLst>
                                      </p:cBhvr>
                                      <p:to>
                                        <p:strVal val="visible"/>
                                      </p:to>
                                    </p:set>
                                    <p:animEffect transition="in" filter="fade">
                                      <p:cBhvr>
                                        <p:cTn id="103" dur="500"/>
                                        <p:tgtEl>
                                          <p:spTgt spid="86"/>
                                        </p:tgtEl>
                                      </p:cBhvr>
                                    </p:animEffect>
                                    <p:anim calcmode="lin" valueType="num">
                                      <p:cBhvr>
                                        <p:cTn id="104" dur="500" fill="hold"/>
                                        <p:tgtEl>
                                          <p:spTgt spid="86"/>
                                        </p:tgtEl>
                                        <p:attrNameLst>
                                          <p:attrName>ppt_x</p:attrName>
                                        </p:attrNameLst>
                                      </p:cBhvr>
                                      <p:tavLst>
                                        <p:tav tm="0">
                                          <p:val>
                                            <p:strVal val="#ppt_x"/>
                                          </p:val>
                                        </p:tav>
                                        <p:tav tm="100000">
                                          <p:val>
                                            <p:strVal val="#ppt_x"/>
                                          </p:val>
                                        </p:tav>
                                      </p:tavLst>
                                    </p:anim>
                                    <p:anim calcmode="lin" valueType="num">
                                      <p:cBhvr>
                                        <p:cTn id="105" dur="500" fill="hold"/>
                                        <p:tgtEl>
                                          <p:spTgt spid="86"/>
                                        </p:tgtEl>
                                        <p:attrNameLst>
                                          <p:attrName>ppt_y</p:attrName>
                                        </p:attrNameLst>
                                      </p:cBhvr>
                                      <p:tavLst>
                                        <p:tav tm="0">
                                          <p:val>
                                            <p:strVal val="#ppt_y+.1"/>
                                          </p:val>
                                        </p:tav>
                                        <p:tav tm="100000">
                                          <p:val>
                                            <p:strVal val="#ppt_y"/>
                                          </p:val>
                                        </p:tav>
                                      </p:tavLst>
                                    </p:anim>
                                  </p:childTnLst>
                                </p:cTn>
                              </p:par>
                              <p:par>
                                <p:cTn id="106" presetID="22" presetClass="entr" presetSubtype="8" fill="hold" nodeType="withEffect">
                                  <p:stCondLst>
                                    <p:cond delay="0"/>
                                  </p:stCondLst>
                                  <p:childTnLst>
                                    <p:set>
                                      <p:cBhvr>
                                        <p:cTn id="107" dur="1" fill="hold">
                                          <p:stCondLst>
                                            <p:cond delay="0"/>
                                          </p:stCondLst>
                                        </p:cTn>
                                        <p:tgtEl>
                                          <p:spTgt spid="95"/>
                                        </p:tgtEl>
                                        <p:attrNameLst>
                                          <p:attrName>style.visibility</p:attrName>
                                        </p:attrNameLst>
                                      </p:cBhvr>
                                      <p:to>
                                        <p:strVal val="visible"/>
                                      </p:to>
                                    </p:set>
                                    <p:animEffect transition="in" filter="wipe(left)">
                                      <p:cBhvr>
                                        <p:cTn id="108" dur="500"/>
                                        <p:tgtEl>
                                          <p:spTgt spid="95"/>
                                        </p:tgtEl>
                                      </p:cBhvr>
                                    </p:animEffect>
                                  </p:childTnLst>
                                </p:cTn>
                              </p:par>
                            </p:childTnLst>
                          </p:cTn>
                        </p:par>
                        <p:par>
                          <p:cTn id="109" fill="hold">
                            <p:stCondLst>
                              <p:cond delay="6000"/>
                            </p:stCondLst>
                            <p:childTnLst>
                              <p:par>
                                <p:cTn id="110" presetID="22" presetClass="entr" presetSubtype="4" fill="hold" nodeType="afterEffect">
                                  <p:stCondLst>
                                    <p:cond delay="0"/>
                                  </p:stCondLst>
                                  <p:childTnLst>
                                    <p:set>
                                      <p:cBhvr>
                                        <p:cTn id="111" dur="1" fill="hold">
                                          <p:stCondLst>
                                            <p:cond delay="0"/>
                                          </p:stCondLst>
                                        </p:cTn>
                                        <p:tgtEl>
                                          <p:spTgt spid="99"/>
                                        </p:tgtEl>
                                        <p:attrNameLst>
                                          <p:attrName>style.visibility</p:attrName>
                                        </p:attrNameLst>
                                      </p:cBhvr>
                                      <p:to>
                                        <p:strVal val="visible"/>
                                      </p:to>
                                    </p:set>
                                    <p:animEffect transition="in" filter="wipe(down)">
                                      <p:cBhvr>
                                        <p:cTn id="112" dur="500"/>
                                        <p:tgtEl>
                                          <p:spTgt spid="99"/>
                                        </p:tgtEl>
                                      </p:cBhvr>
                                    </p:animEffect>
                                  </p:childTnLst>
                                </p:cTn>
                              </p:par>
                            </p:childTnLst>
                          </p:cTn>
                        </p:par>
                        <p:par>
                          <p:cTn id="113" fill="hold">
                            <p:stCondLst>
                              <p:cond delay="6500"/>
                            </p:stCondLst>
                            <p:childTnLst>
                              <p:par>
                                <p:cTn id="114" presetID="21" presetClass="entr" presetSubtype="1" fill="hold" nodeType="afterEffect">
                                  <p:stCondLst>
                                    <p:cond delay="0"/>
                                  </p:stCondLst>
                                  <p:childTnLst>
                                    <p:set>
                                      <p:cBhvr>
                                        <p:cTn id="115" dur="1" fill="hold">
                                          <p:stCondLst>
                                            <p:cond delay="0"/>
                                          </p:stCondLst>
                                        </p:cTn>
                                        <p:tgtEl>
                                          <p:spTgt spid="76"/>
                                        </p:tgtEl>
                                        <p:attrNameLst>
                                          <p:attrName>style.visibility</p:attrName>
                                        </p:attrNameLst>
                                      </p:cBhvr>
                                      <p:to>
                                        <p:strVal val="visible"/>
                                      </p:to>
                                    </p:set>
                                    <p:animEffect transition="in" filter="wheel(1)">
                                      <p:cBhvr>
                                        <p:cTn id="116" dur="500"/>
                                        <p:tgtEl>
                                          <p:spTgt spid="76"/>
                                        </p:tgtEl>
                                      </p:cBhvr>
                                    </p:animEffect>
                                  </p:childTnLst>
                                </p:cTn>
                              </p:par>
                            </p:childTnLst>
                          </p:cTn>
                        </p:par>
                        <p:par>
                          <p:cTn id="117" fill="hold">
                            <p:stCondLst>
                              <p:cond delay="7000"/>
                            </p:stCondLst>
                            <p:childTnLst>
                              <p:par>
                                <p:cTn id="118" presetID="2" presetClass="entr" presetSubtype="4" fill="hold" nodeType="afterEffect">
                                  <p:stCondLst>
                                    <p:cond delay="0"/>
                                  </p:stCondLst>
                                  <p:childTnLst>
                                    <p:set>
                                      <p:cBhvr>
                                        <p:cTn id="119" dur="1" fill="hold">
                                          <p:stCondLst>
                                            <p:cond delay="0"/>
                                          </p:stCondLst>
                                        </p:cTn>
                                        <p:tgtEl>
                                          <p:spTgt spid="60"/>
                                        </p:tgtEl>
                                        <p:attrNameLst>
                                          <p:attrName>style.visibility</p:attrName>
                                        </p:attrNameLst>
                                      </p:cBhvr>
                                      <p:to>
                                        <p:strVal val="visible"/>
                                      </p:to>
                                    </p:set>
                                    <p:anim calcmode="lin" valueType="num">
                                      <p:cBhvr additive="base">
                                        <p:cTn id="120" dur="500" fill="hold"/>
                                        <p:tgtEl>
                                          <p:spTgt spid="60"/>
                                        </p:tgtEl>
                                        <p:attrNameLst>
                                          <p:attrName>ppt_x</p:attrName>
                                        </p:attrNameLst>
                                      </p:cBhvr>
                                      <p:tavLst>
                                        <p:tav tm="0">
                                          <p:val>
                                            <p:strVal val="#ppt_x"/>
                                          </p:val>
                                        </p:tav>
                                        <p:tav tm="100000">
                                          <p:val>
                                            <p:strVal val="#ppt_x"/>
                                          </p:val>
                                        </p:tav>
                                      </p:tavLst>
                                    </p:anim>
                                    <p:anim calcmode="lin" valueType="num">
                                      <p:cBhvr additive="base">
                                        <p:cTn id="121" dur="500" fill="hold"/>
                                        <p:tgtEl>
                                          <p:spTgt spid="60"/>
                                        </p:tgtEl>
                                        <p:attrNameLst>
                                          <p:attrName>ppt_y</p:attrName>
                                        </p:attrNameLst>
                                      </p:cBhvr>
                                      <p:tavLst>
                                        <p:tav tm="0">
                                          <p:val>
                                            <p:strVal val="1+#ppt_h/2"/>
                                          </p:val>
                                        </p:tav>
                                        <p:tav tm="100000">
                                          <p:val>
                                            <p:strVal val="#ppt_y"/>
                                          </p:val>
                                        </p:tav>
                                      </p:tavLst>
                                    </p:anim>
                                  </p:childTnLst>
                                </p:cTn>
                              </p:par>
                            </p:childTnLst>
                          </p:cTn>
                        </p:par>
                        <p:par>
                          <p:cTn id="122" fill="hold">
                            <p:stCondLst>
                              <p:cond delay="7500"/>
                            </p:stCondLst>
                            <p:childTnLst>
                              <p:par>
                                <p:cTn id="123" presetID="42" presetClass="entr" presetSubtype="0" fill="hold" grpId="0" nodeType="afterEffect">
                                  <p:stCondLst>
                                    <p:cond delay="0"/>
                                  </p:stCondLst>
                                  <p:childTnLst>
                                    <p:set>
                                      <p:cBhvr>
                                        <p:cTn id="124" dur="1" fill="hold">
                                          <p:stCondLst>
                                            <p:cond delay="0"/>
                                          </p:stCondLst>
                                        </p:cTn>
                                        <p:tgtEl>
                                          <p:spTgt spid="96"/>
                                        </p:tgtEl>
                                        <p:attrNameLst>
                                          <p:attrName>style.visibility</p:attrName>
                                        </p:attrNameLst>
                                      </p:cBhvr>
                                      <p:to>
                                        <p:strVal val="visible"/>
                                      </p:to>
                                    </p:set>
                                    <p:animEffect transition="in" filter="fade">
                                      <p:cBhvr>
                                        <p:cTn id="125" dur="500"/>
                                        <p:tgtEl>
                                          <p:spTgt spid="96"/>
                                        </p:tgtEl>
                                      </p:cBhvr>
                                    </p:animEffect>
                                    <p:anim calcmode="lin" valueType="num">
                                      <p:cBhvr>
                                        <p:cTn id="126" dur="500" fill="hold"/>
                                        <p:tgtEl>
                                          <p:spTgt spid="96"/>
                                        </p:tgtEl>
                                        <p:attrNameLst>
                                          <p:attrName>ppt_x</p:attrName>
                                        </p:attrNameLst>
                                      </p:cBhvr>
                                      <p:tavLst>
                                        <p:tav tm="0">
                                          <p:val>
                                            <p:strVal val="#ppt_x"/>
                                          </p:val>
                                        </p:tav>
                                        <p:tav tm="100000">
                                          <p:val>
                                            <p:strVal val="#ppt_x"/>
                                          </p:val>
                                        </p:tav>
                                      </p:tavLst>
                                    </p:anim>
                                    <p:anim calcmode="lin" valueType="num">
                                      <p:cBhvr>
                                        <p:cTn id="127" dur="500" fill="hold"/>
                                        <p:tgtEl>
                                          <p:spTgt spid="96"/>
                                        </p:tgtEl>
                                        <p:attrNameLst>
                                          <p:attrName>ppt_y</p:attrName>
                                        </p:attrNameLst>
                                      </p:cBhvr>
                                      <p:tavLst>
                                        <p:tav tm="0">
                                          <p:val>
                                            <p:strVal val="#ppt_y+.1"/>
                                          </p:val>
                                        </p:tav>
                                        <p:tav tm="100000">
                                          <p:val>
                                            <p:strVal val="#ppt_y"/>
                                          </p:val>
                                        </p:tav>
                                      </p:tavLst>
                                    </p:anim>
                                  </p:childTnLst>
                                </p:cTn>
                              </p:par>
                            </p:childTnLst>
                          </p:cTn>
                        </p:par>
                        <p:par>
                          <p:cTn id="128" fill="hold">
                            <p:stCondLst>
                              <p:cond delay="8000"/>
                            </p:stCondLst>
                            <p:childTnLst>
                              <p:par>
                                <p:cTn id="129" presetID="22" presetClass="entr" presetSubtype="2" fill="hold" nodeType="afterEffect">
                                  <p:stCondLst>
                                    <p:cond delay="0"/>
                                  </p:stCondLst>
                                  <p:childTnLst>
                                    <p:set>
                                      <p:cBhvr>
                                        <p:cTn id="130" dur="1" fill="hold">
                                          <p:stCondLst>
                                            <p:cond delay="0"/>
                                          </p:stCondLst>
                                        </p:cTn>
                                        <p:tgtEl>
                                          <p:spTgt spid="92"/>
                                        </p:tgtEl>
                                        <p:attrNameLst>
                                          <p:attrName>style.visibility</p:attrName>
                                        </p:attrNameLst>
                                      </p:cBhvr>
                                      <p:to>
                                        <p:strVal val="visible"/>
                                      </p:to>
                                    </p:set>
                                    <p:animEffect transition="in" filter="wipe(right)">
                                      <p:cBhvr>
                                        <p:cTn id="131"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4" grpId="0"/>
      <p:bldP spid="78" grpId="0"/>
      <p:bldP spid="86" grpId="0"/>
      <p:bldP spid="9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 name="Gráfico 75">
            <a:extLst>
              <a:ext uri="{FF2B5EF4-FFF2-40B4-BE49-F238E27FC236}">
                <a16:creationId xmlns:a16="http://schemas.microsoft.com/office/drawing/2014/main" id="{EBA020AA-B60D-4D90-8D48-8A078330D5C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25" name="Gráfico 24">
            <a:extLst>
              <a:ext uri="{FF2B5EF4-FFF2-40B4-BE49-F238E27FC236}">
                <a16:creationId xmlns:a16="http://schemas.microsoft.com/office/drawing/2014/main" id="{256B2B2B-B880-435B-AC3E-002825C6357E}"/>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25448" t="12082" r="37570" b="31650"/>
          <a:stretch/>
        </p:blipFill>
        <p:spPr>
          <a:xfrm>
            <a:off x="9049535" y="823076"/>
            <a:ext cx="2045937" cy="2015088"/>
          </a:xfrm>
          <a:prstGeom prst="rect">
            <a:avLst/>
          </a:prstGeom>
        </p:spPr>
      </p:pic>
      <p:pic>
        <p:nvPicPr>
          <p:cNvPr id="4" name="Gráfico 3">
            <a:extLst>
              <a:ext uri="{FF2B5EF4-FFF2-40B4-BE49-F238E27FC236}">
                <a16:creationId xmlns:a16="http://schemas.microsoft.com/office/drawing/2014/main" id="{86A323B1-EFC3-42E7-8130-81034FC93E38}"/>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26271" t="11547" r="37425" b="31683"/>
          <a:stretch/>
        </p:blipFill>
        <p:spPr>
          <a:xfrm>
            <a:off x="1163790" y="836115"/>
            <a:ext cx="1978677" cy="2002916"/>
          </a:xfrm>
          <a:prstGeom prst="rect">
            <a:avLst/>
          </a:prstGeom>
        </p:spPr>
      </p:pic>
      <p:pic>
        <p:nvPicPr>
          <p:cNvPr id="8" name="Gráfico 7">
            <a:extLst>
              <a:ext uri="{FF2B5EF4-FFF2-40B4-BE49-F238E27FC236}">
                <a16:creationId xmlns:a16="http://schemas.microsoft.com/office/drawing/2014/main" id="{62E7F67A-E5D3-40B4-BA1A-8CDE82E5E4A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20796" y="1064679"/>
            <a:ext cx="1911204" cy="1257951"/>
          </a:xfrm>
          <a:prstGeom prst="rect">
            <a:avLst/>
          </a:prstGeom>
        </p:spPr>
      </p:pic>
      <p:pic>
        <p:nvPicPr>
          <p:cNvPr id="10" name="Gráfico 9">
            <a:extLst>
              <a:ext uri="{FF2B5EF4-FFF2-40B4-BE49-F238E27FC236}">
                <a16:creationId xmlns:a16="http://schemas.microsoft.com/office/drawing/2014/main" id="{F64AEBD0-95E1-46DF-875B-88374DA766F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70528" y="908361"/>
            <a:ext cx="661528" cy="220509"/>
          </a:xfrm>
          <a:prstGeom prst="rect">
            <a:avLst/>
          </a:prstGeom>
        </p:spPr>
      </p:pic>
      <p:pic>
        <p:nvPicPr>
          <p:cNvPr id="12" name="Gráfico 11">
            <a:extLst>
              <a:ext uri="{FF2B5EF4-FFF2-40B4-BE49-F238E27FC236}">
                <a16:creationId xmlns:a16="http://schemas.microsoft.com/office/drawing/2014/main" id="{D962CA16-7DE1-426D-938D-CE4F1867203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10329" y="2281602"/>
            <a:ext cx="661528" cy="220509"/>
          </a:xfrm>
          <a:prstGeom prst="rect">
            <a:avLst/>
          </a:prstGeom>
        </p:spPr>
      </p:pic>
      <p:sp>
        <p:nvSpPr>
          <p:cNvPr id="13" name="CuadroTexto 12">
            <a:extLst>
              <a:ext uri="{FF2B5EF4-FFF2-40B4-BE49-F238E27FC236}">
                <a16:creationId xmlns:a16="http://schemas.microsoft.com/office/drawing/2014/main" id="{2C935253-11E8-4064-953E-3DBA07FEA18E}"/>
              </a:ext>
            </a:extLst>
          </p:cNvPr>
          <p:cNvSpPr txBox="1"/>
          <p:nvPr/>
        </p:nvSpPr>
        <p:spPr>
          <a:xfrm>
            <a:off x="4458038" y="314469"/>
            <a:ext cx="3132589" cy="369332"/>
          </a:xfrm>
          <a:prstGeom prst="rect">
            <a:avLst/>
          </a:prstGeom>
          <a:noFill/>
        </p:spPr>
        <p:txBody>
          <a:bodyPr wrap="none" rtlCol="0">
            <a:spAutoFit/>
          </a:bodyPr>
          <a:lstStyle/>
          <a:p>
            <a:r>
              <a:rPr lang="es-CO" dirty="0">
                <a:latin typeface="LEMON MILK" panose="00000500000000000000" pitchFamily="50" charset="0"/>
              </a:rPr>
              <a:t>estrategias de diseño</a:t>
            </a:r>
          </a:p>
        </p:txBody>
      </p:sp>
      <p:pic>
        <p:nvPicPr>
          <p:cNvPr id="15" name="Gráfico 14">
            <a:extLst>
              <a:ext uri="{FF2B5EF4-FFF2-40B4-BE49-F238E27FC236}">
                <a16:creationId xmlns:a16="http://schemas.microsoft.com/office/drawing/2014/main" id="{B37CA012-A9A5-4757-AB5B-94C5226CDE23}"/>
              </a:ext>
            </a:extLst>
          </p:cNvPr>
          <p:cNvPicPr>
            <a:picLocks noChangeAspect="1"/>
          </p:cNvPicPr>
          <p:nvPr/>
        </p:nvPicPr>
        <p:blipFill rotWithShape="1">
          <a:blip r:embed="rId14">
            <a:extLst>
              <a:ext uri="{96DAC541-7B7A-43D3-8B79-37D633B846F1}">
                <asvg:svgBlip xmlns:asvg="http://schemas.microsoft.com/office/drawing/2016/SVG/main" r:embed="rId15"/>
              </a:ext>
            </a:extLst>
          </a:blip>
          <a:srcRect l="25338" t="11678" r="37512" b="31690"/>
          <a:stretch/>
        </p:blipFill>
        <p:spPr>
          <a:xfrm>
            <a:off x="5010955" y="819209"/>
            <a:ext cx="2041988" cy="2015088"/>
          </a:xfrm>
          <a:prstGeom prst="rect">
            <a:avLst/>
          </a:prstGeom>
        </p:spPr>
      </p:pic>
      <p:pic>
        <p:nvPicPr>
          <p:cNvPr id="19" name="Gráfico 18">
            <a:extLst>
              <a:ext uri="{FF2B5EF4-FFF2-40B4-BE49-F238E27FC236}">
                <a16:creationId xmlns:a16="http://schemas.microsoft.com/office/drawing/2014/main" id="{CEC8D01F-F726-4F76-85E4-AD7E59FEAD3A}"/>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548777" y="1325358"/>
            <a:ext cx="1100796" cy="728084"/>
          </a:xfrm>
          <a:prstGeom prst="rect">
            <a:avLst/>
          </a:prstGeom>
        </p:spPr>
      </p:pic>
      <p:pic>
        <p:nvPicPr>
          <p:cNvPr id="21" name="Gráfico 20">
            <a:extLst>
              <a:ext uri="{FF2B5EF4-FFF2-40B4-BE49-F238E27FC236}">
                <a16:creationId xmlns:a16="http://schemas.microsoft.com/office/drawing/2014/main" id="{135750C7-C405-48C3-9821-B85FF8FF87FE}"/>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679208" y="2129193"/>
            <a:ext cx="756453" cy="78146"/>
          </a:xfrm>
          <a:prstGeom prst="rect">
            <a:avLst/>
          </a:prstGeom>
        </p:spPr>
      </p:pic>
      <p:pic>
        <p:nvPicPr>
          <p:cNvPr id="23" name="Gráfico 22">
            <a:extLst>
              <a:ext uri="{FF2B5EF4-FFF2-40B4-BE49-F238E27FC236}">
                <a16:creationId xmlns:a16="http://schemas.microsoft.com/office/drawing/2014/main" id="{FCAF29D9-8B93-4915-94AC-826E9B7667AD}"/>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347558" y="1324266"/>
            <a:ext cx="663301" cy="221101"/>
          </a:xfrm>
          <a:prstGeom prst="rect">
            <a:avLst/>
          </a:prstGeom>
        </p:spPr>
      </p:pic>
      <p:pic>
        <p:nvPicPr>
          <p:cNvPr id="29" name="Gráfico 28">
            <a:extLst>
              <a:ext uri="{FF2B5EF4-FFF2-40B4-BE49-F238E27FC236}">
                <a16:creationId xmlns:a16="http://schemas.microsoft.com/office/drawing/2014/main" id="{4B410484-353C-478D-BC75-6A88C3D4F3E5}"/>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9983309" y="1546445"/>
            <a:ext cx="355439" cy="267677"/>
          </a:xfrm>
          <a:prstGeom prst="rect">
            <a:avLst/>
          </a:prstGeom>
        </p:spPr>
      </p:pic>
      <p:pic>
        <p:nvPicPr>
          <p:cNvPr id="27" name="Gráfico 26">
            <a:extLst>
              <a:ext uri="{FF2B5EF4-FFF2-40B4-BE49-F238E27FC236}">
                <a16:creationId xmlns:a16="http://schemas.microsoft.com/office/drawing/2014/main" id="{EE9A7A34-4FE3-42E7-AA04-773564A946FB}"/>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9605227" y="1317683"/>
            <a:ext cx="1095838" cy="727670"/>
          </a:xfrm>
          <a:prstGeom prst="rect">
            <a:avLst/>
          </a:prstGeom>
        </p:spPr>
      </p:pic>
      <p:pic>
        <p:nvPicPr>
          <p:cNvPr id="31" name="Gráfico 30">
            <a:extLst>
              <a:ext uri="{FF2B5EF4-FFF2-40B4-BE49-F238E27FC236}">
                <a16:creationId xmlns:a16="http://schemas.microsoft.com/office/drawing/2014/main" id="{E03A5A14-C6B2-45D4-BDEC-3E55376FAF67}"/>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9717357" y="1460210"/>
            <a:ext cx="191180" cy="375989"/>
          </a:xfrm>
          <a:prstGeom prst="rect">
            <a:avLst/>
          </a:prstGeom>
        </p:spPr>
      </p:pic>
      <p:pic>
        <p:nvPicPr>
          <p:cNvPr id="33" name="Gráfico 32">
            <a:extLst>
              <a:ext uri="{FF2B5EF4-FFF2-40B4-BE49-F238E27FC236}">
                <a16:creationId xmlns:a16="http://schemas.microsoft.com/office/drawing/2014/main" id="{99BD83F8-B7E3-43DB-B4F5-EF2DA9BD6105}"/>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9054054" y="1408257"/>
            <a:ext cx="663303" cy="221102"/>
          </a:xfrm>
          <a:prstGeom prst="rect">
            <a:avLst/>
          </a:prstGeom>
        </p:spPr>
      </p:pic>
      <p:pic>
        <p:nvPicPr>
          <p:cNvPr id="35" name="Gráfico 34">
            <a:extLst>
              <a:ext uri="{FF2B5EF4-FFF2-40B4-BE49-F238E27FC236}">
                <a16:creationId xmlns:a16="http://schemas.microsoft.com/office/drawing/2014/main" id="{F122C6F3-BFF4-45E6-B2C5-30C162C52637}"/>
              </a:ext>
            </a:extLst>
          </p:cNvPr>
          <p:cNvPicPr>
            <a:picLocks noChangeAspect="1"/>
          </p:cNvPicPr>
          <p:nvPr/>
        </p:nvPicPr>
        <p:blipFill rotWithShape="1">
          <a:blip r:embed="rId30">
            <a:extLst>
              <a:ext uri="{96DAC541-7B7A-43D3-8B79-37D633B846F1}">
                <asvg:svgBlip xmlns:asvg="http://schemas.microsoft.com/office/drawing/2016/SVG/main" r:embed="rId31"/>
              </a:ext>
            </a:extLst>
          </a:blip>
          <a:srcRect l="25510" t="12082" r="37340" b="32039"/>
          <a:stretch/>
        </p:blipFill>
        <p:spPr>
          <a:xfrm>
            <a:off x="1101868" y="3846654"/>
            <a:ext cx="2046537" cy="1992730"/>
          </a:xfrm>
          <a:prstGeom prst="rect">
            <a:avLst/>
          </a:prstGeom>
        </p:spPr>
      </p:pic>
      <p:pic>
        <p:nvPicPr>
          <p:cNvPr id="37" name="Gráfico 36">
            <a:extLst>
              <a:ext uri="{FF2B5EF4-FFF2-40B4-BE49-F238E27FC236}">
                <a16:creationId xmlns:a16="http://schemas.microsoft.com/office/drawing/2014/main" id="{82E3DB26-F3C3-4A82-BC30-0BD99B482495}"/>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1270528" y="4327523"/>
            <a:ext cx="1652854" cy="655962"/>
          </a:xfrm>
          <a:prstGeom prst="rect">
            <a:avLst/>
          </a:prstGeom>
        </p:spPr>
      </p:pic>
      <p:pic>
        <p:nvPicPr>
          <p:cNvPr id="39" name="Gráfico 38">
            <a:extLst>
              <a:ext uri="{FF2B5EF4-FFF2-40B4-BE49-F238E27FC236}">
                <a16:creationId xmlns:a16="http://schemas.microsoft.com/office/drawing/2014/main" id="{FA396E93-DDAB-4077-B6AA-9459B0D986A9}"/>
              </a:ext>
            </a:extLst>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1235218" y="4355767"/>
            <a:ext cx="1642160" cy="613555"/>
          </a:xfrm>
          <a:prstGeom prst="rect">
            <a:avLst/>
          </a:prstGeom>
        </p:spPr>
      </p:pic>
      <p:pic>
        <p:nvPicPr>
          <p:cNvPr id="41" name="Gráfico 40">
            <a:extLst>
              <a:ext uri="{FF2B5EF4-FFF2-40B4-BE49-F238E27FC236}">
                <a16:creationId xmlns:a16="http://schemas.microsoft.com/office/drawing/2014/main" id="{EB530BF4-D584-44A3-9C32-FC36B06B31AE}"/>
              </a:ext>
            </a:extLst>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1676984" y="4529002"/>
            <a:ext cx="743318" cy="519892"/>
          </a:xfrm>
          <a:prstGeom prst="rect">
            <a:avLst/>
          </a:prstGeom>
        </p:spPr>
      </p:pic>
      <p:pic>
        <p:nvPicPr>
          <p:cNvPr id="43" name="Gráfico 42">
            <a:extLst>
              <a:ext uri="{FF2B5EF4-FFF2-40B4-BE49-F238E27FC236}">
                <a16:creationId xmlns:a16="http://schemas.microsoft.com/office/drawing/2014/main" id="{61A66AC9-F64B-4A69-AE23-32EBB17C3CC1}"/>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1503072" y="4843059"/>
            <a:ext cx="320769" cy="222399"/>
          </a:xfrm>
          <a:prstGeom prst="rect">
            <a:avLst/>
          </a:prstGeom>
        </p:spPr>
      </p:pic>
      <p:pic>
        <p:nvPicPr>
          <p:cNvPr id="45" name="Gráfico 44">
            <a:extLst>
              <a:ext uri="{FF2B5EF4-FFF2-40B4-BE49-F238E27FC236}">
                <a16:creationId xmlns:a16="http://schemas.microsoft.com/office/drawing/2014/main" id="{A4355940-7066-423D-9287-8C1CB8193240}"/>
              </a:ext>
            </a:extLst>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2055342" y="4926131"/>
            <a:ext cx="680302" cy="226768"/>
          </a:xfrm>
          <a:prstGeom prst="rect">
            <a:avLst/>
          </a:prstGeom>
        </p:spPr>
      </p:pic>
      <p:pic>
        <p:nvPicPr>
          <p:cNvPr id="47" name="Gráfico 46">
            <a:extLst>
              <a:ext uri="{FF2B5EF4-FFF2-40B4-BE49-F238E27FC236}">
                <a16:creationId xmlns:a16="http://schemas.microsoft.com/office/drawing/2014/main" id="{1A3DE3E5-CF7D-4AAC-9A44-66A71C5B4316}"/>
              </a:ext>
            </a:extLst>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1041531" y="5003892"/>
            <a:ext cx="680302" cy="226768"/>
          </a:xfrm>
          <a:prstGeom prst="rect">
            <a:avLst/>
          </a:prstGeom>
        </p:spPr>
      </p:pic>
      <p:pic>
        <p:nvPicPr>
          <p:cNvPr id="50" name="Gráfico 49">
            <a:extLst>
              <a:ext uri="{FF2B5EF4-FFF2-40B4-BE49-F238E27FC236}">
                <a16:creationId xmlns:a16="http://schemas.microsoft.com/office/drawing/2014/main" id="{2CCF86CD-E470-4562-B35E-05CCFE9C248A}"/>
              </a:ext>
            </a:extLst>
          </p:cNvPr>
          <p:cNvPicPr>
            <a:picLocks noChangeAspect="1"/>
          </p:cNvPicPr>
          <p:nvPr/>
        </p:nvPicPr>
        <p:blipFill rotWithShape="1">
          <a:blip r:embed="rId44">
            <a:extLst>
              <a:ext uri="{96DAC541-7B7A-43D3-8B79-37D633B846F1}">
                <asvg:svgBlip xmlns:asvg="http://schemas.microsoft.com/office/drawing/2016/SVG/main" r:embed="rId45"/>
              </a:ext>
            </a:extLst>
          </a:blip>
          <a:srcRect l="25394" t="12081" r="37340" b="31890"/>
          <a:stretch/>
        </p:blipFill>
        <p:spPr>
          <a:xfrm>
            <a:off x="4938778" y="3724798"/>
            <a:ext cx="2114165" cy="2057684"/>
          </a:xfrm>
          <a:prstGeom prst="rect">
            <a:avLst/>
          </a:prstGeom>
        </p:spPr>
      </p:pic>
      <p:pic>
        <p:nvPicPr>
          <p:cNvPr id="51" name="Gráfico 50">
            <a:extLst>
              <a:ext uri="{FF2B5EF4-FFF2-40B4-BE49-F238E27FC236}">
                <a16:creationId xmlns:a16="http://schemas.microsoft.com/office/drawing/2014/main" id="{6EB88B8A-4CEF-4975-B156-7351A8C9CF7E}"/>
              </a:ext>
            </a:extLst>
          </p:cNvPr>
          <p:cNvPicPr>
            <a:picLocks noChangeAspect="1"/>
          </p:cNvPicPr>
          <p:nvPr/>
        </p:nvPicPr>
        <p:blipFill rotWithShape="1">
          <a:blip r:embed="rId44">
            <a:extLst>
              <a:ext uri="{96DAC541-7B7A-43D3-8B79-37D633B846F1}">
                <asvg:svgBlip xmlns:asvg="http://schemas.microsoft.com/office/drawing/2016/SVG/main" r:embed="rId45"/>
              </a:ext>
            </a:extLst>
          </a:blip>
          <a:srcRect l="25394" t="12081" r="37340" b="31890"/>
          <a:stretch/>
        </p:blipFill>
        <p:spPr>
          <a:xfrm>
            <a:off x="9099736" y="3749520"/>
            <a:ext cx="2070400" cy="2015088"/>
          </a:xfrm>
          <a:prstGeom prst="rect">
            <a:avLst/>
          </a:prstGeom>
        </p:spPr>
      </p:pic>
      <p:pic>
        <p:nvPicPr>
          <p:cNvPr id="53" name="Gráfico 52">
            <a:extLst>
              <a:ext uri="{FF2B5EF4-FFF2-40B4-BE49-F238E27FC236}">
                <a16:creationId xmlns:a16="http://schemas.microsoft.com/office/drawing/2014/main" id="{2DCA575B-1894-4C8F-80F2-118A5D68487A}"/>
              </a:ext>
            </a:extLst>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5538703" y="3814121"/>
            <a:ext cx="1512421" cy="1376981"/>
          </a:xfrm>
          <a:prstGeom prst="rect">
            <a:avLst/>
          </a:prstGeom>
        </p:spPr>
      </p:pic>
      <p:pic>
        <p:nvPicPr>
          <p:cNvPr id="55" name="Gráfico 54">
            <a:extLst>
              <a:ext uri="{FF2B5EF4-FFF2-40B4-BE49-F238E27FC236}">
                <a16:creationId xmlns:a16="http://schemas.microsoft.com/office/drawing/2014/main" id="{19847A1F-4329-4A59-AF2F-D474B2CB0D77}"/>
              </a:ext>
            </a:extLst>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5679208" y="4221044"/>
            <a:ext cx="1004538" cy="680063"/>
          </a:xfrm>
          <a:prstGeom prst="rect">
            <a:avLst/>
          </a:prstGeom>
        </p:spPr>
      </p:pic>
      <p:pic>
        <p:nvPicPr>
          <p:cNvPr id="57" name="Gráfico 56">
            <a:extLst>
              <a:ext uri="{FF2B5EF4-FFF2-40B4-BE49-F238E27FC236}">
                <a16:creationId xmlns:a16="http://schemas.microsoft.com/office/drawing/2014/main" id="{62430406-C5E6-423F-8429-B08276CA23C1}"/>
              </a:ext>
            </a:extLst>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5714243" y="4849880"/>
            <a:ext cx="686382" cy="228795"/>
          </a:xfrm>
          <a:prstGeom prst="rect">
            <a:avLst/>
          </a:prstGeom>
        </p:spPr>
      </p:pic>
      <p:pic>
        <p:nvPicPr>
          <p:cNvPr id="59" name="Gráfico 58">
            <a:extLst>
              <a:ext uri="{FF2B5EF4-FFF2-40B4-BE49-F238E27FC236}">
                <a16:creationId xmlns:a16="http://schemas.microsoft.com/office/drawing/2014/main" id="{943F2E66-6E40-4088-BCC3-794C6EB1DB7D}"/>
              </a:ext>
            </a:extLst>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9574767" y="3846654"/>
            <a:ext cx="1567372" cy="1208364"/>
          </a:xfrm>
          <a:prstGeom prst="rect">
            <a:avLst/>
          </a:prstGeom>
        </p:spPr>
      </p:pic>
      <p:pic>
        <p:nvPicPr>
          <p:cNvPr id="61" name="Gráfico 60">
            <a:extLst>
              <a:ext uri="{FF2B5EF4-FFF2-40B4-BE49-F238E27FC236}">
                <a16:creationId xmlns:a16="http://schemas.microsoft.com/office/drawing/2014/main" id="{DDD948E5-7670-414F-94AB-C84A35942B16}"/>
              </a:ext>
            </a:extLst>
          </p:cNvPr>
          <p:cNvPicPr>
            <a:picLocks noChangeAspect="1"/>
          </p:cNvPicPr>
          <p:nvPr/>
        </p:nvPicPr>
        <p:blipFill>
          <a:blip r:embed="rId54">
            <a:extLst>
              <a:ext uri="{96DAC541-7B7A-43D3-8B79-37D633B846F1}">
                <asvg:svgBlip xmlns:asvg="http://schemas.microsoft.com/office/drawing/2016/SVG/main" r:embed="rId55"/>
              </a:ext>
            </a:extLst>
          </a:blip>
          <a:stretch>
            <a:fillRect/>
          </a:stretch>
        </p:blipFill>
        <p:spPr>
          <a:xfrm>
            <a:off x="9653749" y="4317060"/>
            <a:ext cx="737012" cy="584047"/>
          </a:xfrm>
          <a:prstGeom prst="rect">
            <a:avLst/>
          </a:prstGeom>
        </p:spPr>
      </p:pic>
      <p:pic>
        <p:nvPicPr>
          <p:cNvPr id="63" name="Gráfico 62">
            <a:extLst>
              <a:ext uri="{FF2B5EF4-FFF2-40B4-BE49-F238E27FC236}">
                <a16:creationId xmlns:a16="http://schemas.microsoft.com/office/drawing/2014/main" id="{5F8CEB39-A29D-43A1-9203-3BCF4904C426}"/>
              </a:ext>
            </a:extLst>
          </p:cNvPr>
          <p:cNvPicPr>
            <a:picLocks noChangeAspect="1"/>
          </p:cNvPicPr>
          <p:nvPr/>
        </p:nvPicPr>
        <p:blipFill>
          <a:blip r:embed="rId56">
            <a:extLst>
              <a:ext uri="{96DAC541-7B7A-43D3-8B79-37D633B846F1}">
                <asvg:svgBlip xmlns:asvg="http://schemas.microsoft.com/office/drawing/2016/SVG/main" r:embed="rId57"/>
              </a:ext>
            </a:extLst>
          </a:blip>
          <a:stretch>
            <a:fillRect/>
          </a:stretch>
        </p:blipFill>
        <p:spPr>
          <a:xfrm>
            <a:off x="10358453" y="4061289"/>
            <a:ext cx="715471" cy="238491"/>
          </a:xfrm>
          <a:prstGeom prst="rect">
            <a:avLst/>
          </a:prstGeom>
        </p:spPr>
      </p:pic>
      <p:sp>
        <p:nvSpPr>
          <p:cNvPr id="64" name="CuadroTexto 63">
            <a:extLst>
              <a:ext uri="{FF2B5EF4-FFF2-40B4-BE49-F238E27FC236}">
                <a16:creationId xmlns:a16="http://schemas.microsoft.com/office/drawing/2014/main" id="{06A8A489-E2D1-48D2-8A7C-54F8AF1EADF2}"/>
              </a:ext>
            </a:extLst>
          </p:cNvPr>
          <p:cNvSpPr txBox="1"/>
          <p:nvPr/>
        </p:nvSpPr>
        <p:spPr>
          <a:xfrm>
            <a:off x="565756" y="3234326"/>
            <a:ext cx="3118759" cy="415498"/>
          </a:xfrm>
          <a:prstGeom prst="rect">
            <a:avLst/>
          </a:prstGeom>
          <a:noFill/>
        </p:spPr>
        <p:txBody>
          <a:bodyPr wrap="square" rtlCol="0">
            <a:spAutoFit/>
          </a:bodyPr>
          <a:lstStyle/>
          <a:p>
            <a:pPr algn="ctr"/>
            <a:r>
              <a:rPr lang="es-ES" sz="700" dirty="0">
                <a:latin typeface="Century Gothic" panose="020B0502020202020204" pitchFamily="34" charset="0"/>
              </a:rPr>
              <a:t>El lote se encuentra ubicado en la Autopista Norte con calle 192, es colindante al Terminar Norte de Bogotá y a edificios con uso residencial.</a:t>
            </a:r>
            <a:endParaRPr lang="es-CO" sz="700" dirty="0">
              <a:latin typeface="Century Gothic" panose="020B0502020202020204" pitchFamily="34" charset="0"/>
            </a:endParaRPr>
          </a:p>
        </p:txBody>
      </p:sp>
      <p:sp>
        <p:nvSpPr>
          <p:cNvPr id="65" name="CuadroTexto 64">
            <a:extLst>
              <a:ext uri="{FF2B5EF4-FFF2-40B4-BE49-F238E27FC236}">
                <a16:creationId xmlns:a16="http://schemas.microsoft.com/office/drawing/2014/main" id="{D6C4F62B-2666-4B65-B936-71041AF3CF4A}"/>
              </a:ext>
            </a:extLst>
          </p:cNvPr>
          <p:cNvSpPr txBox="1"/>
          <p:nvPr/>
        </p:nvSpPr>
        <p:spPr>
          <a:xfrm>
            <a:off x="1235218" y="2911277"/>
            <a:ext cx="1781257" cy="369332"/>
          </a:xfrm>
          <a:prstGeom prst="rect">
            <a:avLst/>
          </a:prstGeom>
          <a:noFill/>
        </p:spPr>
        <p:txBody>
          <a:bodyPr wrap="none" rtlCol="0">
            <a:spAutoFit/>
          </a:bodyPr>
          <a:lstStyle/>
          <a:p>
            <a:pPr algn="ctr"/>
            <a:r>
              <a:rPr lang="es-CO" sz="900" dirty="0">
                <a:latin typeface="LEMON MILK" panose="00000500000000000000" pitchFamily="50" charset="0"/>
              </a:rPr>
              <a:t>CONDICIONES EXISTENTES </a:t>
            </a:r>
          </a:p>
          <a:p>
            <a:pPr algn="ctr"/>
            <a:r>
              <a:rPr lang="es-CO" sz="900" dirty="0">
                <a:latin typeface="LEMON MILK" panose="00000500000000000000" pitchFamily="50" charset="0"/>
              </a:rPr>
              <a:t>DEL LUGAR</a:t>
            </a:r>
          </a:p>
        </p:txBody>
      </p:sp>
      <p:sp>
        <p:nvSpPr>
          <p:cNvPr id="66" name="CuadroTexto 65">
            <a:extLst>
              <a:ext uri="{FF2B5EF4-FFF2-40B4-BE49-F238E27FC236}">
                <a16:creationId xmlns:a16="http://schemas.microsoft.com/office/drawing/2014/main" id="{DF115F2B-B4AC-4F6B-96C3-A02797179AA6}"/>
              </a:ext>
            </a:extLst>
          </p:cNvPr>
          <p:cNvSpPr txBox="1"/>
          <p:nvPr/>
        </p:nvSpPr>
        <p:spPr>
          <a:xfrm>
            <a:off x="4772945" y="3105839"/>
            <a:ext cx="2475827" cy="415498"/>
          </a:xfrm>
          <a:prstGeom prst="rect">
            <a:avLst/>
          </a:prstGeom>
          <a:noFill/>
        </p:spPr>
        <p:txBody>
          <a:bodyPr wrap="square" rtlCol="0">
            <a:spAutoFit/>
          </a:bodyPr>
          <a:lstStyle/>
          <a:p>
            <a:pPr algn="ctr"/>
            <a:r>
              <a:rPr lang="es-ES" sz="700" dirty="0">
                <a:latin typeface="Century Gothic" panose="020B0502020202020204" pitchFamily="34" charset="0"/>
              </a:rPr>
              <a:t>El lote nos da un eje base para construir la forma de la Plaza de Mercado, dando como resultado, un</a:t>
            </a:r>
          </a:p>
          <a:p>
            <a:pPr algn="ctr"/>
            <a:r>
              <a:rPr lang="es-ES" sz="700" dirty="0">
                <a:latin typeface="Century Gothic" panose="020B0502020202020204" pitchFamily="34" charset="0"/>
              </a:rPr>
              <a:t>volumen octagonal compacto. </a:t>
            </a:r>
            <a:endParaRPr lang="es-CO" sz="700" dirty="0">
              <a:latin typeface="Century Gothic" panose="020B0502020202020204" pitchFamily="34" charset="0"/>
            </a:endParaRPr>
          </a:p>
        </p:txBody>
      </p:sp>
      <p:sp>
        <p:nvSpPr>
          <p:cNvPr id="67" name="CuadroTexto 66">
            <a:extLst>
              <a:ext uri="{FF2B5EF4-FFF2-40B4-BE49-F238E27FC236}">
                <a16:creationId xmlns:a16="http://schemas.microsoft.com/office/drawing/2014/main" id="{69518E65-5CB4-4267-88B3-C3E6FF976466}"/>
              </a:ext>
            </a:extLst>
          </p:cNvPr>
          <p:cNvSpPr txBox="1"/>
          <p:nvPr/>
        </p:nvSpPr>
        <p:spPr>
          <a:xfrm>
            <a:off x="5617358" y="2897196"/>
            <a:ext cx="788999" cy="230832"/>
          </a:xfrm>
          <a:prstGeom prst="rect">
            <a:avLst/>
          </a:prstGeom>
          <a:noFill/>
        </p:spPr>
        <p:txBody>
          <a:bodyPr wrap="none" rtlCol="0">
            <a:spAutoFit/>
          </a:bodyPr>
          <a:lstStyle/>
          <a:p>
            <a:r>
              <a:rPr lang="es-CO" sz="900" dirty="0">
                <a:latin typeface="LEMON MILK" panose="00000500000000000000" pitchFamily="50" charset="0"/>
              </a:rPr>
              <a:t>Volumen</a:t>
            </a:r>
          </a:p>
        </p:txBody>
      </p:sp>
      <p:sp>
        <p:nvSpPr>
          <p:cNvPr id="68" name="CuadroTexto 67">
            <a:extLst>
              <a:ext uri="{FF2B5EF4-FFF2-40B4-BE49-F238E27FC236}">
                <a16:creationId xmlns:a16="http://schemas.microsoft.com/office/drawing/2014/main" id="{7D6B0891-D6AD-48E1-9437-BE8A6EFEDC7E}"/>
              </a:ext>
            </a:extLst>
          </p:cNvPr>
          <p:cNvSpPr txBox="1"/>
          <p:nvPr/>
        </p:nvSpPr>
        <p:spPr>
          <a:xfrm>
            <a:off x="8632148" y="3180106"/>
            <a:ext cx="2970195" cy="415498"/>
          </a:xfrm>
          <a:prstGeom prst="rect">
            <a:avLst/>
          </a:prstGeom>
          <a:noFill/>
        </p:spPr>
        <p:txBody>
          <a:bodyPr wrap="square" rtlCol="0">
            <a:spAutoFit/>
          </a:bodyPr>
          <a:lstStyle/>
          <a:p>
            <a:pPr algn="ctr"/>
            <a:r>
              <a:rPr lang="es-ES" sz="700" dirty="0">
                <a:latin typeface="Century Gothic" panose="020B0502020202020204" pitchFamily="34" charset="0"/>
              </a:rPr>
              <a:t>Al descomponer el volumen, se plantea en el centro un invernadero como nodo principal dentro del proyecto, buscando una fuerte conexión con el paisaje.</a:t>
            </a:r>
            <a:endParaRPr lang="es-CO" sz="700" dirty="0">
              <a:latin typeface="Century Gothic" panose="020B0502020202020204" pitchFamily="34" charset="0"/>
            </a:endParaRPr>
          </a:p>
        </p:txBody>
      </p:sp>
      <p:sp>
        <p:nvSpPr>
          <p:cNvPr id="69" name="CuadroTexto 68">
            <a:extLst>
              <a:ext uri="{FF2B5EF4-FFF2-40B4-BE49-F238E27FC236}">
                <a16:creationId xmlns:a16="http://schemas.microsoft.com/office/drawing/2014/main" id="{30359A86-C521-4EF9-8D17-6236B7205F47}"/>
              </a:ext>
            </a:extLst>
          </p:cNvPr>
          <p:cNvSpPr txBox="1"/>
          <p:nvPr/>
        </p:nvSpPr>
        <p:spPr>
          <a:xfrm>
            <a:off x="9381508" y="2960909"/>
            <a:ext cx="1582477" cy="230832"/>
          </a:xfrm>
          <a:prstGeom prst="rect">
            <a:avLst/>
          </a:prstGeom>
          <a:noFill/>
        </p:spPr>
        <p:txBody>
          <a:bodyPr wrap="square" rtlCol="0">
            <a:spAutoFit/>
          </a:bodyPr>
          <a:lstStyle/>
          <a:p>
            <a:r>
              <a:rPr lang="es-CO" sz="900" dirty="0">
                <a:latin typeface="LEMON MILK" panose="00000500000000000000" pitchFamily="50" charset="0"/>
              </a:rPr>
              <a:t>Agricultura urbana</a:t>
            </a:r>
          </a:p>
        </p:txBody>
      </p:sp>
      <p:sp>
        <p:nvSpPr>
          <p:cNvPr id="70" name="CuadroTexto 69">
            <a:extLst>
              <a:ext uri="{FF2B5EF4-FFF2-40B4-BE49-F238E27FC236}">
                <a16:creationId xmlns:a16="http://schemas.microsoft.com/office/drawing/2014/main" id="{96495814-D12E-47F9-A227-9713303C876A}"/>
              </a:ext>
            </a:extLst>
          </p:cNvPr>
          <p:cNvSpPr txBox="1"/>
          <p:nvPr/>
        </p:nvSpPr>
        <p:spPr>
          <a:xfrm>
            <a:off x="318211" y="6129367"/>
            <a:ext cx="3474261" cy="307777"/>
          </a:xfrm>
          <a:prstGeom prst="rect">
            <a:avLst/>
          </a:prstGeom>
          <a:noFill/>
        </p:spPr>
        <p:txBody>
          <a:bodyPr wrap="square" rtlCol="0">
            <a:spAutoFit/>
          </a:bodyPr>
          <a:lstStyle/>
          <a:p>
            <a:pPr algn="ctr"/>
            <a:r>
              <a:rPr lang="es-ES" sz="700" dirty="0">
                <a:latin typeface="Century Gothic" panose="020B0502020202020204" pitchFamily="34" charset="0"/>
              </a:rPr>
              <a:t>El acceso tanto de visitantes es por la autopista norte,</a:t>
            </a:r>
          </a:p>
          <a:p>
            <a:pPr algn="ctr"/>
            <a:r>
              <a:rPr lang="es-ES" sz="700" dirty="0">
                <a:latin typeface="Century Gothic" panose="020B0502020202020204" pitchFamily="34" charset="0"/>
              </a:rPr>
              <a:t> además se propone un parqueadero al aire libre.</a:t>
            </a:r>
            <a:endParaRPr lang="es-CO" sz="700" dirty="0">
              <a:latin typeface="Century Gothic" panose="020B0502020202020204" pitchFamily="34" charset="0"/>
            </a:endParaRPr>
          </a:p>
        </p:txBody>
      </p:sp>
      <p:sp>
        <p:nvSpPr>
          <p:cNvPr id="71" name="CuadroTexto 70">
            <a:extLst>
              <a:ext uri="{FF2B5EF4-FFF2-40B4-BE49-F238E27FC236}">
                <a16:creationId xmlns:a16="http://schemas.microsoft.com/office/drawing/2014/main" id="{5E2002A0-1AFE-4135-BA1D-464D0A5D58BA}"/>
              </a:ext>
            </a:extLst>
          </p:cNvPr>
          <p:cNvSpPr txBox="1"/>
          <p:nvPr/>
        </p:nvSpPr>
        <p:spPr>
          <a:xfrm>
            <a:off x="1163790" y="5907782"/>
            <a:ext cx="1872629" cy="230832"/>
          </a:xfrm>
          <a:prstGeom prst="rect">
            <a:avLst/>
          </a:prstGeom>
          <a:noFill/>
        </p:spPr>
        <p:txBody>
          <a:bodyPr wrap="none" rtlCol="0">
            <a:spAutoFit/>
          </a:bodyPr>
          <a:lstStyle/>
          <a:p>
            <a:r>
              <a:rPr lang="es-CO" sz="900" dirty="0">
                <a:latin typeface="LEMON MILK" panose="00000500000000000000" pitchFamily="50" charset="0"/>
              </a:rPr>
              <a:t>Acceso y abastecimiento</a:t>
            </a:r>
          </a:p>
        </p:txBody>
      </p:sp>
      <p:sp>
        <p:nvSpPr>
          <p:cNvPr id="72" name="CuadroTexto 71">
            <a:extLst>
              <a:ext uri="{FF2B5EF4-FFF2-40B4-BE49-F238E27FC236}">
                <a16:creationId xmlns:a16="http://schemas.microsoft.com/office/drawing/2014/main" id="{D9AC30B7-7659-4895-AA86-5443E4000560}"/>
              </a:ext>
            </a:extLst>
          </p:cNvPr>
          <p:cNvSpPr txBox="1"/>
          <p:nvPr/>
        </p:nvSpPr>
        <p:spPr>
          <a:xfrm>
            <a:off x="4241909" y="6047393"/>
            <a:ext cx="3537900" cy="415498"/>
          </a:xfrm>
          <a:prstGeom prst="rect">
            <a:avLst/>
          </a:prstGeom>
          <a:noFill/>
        </p:spPr>
        <p:txBody>
          <a:bodyPr wrap="square" rtlCol="0">
            <a:spAutoFit/>
          </a:bodyPr>
          <a:lstStyle/>
          <a:p>
            <a:pPr algn="ctr"/>
            <a:r>
              <a:rPr lang="es-ES" sz="700" dirty="0">
                <a:latin typeface="Century Gothic" panose="020B0502020202020204" pitchFamily="34" charset="0"/>
              </a:rPr>
              <a:t>Se extruye el volumen en la planta alta para prolongar</a:t>
            </a:r>
          </a:p>
          <a:p>
            <a:pPr algn="ctr"/>
            <a:r>
              <a:rPr lang="es-ES" sz="700" dirty="0">
                <a:latin typeface="Century Gothic" panose="020B0502020202020204" pitchFamily="34" charset="0"/>
              </a:rPr>
              <a:t>las vistas, enfocándolas hacia el entorno y </a:t>
            </a:r>
          </a:p>
          <a:p>
            <a:pPr algn="ctr"/>
            <a:r>
              <a:rPr lang="es-ES" sz="700" dirty="0">
                <a:latin typeface="Century Gothic" panose="020B0502020202020204" pitchFamily="34" charset="0"/>
              </a:rPr>
              <a:t>paisaje inmediato de la  Plaza de Mercado.</a:t>
            </a:r>
            <a:endParaRPr lang="es-CO" sz="700" dirty="0">
              <a:latin typeface="Century Gothic" panose="020B0502020202020204" pitchFamily="34" charset="0"/>
            </a:endParaRPr>
          </a:p>
        </p:txBody>
      </p:sp>
      <p:sp>
        <p:nvSpPr>
          <p:cNvPr id="73" name="CuadroTexto 72">
            <a:extLst>
              <a:ext uri="{FF2B5EF4-FFF2-40B4-BE49-F238E27FC236}">
                <a16:creationId xmlns:a16="http://schemas.microsoft.com/office/drawing/2014/main" id="{37549F4C-EADE-4709-AE86-745852584B14}"/>
              </a:ext>
            </a:extLst>
          </p:cNvPr>
          <p:cNvSpPr txBox="1"/>
          <p:nvPr/>
        </p:nvSpPr>
        <p:spPr>
          <a:xfrm>
            <a:off x="5081153" y="5897759"/>
            <a:ext cx="1875835" cy="230832"/>
          </a:xfrm>
          <a:prstGeom prst="rect">
            <a:avLst/>
          </a:prstGeom>
          <a:noFill/>
        </p:spPr>
        <p:txBody>
          <a:bodyPr wrap="none" rtlCol="0">
            <a:spAutoFit/>
          </a:bodyPr>
          <a:lstStyle/>
          <a:p>
            <a:r>
              <a:rPr lang="es-CO" sz="900" dirty="0">
                <a:latin typeface="LEMON MILK" panose="00000500000000000000" pitchFamily="50" charset="0"/>
              </a:rPr>
              <a:t>Proyección de las vistas</a:t>
            </a:r>
          </a:p>
        </p:txBody>
      </p:sp>
      <p:sp>
        <p:nvSpPr>
          <p:cNvPr id="74" name="CuadroTexto 73">
            <a:extLst>
              <a:ext uri="{FF2B5EF4-FFF2-40B4-BE49-F238E27FC236}">
                <a16:creationId xmlns:a16="http://schemas.microsoft.com/office/drawing/2014/main" id="{9A6B90D7-3018-4F35-B0BF-ABC0C9CC0D6E}"/>
              </a:ext>
            </a:extLst>
          </p:cNvPr>
          <p:cNvSpPr txBox="1"/>
          <p:nvPr/>
        </p:nvSpPr>
        <p:spPr>
          <a:xfrm>
            <a:off x="8465544" y="6047393"/>
            <a:ext cx="3491817" cy="415498"/>
          </a:xfrm>
          <a:prstGeom prst="rect">
            <a:avLst/>
          </a:prstGeom>
          <a:noFill/>
        </p:spPr>
        <p:txBody>
          <a:bodyPr wrap="square" rtlCol="0">
            <a:spAutoFit/>
          </a:bodyPr>
          <a:lstStyle/>
          <a:p>
            <a:pPr algn="ctr"/>
            <a:r>
              <a:rPr lang="es-ES" sz="700" dirty="0">
                <a:latin typeface="Century Gothic" panose="020B0502020202020204" pitchFamily="34" charset="0"/>
              </a:rPr>
              <a:t>Con ayuda de una cubierta ondulada, la imagen del </a:t>
            </a:r>
          </a:p>
          <a:p>
            <a:pPr algn="ctr"/>
            <a:r>
              <a:rPr lang="es-ES" sz="700" dirty="0">
                <a:latin typeface="Century Gothic" panose="020B0502020202020204" pitchFamily="34" charset="0"/>
              </a:rPr>
              <a:t>proyecto es más llamativa, simulando la forma</a:t>
            </a:r>
          </a:p>
          <a:p>
            <a:pPr algn="ctr"/>
            <a:r>
              <a:rPr lang="es-ES" sz="700" dirty="0">
                <a:latin typeface="Century Gothic" panose="020B0502020202020204" pitchFamily="34" charset="0"/>
              </a:rPr>
              <a:t>de los cerros que se encuentran en la parte oriental.</a:t>
            </a:r>
          </a:p>
        </p:txBody>
      </p:sp>
      <p:sp>
        <p:nvSpPr>
          <p:cNvPr id="75" name="CuadroTexto 74">
            <a:extLst>
              <a:ext uri="{FF2B5EF4-FFF2-40B4-BE49-F238E27FC236}">
                <a16:creationId xmlns:a16="http://schemas.microsoft.com/office/drawing/2014/main" id="{0C2E9ECA-616E-41A0-9FDD-EE7FF47C7263}"/>
              </a:ext>
            </a:extLst>
          </p:cNvPr>
          <p:cNvSpPr txBox="1"/>
          <p:nvPr/>
        </p:nvSpPr>
        <p:spPr>
          <a:xfrm>
            <a:off x="9812947" y="5816561"/>
            <a:ext cx="797013" cy="230832"/>
          </a:xfrm>
          <a:prstGeom prst="rect">
            <a:avLst/>
          </a:prstGeom>
          <a:noFill/>
        </p:spPr>
        <p:txBody>
          <a:bodyPr wrap="none" rtlCol="0">
            <a:spAutoFit/>
          </a:bodyPr>
          <a:lstStyle/>
          <a:p>
            <a:r>
              <a:rPr lang="es-CO" sz="900" dirty="0">
                <a:latin typeface="LEMON MILK" panose="00000500000000000000" pitchFamily="50" charset="0"/>
              </a:rPr>
              <a:t>Cubierta </a:t>
            </a:r>
          </a:p>
        </p:txBody>
      </p:sp>
    </p:spTree>
    <p:extLst>
      <p:ext uri="{BB962C8B-B14F-4D97-AF65-F5344CB8AC3E}">
        <p14:creationId xmlns:p14="http://schemas.microsoft.com/office/powerpoint/2010/main" val="1366141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7"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par>
                          <p:cTn id="20" fill="hold">
                            <p:stCondLst>
                              <p:cond delay="2000"/>
                            </p:stCondLst>
                            <p:childTnLst>
                              <p:par>
                                <p:cTn id="21" presetID="42"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42" presetClass="entr" presetSubtype="0"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cTn>
                              </p:par>
                            </p:childTnLst>
                          </p:cTn>
                        </p:par>
                        <p:par>
                          <p:cTn id="32" fill="hold">
                            <p:stCondLst>
                              <p:cond delay="4000"/>
                            </p:stCondLst>
                            <p:childTnLst>
                              <p:par>
                                <p:cTn id="33" presetID="42" presetClass="entr" presetSubtype="0" fill="hold" grpId="0" nodeType="afterEffect">
                                  <p:stCondLst>
                                    <p:cond delay="0"/>
                                  </p:stCondLst>
                                  <p:childTnLst>
                                    <p:set>
                                      <p:cBhvr>
                                        <p:cTn id="34" dur="1" fill="hold">
                                          <p:stCondLst>
                                            <p:cond delay="0"/>
                                          </p:stCondLst>
                                        </p:cTn>
                                        <p:tgtEl>
                                          <p:spTgt spid="65"/>
                                        </p:tgtEl>
                                        <p:attrNameLst>
                                          <p:attrName>style.visibility</p:attrName>
                                        </p:attrNameLst>
                                      </p:cBhvr>
                                      <p:to>
                                        <p:strVal val="visible"/>
                                      </p:to>
                                    </p:set>
                                    <p:animEffect transition="in" filter="fade">
                                      <p:cBhvr>
                                        <p:cTn id="35" dur="1000"/>
                                        <p:tgtEl>
                                          <p:spTgt spid="65"/>
                                        </p:tgtEl>
                                      </p:cBhvr>
                                    </p:animEffect>
                                    <p:anim calcmode="lin" valueType="num">
                                      <p:cBhvr>
                                        <p:cTn id="36" dur="1000" fill="hold"/>
                                        <p:tgtEl>
                                          <p:spTgt spid="65"/>
                                        </p:tgtEl>
                                        <p:attrNameLst>
                                          <p:attrName>ppt_x</p:attrName>
                                        </p:attrNameLst>
                                      </p:cBhvr>
                                      <p:tavLst>
                                        <p:tav tm="0">
                                          <p:val>
                                            <p:strVal val="#ppt_x"/>
                                          </p:val>
                                        </p:tav>
                                        <p:tav tm="100000">
                                          <p:val>
                                            <p:strVal val="#ppt_x"/>
                                          </p:val>
                                        </p:tav>
                                      </p:tavLst>
                                    </p:anim>
                                    <p:anim calcmode="lin" valueType="num">
                                      <p:cBhvr>
                                        <p:cTn id="37" dur="1000" fill="hold"/>
                                        <p:tgtEl>
                                          <p:spTgt spid="65"/>
                                        </p:tgtEl>
                                        <p:attrNameLst>
                                          <p:attrName>ppt_y</p:attrName>
                                        </p:attrNameLst>
                                      </p:cBhvr>
                                      <p:tavLst>
                                        <p:tav tm="0">
                                          <p:val>
                                            <p:strVal val="#ppt_y+.1"/>
                                          </p:val>
                                        </p:tav>
                                        <p:tav tm="100000">
                                          <p:val>
                                            <p:strVal val="#ppt_y"/>
                                          </p:val>
                                        </p:tav>
                                      </p:tavLst>
                                    </p:anim>
                                  </p:childTnLst>
                                </p:cTn>
                              </p:par>
                            </p:childTnLst>
                          </p:cTn>
                        </p:par>
                        <p:par>
                          <p:cTn id="38" fill="hold">
                            <p:stCondLst>
                              <p:cond delay="5000"/>
                            </p:stCondLst>
                            <p:childTnLst>
                              <p:par>
                                <p:cTn id="39" presetID="42" presetClass="entr" presetSubtype="0" fill="hold" grpId="0" nodeType="afterEffect">
                                  <p:stCondLst>
                                    <p:cond delay="0"/>
                                  </p:stCondLst>
                                  <p:childTnLst>
                                    <p:set>
                                      <p:cBhvr>
                                        <p:cTn id="40" dur="1" fill="hold">
                                          <p:stCondLst>
                                            <p:cond delay="0"/>
                                          </p:stCondLst>
                                        </p:cTn>
                                        <p:tgtEl>
                                          <p:spTgt spid="64"/>
                                        </p:tgtEl>
                                        <p:attrNameLst>
                                          <p:attrName>style.visibility</p:attrName>
                                        </p:attrNameLst>
                                      </p:cBhvr>
                                      <p:to>
                                        <p:strVal val="visible"/>
                                      </p:to>
                                    </p:set>
                                    <p:animEffect transition="in" filter="fade">
                                      <p:cBhvr>
                                        <p:cTn id="41" dur="1000"/>
                                        <p:tgtEl>
                                          <p:spTgt spid="64"/>
                                        </p:tgtEl>
                                      </p:cBhvr>
                                    </p:animEffect>
                                    <p:anim calcmode="lin" valueType="num">
                                      <p:cBhvr>
                                        <p:cTn id="42" dur="1000" fill="hold"/>
                                        <p:tgtEl>
                                          <p:spTgt spid="64"/>
                                        </p:tgtEl>
                                        <p:attrNameLst>
                                          <p:attrName>ppt_x</p:attrName>
                                        </p:attrNameLst>
                                      </p:cBhvr>
                                      <p:tavLst>
                                        <p:tav tm="0">
                                          <p:val>
                                            <p:strVal val="#ppt_x"/>
                                          </p:val>
                                        </p:tav>
                                        <p:tav tm="100000">
                                          <p:val>
                                            <p:strVal val="#ppt_x"/>
                                          </p:val>
                                        </p:tav>
                                      </p:tavLst>
                                    </p:anim>
                                    <p:anim calcmode="lin" valueType="num">
                                      <p:cBhvr>
                                        <p:cTn id="43"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1000"/>
                                        <p:tgtEl>
                                          <p:spTgt spid="15"/>
                                        </p:tgtEl>
                                      </p:cBhvr>
                                    </p:animEffect>
                                    <p:anim calcmode="lin" valueType="num">
                                      <p:cBhvr>
                                        <p:cTn id="49" dur="1000" fill="hold"/>
                                        <p:tgtEl>
                                          <p:spTgt spid="15"/>
                                        </p:tgtEl>
                                        <p:attrNameLst>
                                          <p:attrName>ppt_x</p:attrName>
                                        </p:attrNameLst>
                                      </p:cBhvr>
                                      <p:tavLst>
                                        <p:tav tm="0">
                                          <p:val>
                                            <p:strVal val="#ppt_x"/>
                                          </p:val>
                                        </p:tav>
                                        <p:tav tm="100000">
                                          <p:val>
                                            <p:strVal val="#ppt_x"/>
                                          </p:val>
                                        </p:tav>
                                      </p:tavLst>
                                    </p:anim>
                                    <p:anim calcmode="lin" valueType="num">
                                      <p:cBhvr>
                                        <p:cTn id="50" dur="1000" fill="hold"/>
                                        <p:tgtEl>
                                          <p:spTgt spid="15"/>
                                        </p:tgtEl>
                                        <p:attrNameLst>
                                          <p:attrName>ppt_y</p:attrName>
                                        </p:attrNameLst>
                                      </p:cBhvr>
                                      <p:tavLst>
                                        <p:tav tm="0">
                                          <p:val>
                                            <p:strVal val="#ppt_y+.1"/>
                                          </p:val>
                                        </p:tav>
                                        <p:tav tm="100000">
                                          <p:val>
                                            <p:strVal val="#ppt_y"/>
                                          </p:val>
                                        </p:tav>
                                      </p:tavLst>
                                    </p:anim>
                                  </p:childTnLst>
                                </p:cTn>
                              </p:par>
                            </p:childTnLst>
                          </p:cTn>
                        </p:par>
                        <p:par>
                          <p:cTn id="51" fill="hold">
                            <p:stCondLst>
                              <p:cond delay="1000"/>
                            </p:stCondLst>
                            <p:childTnLst>
                              <p:par>
                                <p:cTn id="52" presetID="22" presetClass="entr" presetSubtype="8" fill="hold" nodeType="after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wipe(left)">
                                      <p:cBhvr>
                                        <p:cTn id="54" dur="500"/>
                                        <p:tgtEl>
                                          <p:spTgt spid="19"/>
                                        </p:tgtEl>
                                      </p:cBhvr>
                                    </p:animEffect>
                                  </p:childTnLst>
                                </p:cTn>
                              </p:par>
                            </p:childTnLst>
                          </p:cTn>
                        </p:par>
                        <p:par>
                          <p:cTn id="55" fill="hold">
                            <p:stCondLst>
                              <p:cond delay="1500"/>
                            </p:stCondLst>
                            <p:childTnLst>
                              <p:par>
                                <p:cTn id="56" presetID="42" presetClass="entr" presetSubtype="0" fill="hold" nodeType="after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fade">
                                      <p:cBhvr>
                                        <p:cTn id="58" dur="1000"/>
                                        <p:tgtEl>
                                          <p:spTgt spid="21"/>
                                        </p:tgtEl>
                                      </p:cBhvr>
                                    </p:animEffect>
                                    <p:anim calcmode="lin" valueType="num">
                                      <p:cBhvr>
                                        <p:cTn id="59" dur="1000" fill="hold"/>
                                        <p:tgtEl>
                                          <p:spTgt spid="21"/>
                                        </p:tgtEl>
                                        <p:attrNameLst>
                                          <p:attrName>ppt_x</p:attrName>
                                        </p:attrNameLst>
                                      </p:cBhvr>
                                      <p:tavLst>
                                        <p:tav tm="0">
                                          <p:val>
                                            <p:strVal val="#ppt_x"/>
                                          </p:val>
                                        </p:tav>
                                        <p:tav tm="100000">
                                          <p:val>
                                            <p:strVal val="#ppt_x"/>
                                          </p:val>
                                        </p:tav>
                                      </p:tavLst>
                                    </p:anim>
                                    <p:anim calcmode="lin" valueType="num">
                                      <p:cBhvr>
                                        <p:cTn id="60" dur="1000" fill="hold"/>
                                        <p:tgtEl>
                                          <p:spTgt spid="21"/>
                                        </p:tgtEl>
                                        <p:attrNameLst>
                                          <p:attrName>ppt_y</p:attrName>
                                        </p:attrNameLst>
                                      </p:cBhvr>
                                      <p:tavLst>
                                        <p:tav tm="0">
                                          <p:val>
                                            <p:strVal val="#ppt_y+.1"/>
                                          </p:val>
                                        </p:tav>
                                        <p:tav tm="100000">
                                          <p:val>
                                            <p:strVal val="#ppt_y"/>
                                          </p:val>
                                        </p:tav>
                                      </p:tavLst>
                                    </p:anim>
                                  </p:childTnLst>
                                </p:cTn>
                              </p:par>
                            </p:childTnLst>
                          </p:cTn>
                        </p:par>
                        <p:par>
                          <p:cTn id="61" fill="hold">
                            <p:stCondLst>
                              <p:cond delay="2500"/>
                            </p:stCondLst>
                            <p:childTnLst>
                              <p:par>
                                <p:cTn id="62" presetID="42" presetClass="entr" presetSubtype="0" fill="hold" nodeType="after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fade">
                                      <p:cBhvr>
                                        <p:cTn id="64" dur="1000"/>
                                        <p:tgtEl>
                                          <p:spTgt spid="23"/>
                                        </p:tgtEl>
                                      </p:cBhvr>
                                    </p:animEffect>
                                    <p:anim calcmode="lin" valueType="num">
                                      <p:cBhvr>
                                        <p:cTn id="65" dur="1000" fill="hold"/>
                                        <p:tgtEl>
                                          <p:spTgt spid="23"/>
                                        </p:tgtEl>
                                        <p:attrNameLst>
                                          <p:attrName>ppt_x</p:attrName>
                                        </p:attrNameLst>
                                      </p:cBhvr>
                                      <p:tavLst>
                                        <p:tav tm="0">
                                          <p:val>
                                            <p:strVal val="#ppt_x"/>
                                          </p:val>
                                        </p:tav>
                                        <p:tav tm="100000">
                                          <p:val>
                                            <p:strVal val="#ppt_x"/>
                                          </p:val>
                                        </p:tav>
                                      </p:tavLst>
                                    </p:anim>
                                    <p:anim calcmode="lin" valueType="num">
                                      <p:cBhvr>
                                        <p:cTn id="66" dur="1000" fill="hold"/>
                                        <p:tgtEl>
                                          <p:spTgt spid="23"/>
                                        </p:tgtEl>
                                        <p:attrNameLst>
                                          <p:attrName>ppt_y</p:attrName>
                                        </p:attrNameLst>
                                      </p:cBhvr>
                                      <p:tavLst>
                                        <p:tav tm="0">
                                          <p:val>
                                            <p:strVal val="#ppt_y+.1"/>
                                          </p:val>
                                        </p:tav>
                                        <p:tav tm="100000">
                                          <p:val>
                                            <p:strVal val="#ppt_y"/>
                                          </p:val>
                                        </p:tav>
                                      </p:tavLst>
                                    </p:anim>
                                  </p:childTnLst>
                                </p:cTn>
                              </p:par>
                            </p:childTnLst>
                          </p:cTn>
                        </p:par>
                        <p:par>
                          <p:cTn id="67" fill="hold">
                            <p:stCondLst>
                              <p:cond delay="3500"/>
                            </p:stCondLst>
                            <p:childTnLst>
                              <p:par>
                                <p:cTn id="68" presetID="42" presetClass="entr" presetSubtype="0" fill="hold" grpId="0" nodeType="afterEffect">
                                  <p:stCondLst>
                                    <p:cond delay="0"/>
                                  </p:stCondLst>
                                  <p:childTnLst>
                                    <p:set>
                                      <p:cBhvr>
                                        <p:cTn id="69" dur="1" fill="hold">
                                          <p:stCondLst>
                                            <p:cond delay="0"/>
                                          </p:stCondLst>
                                        </p:cTn>
                                        <p:tgtEl>
                                          <p:spTgt spid="67"/>
                                        </p:tgtEl>
                                        <p:attrNameLst>
                                          <p:attrName>style.visibility</p:attrName>
                                        </p:attrNameLst>
                                      </p:cBhvr>
                                      <p:to>
                                        <p:strVal val="visible"/>
                                      </p:to>
                                    </p:set>
                                    <p:animEffect transition="in" filter="fade">
                                      <p:cBhvr>
                                        <p:cTn id="70" dur="1000"/>
                                        <p:tgtEl>
                                          <p:spTgt spid="67"/>
                                        </p:tgtEl>
                                      </p:cBhvr>
                                    </p:animEffect>
                                    <p:anim calcmode="lin" valueType="num">
                                      <p:cBhvr>
                                        <p:cTn id="71" dur="1000" fill="hold"/>
                                        <p:tgtEl>
                                          <p:spTgt spid="67"/>
                                        </p:tgtEl>
                                        <p:attrNameLst>
                                          <p:attrName>ppt_x</p:attrName>
                                        </p:attrNameLst>
                                      </p:cBhvr>
                                      <p:tavLst>
                                        <p:tav tm="0">
                                          <p:val>
                                            <p:strVal val="#ppt_x"/>
                                          </p:val>
                                        </p:tav>
                                        <p:tav tm="100000">
                                          <p:val>
                                            <p:strVal val="#ppt_x"/>
                                          </p:val>
                                        </p:tav>
                                      </p:tavLst>
                                    </p:anim>
                                    <p:anim calcmode="lin" valueType="num">
                                      <p:cBhvr>
                                        <p:cTn id="72" dur="1000" fill="hold"/>
                                        <p:tgtEl>
                                          <p:spTgt spid="67"/>
                                        </p:tgtEl>
                                        <p:attrNameLst>
                                          <p:attrName>ppt_y</p:attrName>
                                        </p:attrNameLst>
                                      </p:cBhvr>
                                      <p:tavLst>
                                        <p:tav tm="0">
                                          <p:val>
                                            <p:strVal val="#ppt_y+.1"/>
                                          </p:val>
                                        </p:tav>
                                        <p:tav tm="100000">
                                          <p:val>
                                            <p:strVal val="#ppt_y"/>
                                          </p:val>
                                        </p:tav>
                                      </p:tavLst>
                                    </p:anim>
                                  </p:childTnLst>
                                </p:cTn>
                              </p:par>
                            </p:childTnLst>
                          </p:cTn>
                        </p:par>
                        <p:par>
                          <p:cTn id="73" fill="hold">
                            <p:stCondLst>
                              <p:cond delay="4500"/>
                            </p:stCondLst>
                            <p:childTnLst>
                              <p:par>
                                <p:cTn id="74" presetID="42" presetClass="entr" presetSubtype="0" fill="hold" grpId="0" nodeType="afterEffect">
                                  <p:stCondLst>
                                    <p:cond delay="0"/>
                                  </p:stCondLst>
                                  <p:childTnLst>
                                    <p:set>
                                      <p:cBhvr>
                                        <p:cTn id="75" dur="1" fill="hold">
                                          <p:stCondLst>
                                            <p:cond delay="0"/>
                                          </p:stCondLst>
                                        </p:cTn>
                                        <p:tgtEl>
                                          <p:spTgt spid="66"/>
                                        </p:tgtEl>
                                        <p:attrNameLst>
                                          <p:attrName>style.visibility</p:attrName>
                                        </p:attrNameLst>
                                      </p:cBhvr>
                                      <p:to>
                                        <p:strVal val="visible"/>
                                      </p:to>
                                    </p:set>
                                    <p:animEffect transition="in" filter="fade">
                                      <p:cBhvr>
                                        <p:cTn id="76" dur="1000"/>
                                        <p:tgtEl>
                                          <p:spTgt spid="66"/>
                                        </p:tgtEl>
                                      </p:cBhvr>
                                    </p:animEffect>
                                    <p:anim calcmode="lin" valueType="num">
                                      <p:cBhvr>
                                        <p:cTn id="77" dur="1000" fill="hold"/>
                                        <p:tgtEl>
                                          <p:spTgt spid="66"/>
                                        </p:tgtEl>
                                        <p:attrNameLst>
                                          <p:attrName>ppt_x</p:attrName>
                                        </p:attrNameLst>
                                      </p:cBhvr>
                                      <p:tavLst>
                                        <p:tav tm="0">
                                          <p:val>
                                            <p:strVal val="#ppt_x"/>
                                          </p:val>
                                        </p:tav>
                                        <p:tav tm="100000">
                                          <p:val>
                                            <p:strVal val="#ppt_x"/>
                                          </p:val>
                                        </p:tav>
                                      </p:tavLst>
                                    </p:anim>
                                    <p:anim calcmode="lin" valueType="num">
                                      <p:cBhvr>
                                        <p:cTn id="78"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nodeType="clickEffect">
                                  <p:stCondLst>
                                    <p:cond delay="0"/>
                                  </p:stCondLst>
                                  <p:childTnLst>
                                    <p:set>
                                      <p:cBhvr>
                                        <p:cTn id="82" dur="1" fill="hold">
                                          <p:stCondLst>
                                            <p:cond delay="0"/>
                                          </p:stCondLst>
                                        </p:cTn>
                                        <p:tgtEl>
                                          <p:spTgt spid="25"/>
                                        </p:tgtEl>
                                        <p:attrNameLst>
                                          <p:attrName>style.visibility</p:attrName>
                                        </p:attrNameLst>
                                      </p:cBhvr>
                                      <p:to>
                                        <p:strVal val="visible"/>
                                      </p:to>
                                    </p:set>
                                    <p:animEffect transition="in" filter="fade">
                                      <p:cBhvr>
                                        <p:cTn id="83" dur="1000"/>
                                        <p:tgtEl>
                                          <p:spTgt spid="25"/>
                                        </p:tgtEl>
                                      </p:cBhvr>
                                    </p:animEffect>
                                    <p:anim calcmode="lin" valueType="num">
                                      <p:cBhvr>
                                        <p:cTn id="84" dur="1000" fill="hold"/>
                                        <p:tgtEl>
                                          <p:spTgt spid="25"/>
                                        </p:tgtEl>
                                        <p:attrNameLst>
                                          <p:attrName>ppt_x</p:attrName>
                                        </p:attrNameLst>
                                      </p:cBhvr>
                                      <p:tavLst>
                                        <p:tav tm="0">
                                          <p:val>
                                            <p:strVal val="#ppt_x"/>
                                          </p:val>
                                        </p:tav>
                                        <p:tav tm="100000">
                                          <p:val>
                                            <p:strVal val="#ppt_x"/>
                                          </p:val>
                                        </p:tav>
                                      </p:tavLst>
                                    </p:anim>
                                    <p:anim calcmode="lin" valueType="num">
                                      <p:cBhvr>
                                        <p:cTn id="85" dur="1000" fill="hold"/>
                                        <p:tgtEl>
                                          <p:spTgt spid="25"/>
                                        </p:tgtEl>
                                        <p:attrNameLst>
                                          <p:attrName>ppt_y</p:attrName>
                                        </p:attrNameLst>
                                      </p:cBhvr>
                                      <p:tavLst>
                                        <p:tav tm="0">
                                          <p:val>
                                            <p:strVal val="#ppt_y+.1"/>
                                          </p:val>
                                        </p:tav>
                                        <p:tav tm="100000">
                                          <p:val>
                                            <p:strVal val="#ppt_y"/>
                                          </p:val>
                                        </p:tav>
                                      </p:tavLst>
                                    </p:anim>
                                  </p:childTnLst>
                                </p:cTn>
                              </p:par>
                            </p:childTnLst>
                          </p:cTn>
                        </p:par>
                        <p:par>
                          <p:cTn id="86" fill="hold">
                            <p:stCondLst>
                              <p:cond delay="1000"/>
                            </p:stCondLst>
                            <p:childTnLst>
                              <p:par>
                                <p:cTn id="87" presetID="22" presetClass="entr" presetSubtype="8" fill="hold" nodeType="afterEffect">
                                  <p:stCondLst>
                                    <p:cond delay="0"/>
                                  </p:stCondLst>
                                  <p:childTnLst>
                                    <p:set>
                                      <p:cBhvr>
                                        <p:cTn id="88" dur="1" fill="hold">
                                          <p:stCondLst>
                                            <p:cond delay="0"/>
                                          </p:stCondLst>
                                        </p:cTn>
                                        <p:tgtEl>
                                          <p:spTgt spid="27"/>
                                        </p:tgtEl>
                                        <p:attrNameLst>
                                          <p:attrName>style.visibility</p:attrName>
                                        </p:attrNameLst>
                                      </p:cBhvr>
                                      <p:to>
                                        <p:strVal val="visible"/>
                                      </p:to>
                                    </p:set>
                                    <p:animEffect transition="in" filter="wipe(left)">
                                      <p:cBhvr>
                                        <p:cTn id="89" dur="500"/>
                                        <p:tgtEl>
                                          <p:spTgt spid="27"/>
                                        </p:tgtEl>
                                      </p:cBhvr>
                                    </p:animEffect>
                                  </p:childTnLst>
                                </p:cTn>
                              </p:par>
                            </p:childTnLst>
                          </p:cTn>
                        </p:par>
                        <p:par>
                          <p:cTn id="90" fill="hold">
                            <p:stCondLst>
                              <p:cond delay="1500"/>
                            </p:stCondLst>
                            <p:childTnLst>
                              <p:par>
                                <p:cTn id="91" presetID="22" presetClass="entr" presetSubtype="2" fill="hold" nodeType="afterEffect">
                                  <p:stCondLst>
                                    <p:cond delay="0"/>
                                  </p:stCondLst>
                                  <p:childTnLst>
                                    <p:set>
                                      <p:cBhvr>
                                        <p:cTn id="92" dur="1" fill="hold">
                                          <p:stCondLst>
                                            <p:cond delay="0"/>
                                          </p:stCondLst>
                                        </p:cTn>
                                        <p:tgtEl>
                                          <p:spTgt spid="29"/>
                                        </p:tgtEl>
                                        <p:attrNameLst>
                                          <p:attrName>style.visibility</p:attrName>
                                        </p:attrNameLst>
                                      </p:cBhvr>
                                      <p:to>
                                        <p:strVal val="visible"/>
                                      </p:to>
                                    </p:set>
                                    <p:animEffect transition="in" filter="wipe(right)">
                                      <p:cBhvr>
                                        <p:cTn id="93" dur="500"/>
                                        <p:tgtEl>
                                          <p:spTgt spid="29"/>
                                        </p:tgtEl>
                                      </p:cBhvr>
                                    </p:animEffect>
                                  </p:childTnLst>
                                </p:cTn>
                              </p:par>
                            </p:childTnLst>
                          </p:cTn>
                        </p:par>
                        <p:par>
                          <p:cTn id="94" fill="hold">
                            <p:stCondLst>
                              <p:cond delay="2000"/>
                            </p:stCondLst>
                            <p:childTnLst>
                              <p:par>
                                <p:cTn id="95" presetID="47" presetClass="entr" presetSubtype="0" fill="hold" nodeType="afterEffect">
                                  <p:stCondLst>
                                    <p:cond delay="0"/>
                                  </p:stCondLst>
                                  <p:childTnLst>
                                    <p:set>
                                      <p:cBhvr>
                                        <p:cTn id="96" dur="1" fill="hold">
                                          <p:stCondLst>
                                            <p:cond delay="0"/>
                                          </p:stCondLst>
                                        </p:cTn>
                                        <p:tgtEl>
                                          <p:spTgt spid="31"/>
                                        </p:tgtEl>
                                        <p:attrNameLst>
                                          <p:attrName>style.visibility</p:attrName>
                                        </p:attrNameLst>
                                      </p:cBhvr>
                                      <p:to>
                                        <p:strVal val="visible"/>
                                      </p:to>
                                    </p:set>
                                    <p:animEffect transition="in" filter="fade">
                                      <p:cBhvr>
                                        <p:cTn id="97" dur="1000"/>
                                        <p:tgtEl>
                                          <p:spTgt spid="31"/>
                                        </p:tgtEl>
                                      </p:cBhvr>
                                    </p:animEffect>
                                    <p:anim calcmode="lin" valueType="num">
                                      <p:cBhvr>
                                        <p:cTn id="98" dur="1000" fill="hold"/>
                                        <p:tgtEl>
                                          <p:spTgt spid="31"/>
                                        </p:tgtEl>
                                        <p:attrNameLst>
                                          <p:attrName>ppt_x</p:attrName>
                                        </p:attrNameLst>
                                      </p:cBhvr>
                                      <p:tavLst>
                                        <p:tav tm="0">
                                          <p:val>
                                            <p:strVal val="#ppt_x"/>
                                          </p:val>
                                        </p:tav>
                                        <p:tav tm="100000">
                                          <p:val>
                                            <p:strVal val="#ppt_x"/>
                                          </p:val>
                                        </p:tav>
                                      </p:tavLst>
                                    </p:anim>
                                    <p:anim calcmode="lin" valueType="num">
                                      <p:cBhvr>
                                        <p:cTn id="99" dur="1000" fill="hold"/>
                                        <p:tgtEl>
                                          <p:spTgt spid="31"/>
                                        </p:tgtEl>
                                        <p:attrNameLst>
                                          <p:attrName>ppt_y</p:attrName>
                                        </p:attrNameLst>
                                      </p:cBhvr>
                                      <p:tavLst>
                                        <p:tav tm="0">
                                          <p:val>
                                            <p:strVal val="#ppt_y-.1"/>
                                          </p:val>
                                        </p:tav>
                                        <p:tav tm="100000">
                                          <p:val>
                                            <p:strVal val="#ppt_y"/>
                                          </p:val>
                                        </p:tav>
                                      </p:tavLst>
                                    </p:anim>
                                  </p:childTnLst>
                                </p:cTn>
                              </p:par>
                            </p:childTnLst>
                          </p:cTn>
                        </p:par>
                        <p:par>
                          <p:cTn id="100" fill="hold">
                            <p:stCondLst>
                              <p:cond delay="3000"/>
                            </p:stCondLst>
                            <p:childTnLst>
                              <p:par>
                                <p:cTn id="101" presetID="42" presetClass="entr" presetSubtype="0" fill="hold" nodeType="afterEffect">
                                  <p:stCondLst>
                                    <p:cond delay="0"/>
                                  </p:stCondLst>
                                  <p:childTnLst>
                                    <p:set>
                                      <p:cBhvr>
                                        <p:cTn id="102" dur="1" fill="hold">
                                          <p:stCondLst>
                                            <p:cond delay="0"/>
                                          </p:stCondLst>
                                        </p:cTn>
                                        <p:tgtEl>
                                          <p:spTgt spid="33"/>
                                        </p:tgtEl>
                                        <p:attrNameLst>
                                          <p:attrName>style.visibility</p:attrName>
                                        </p:attrNameLst>
                                      </p:cBhvr>
                                      <p:to>
                                        <p:strVal val="visible"/>
                                      </p:to>
                                    </p:set>
                                    <p:animEffect transition="in" filter="fade">
                                      <p:cBhvr>
                                        <p:cTn id="103" dur="1000"/>
                                        <p:tgtEl>
                                          <p:spTgt spid="33"/>
                                        </p:tgtEl>
                                      </p:cBhvr>
                                    </p:animEffect>
                                    <p:anim calcmode="lin" valueType="num">
                                      <p:cBhvr>
                                        <p:cTn id="104" dur="1000" fill="hold"/>
                                        <p:tgtEl>
                                          <p:spTgt spid="33"/>
                                        </p:tgtEl>
                                        <p:attrNameLst>
                                          <p:attrName>ppt_x</p:attrName>
                                        </p:attrNameLst>
                                      </p:cBhvr>
                                      <p:tavLst>
                                        <p:tav tm="0">
                                          <p:val>
                                            <p:strVal val="#ppt_x"/>
                                          </p:val>
                                        </p:tav>
                                        <p:tav tm="100000">
                                          <p:val>
                                            <p:strVal val="#ppt_x"/>
                                          </p:val>
                                        </p:tav>
                                      </p:tavLst>
                                    </p:anim>
                                    <p:anim calcmode="lin" valueType="num">
                                      <p:cBhvr>
                                        <p:cTn id="105" dur="1000" fill="hold"/>
                                        <p:tgtEl>
                                          <p:spTgt spid="33"/>
                                        </p:tgtEl>
                                        <p:attrNameLst>
                                          <p:attrName>ppt_y</p:attrName>
                                        </p:attrNameLst>
                                      </p:cBhvr>
                                      <p:tavLst>
                                        <p:tav tm="0">
                                          <p:val>
                                            <p:strVal val="#ppt_y+.1"/>
                                          </p:val>
                                        </p:tav>
                                        <p:tav tm="100000">
                                          <p:val>
                                            <p:strVal val="#ppt_y"/>
                                          </p:val>
                                        </p:tav>
                                      </p:tavLst>
                                    </p:anim>
                                  </p:childTnLst>
                                </p:cTn>
                              </p:par>
                            </p:childTnLst>
                          </p:cTn>
                        </p:par>
                        <p:par>
                          <p:cTn id="106" fill="hold">
                            <p:stCondLst>
                              <p:cond delay="4000"/>
                            </p:stCondLst>
                            <p:childTnLst>
                              <p:par>
                                <p:cTn id="107" presetID="42" presetClass="entr" presetSubtype="0" fill="hold" grpId="0" nodeType="afterEffect">
                                  <p:stCondLst>
                                    <p:cond delay="0"/>
                                  </p:stCondLst>
                                  <p:childTnLst>
                                    <p:set>
                                      <p:cBhvr>
                                        <p:cTn id="108" dur="1" fill="hold">
                                          <p:stCondLst>
                                            <p:cond delay="0"/>
                                          </p:stCondLst>
                                        </p:cTn>
                                        <p:tgtEl>
                                          <p:spTgt spid="69"/>
                                        </p:tgtEl>
                                        <p:attrNameLst>
                                          <p:attrName>style.visibility</p:attrName>
                                        </p:attrNameLst>
                                      </p:cBhvr>
                                      <p:to>
                                        <p:strVal val="visible"/>
                                      </p:to>
                                    </p:set>
                                    <p:animEffect transition="in" filter="fade">
                                      <p:cBhvr>
                                        <p:cTn id="109" dur="1000"/>
                                        <p:tgtEl>
                                          <p:spTgt spid="69"/>
                                        </p:tgtEl>
                                      </p:cBhvr>
                                    </p:animEffect>
                                    <p:anim calcmode="lin" valueType="num">
                                      <p:cBhvr>
                                        <p:cTn id="110" dur="1000" fill="hold"/>
                                        <p:tgtEl>
                                          <p:spTgt spid="69"/>
                                        </p:tgtEl>
                                        <p:attrNameLst>
                                          <p:attrName>ppt_x</p:attrName>
                                        </p:attrNameLst>
                                      </p:cBhvr>
                                      <p:tavLst>
                                        <p:tav tm="0">
                                          <p:val>
                                            <p:strVal val="#ppt_x"/>
                                          </p:val>
                                        </p:tav>
                                        <p:tav tm="100000">
                                          <p:val>
                                            <p:strVal val="#ppt_x"/>
                                          </p:val>
                                        </p:tav>
                                      </p:tavLst>
                                    </p:anim>
                                    <p:anim calcmode="lin" valueType="num">
                                      <p:cBhvr>
                                        <p:cTn id="111" dur="1000" fill="hold"/>
                                        <p:tgtEl>
                                          <p:spTgt spid="69"/>
                                        </p:tgtEl>
                                        <p:attrNameLst>
                                          <p:attrName>ppt_y</p:attrName>
                                        </p:attrNameLst>
                                      </p:cBhvr>
                                      <p:tavLst>
                                        <p:tav tm="0">
                                          <p:val>
                                            <p:strVal val="#ppt_y+.1"/>
                                          </p:val>
                                        </p:tav>
                                        <p:tav tm="100000">
                                          <p:val>
                                            <p:strVal val="#ppt_y"/>
                                          </p:val>
                                        </p:tav>
                                      </p:tavLst>
                                    </p:anim>
                                  </p:childTnLst>
                                </p:cTn>
                              </p:par>
                            </p:childTnLst>
                          </p:cTn>
                        </p:par>
                        <p:par>
                          <p:cTn id="112" fill="hold">
                            <p:stCondLst>
                              <p:cond delay="5000"/>
                            </p:stCondLst>
                            <p:childTnLst>
                              <p:par>
                                <p:cTn id="113" presetID="42" presetClass="entr" presetSubtype="0" fill="hold" grpId="0" nodeType="afterEffect">
                                  <p:stCondLst>
                                    <p:cond delay="0"/>
                                  </p:stCondLst>
                                  <p:childTnLst>
                                    <p:set>
                                      <p:cBhvr>
                                        <p:cTn id="114" dur="1" fill="hold">
                                          <p:stCondLst>
                                            <p:cond delay="0"/>
                                          </p:stCondLst>
                                        </p:cTn>
                                        <p:tgtEl>
                                          <p:spTgt spid="68"/>
                                        </p:tgtEl>
                                        <p:attrNameLst>
                                          <p:attrName>style.visibility</p:attrName>
                                        </p:attrNameLst>
                                      </p:cBhvr>
                                      <p:to>
                                        <p:strVal val="visible"/>
                                      </p:to>
                                    </p:set>
                                    <p:animEffect transition="in" filter="fade">
                                      <p:cBhvr>
                                        <p:cTn id="115" dur="1000"/>
                                        <p:tgtEl>
                                          <p:spTgt spid="68"/>
                                        </p:tgtEl>
                                      </p:cBhvr>
                                    </p:animEffect>
                                    <p:anim calcmode="lin" valueType="num">
                                      <p:cBhvr>
                                        <p:cTn id="116" dur="1000" fill="hold"/>
                                        <p:tgtEl>
                                          <p:spTgt spid="68"/>
                                        </p:tgtEl>
                                        <p:attrNameLst>
                                          <p:attrName>ppt_x</p:attrName>
                                        </p:attrNameLst>
                                      </p:cBhvr>
                                      <p:tavLst>
                                        <p:tav tm="0">
                                          <p:val>
                                            <p:strVal val="#ppt_x"/>
                                          </p:val>
                                        </p:tav>
                                        <p:tav tm="100000">
                                          <p:val>
                                            <p:strVal val="#ppt_x"/>
                                          </p:val>
                                        </p:tav>
                                      </p:tavLst>
                                    </p:anim>
                                    <p:anim calcmode="lin" valueType="num">
                                      <p:cBhvr>
                                        <p:cTn id="117" dur="1000" fill="hold"/>
                                        <p:tgtEl>
                                          <p:spTgt spid="68"/>
                                        </p:tgtEl>
                                        <p:attrNameLst>
                                          <p:attrName>ppt_y</p:attrName>
                                        </p:attrNameLst>
                                      </p:cBhvr>
                                      <p:tavLst>
                                        <p:tav tm="0">
                                          <p:val>
                                            <p:strVal val="#ppt_y+.1"/>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42" presetClass="entr" presetSubtype="0" fill="hold" nodeType="clickEffect">
                                  <p:stCondLst>
                                    <p:cond delay="0"/>
                                  </p:stCondLst>
                                  <p:childTnLst>
                                    <p:set>
                                      <p:cBhvr>
                                        <p:cTn id="121" dur="1" fill="hold">
                                          <p:stCondLst>
                                            <p:cond delay="0"/>
                                          </p:stCondLst>
                                        </p:cTn>
                                        <p:tgtEl>
                                          <p:spTgt spid="35"/>
                                        </p:tgtEl>
                                        <p:attrNameLst>
                                          <p:attrName>style.visibility</p:attrName>
                                        </p:attrNameLst>
                                      </p:cBhvr>
                                      <p:to>
                                        <p:strVal val="visible"/>
                                      </p:to>
                                    </p:set>
                                    <p:animEffect transition="in" filter="fade">
                                      <p:cBhvr>
                                        <p:cTn id="122" dur="1000"/>
                                        <p:tgtEl>
                                          <p:spTgt spid="35"/>
                                        </p:tgtEl>
                                      </p:cBhvr>
                                    </p:animEffect>
                                    <p:anim calcmode="lin" valueType="num">
                                      <p:cBhvr>
                                        <p:cTn id="123" dur="1000" fill="hold"/>
                                        <p:tgtEl>
                                          <p:spTgt spid="35"/>
                                        </p:tgtEl>
                                        <p:attrNameLst>
                                          <p:attrName>ppt_x</p:attrName>
                                        </p:attrNameLst>
                                      </p:cBhvr>
                                      <p:tavLst>
                                        <p:tav tm="0">
                                          <p:val>
                                            <p:strVal val="#ppt_x"/>
                                          </p:val>
                                        </p:tav>
                                        <p:tav tm="100000">
                                          <p:val>
                                            <p:strVal val="#ppt_x"/>
                                          </p:val>
                                        </p:tav>
                                      </p:tavLst>
                                    </p:anim>
                                    <p:anim calcmode="lin" valueType="num">
                                      <p:cBhvr>
                                        <p:cTn id="124" dur="1000" fill="hold"/>
                                        <p:tgtEl>
                                          <p:spTgt spid="35"/>
                                        </p:tgtEl>
                                        <p:attrNameLst>
                                          <p:attrName>ppt_y</p:attrName>
                                        </p:attrNameLst>
                                      </p:cBhvr>
                                      <p:tavLst>
                                        <p:tav tm="0">
                                          <p:val>
                                            <p:strVal val="#ppt_y+.1"/>
                                          </p:val>
                                        </p:tav>
                                        <p:tav tm="100000">
                                          <p:val>
                                            <p:strVal val="#ppt_y"/>
                                          </p:val>
                                        </p:tav>
                                      </p:tavLst>
                                    </p:anim>
                                  </p:childTnLst>
                                </p:cTn>
                              </p:par>
                            </p:childTnLst>
                          </p:cTn>
                        </p:par>
                        <p:par>
                          <p:cTn id="125" fill="hold">
                            <p:stCondLst>
                              <p:cond delay="1000"/>
                            </p:stCondLst>
                            <p:childTnLst>
                              <p:par>
                                <p:cTn id="126" presetID="22" presetClass="entr" presetSubtype="8" fill="hold" nodeType="afterEffect">
                                  <p:stCondLst>
                                    <p:cond delay="0"/>
                                  </p:stCondLst>
                                  <p:childTnLst>
                                    <p:set>
                                      <p:cBhvr>
                                        <p:cTn id="127" dur="1" fill="hold">
                                          <p:stCondLst>
                                            <p:cond delay="0"/>
                                          </p:stCondLst>
                                        </p:cTn>
                                        <p:tgtEl>
                                          <p:spTgt spid="37"/>
                                        </p:tgtEl>
                                        <p:attrNameLst>
                                          <p:attrName>style.visibility</p:attrName>
                                        </p:attrNameLst>
                                      </p:cBhvr>
                                      <p:to>
                                        <p:strVal val="visible"/>
                                      </p:to>
                                    </p:set>
                                    <p:animEffect transition="in" filter="wipe(left)">
                                      <p:cBhvr>
                                        <p:cTn id="128" dur="500"/>
                                        <p:tgtEl>
                                          <p:spTgt spid="37"/>
                                        </p:tgtEl>
                                      </p:cBhvr>
                                    </p:animEffect>
                                  </p:childTnLst>
                                </p:cTn>
                              </p:par>
                            </p:childTnLst>
                          </p:cTn>
                        </p:par>
                        <p:par>
                          <p:cTn id="129" fill="hold">
                            <p:stCondLst>
                              <p:cond delay="1500"/>
                            </p:stCondLst>
                            <p:childTnLst>
                              <p:par>
                                <p:cTn id="130" presetID="22" presetClass="entr" presetSubtype="8" fill="hold" nodeType="afterEffect">
                                  <p:stCondLst>
                                    <p:cond delay="0"/>
                                  </p:stCondLst>
                                  <p:childTnLst>
                                    <p:set>
                                      <p:cBhvr>
                                        <p:cTn id="131" dur="1" fill="hold">
                                          <p:stCondLst>
                                            <p:cond delay="0"/>
                                          </p:stCondLst>
                                        </p:cTn>
                                        <p:tgtEl>
                                          <p:spTgt spid="39"/>
                                        </p:tgtEl>
                                        <p:attrNameLst>
                                          <p:attrName>style.visibility</p:attrName>
                                        </p:attrNameLst>
                                      </p:cBhvr>
                                      <p:to>
                                        <p:strVal val="visible"/>
                                      </p:to>
                                    </p:set>
                                    <p:animEffect transition="in" filter="wipe(left)">
                                      <p:cBhvr>
                                        <p:cTn id="132" dur="500"/>
                                        <p:tgtEl>
                                          <p:spTgt spid="39"/>
                                        </p:tgtEl>
                                      </p:cBhvr>
                                    </p:animEffect>
                                  </p:childTnLst>
                                </p:cTn>
                              </p:par>
                            </p:childTnLst>
                          </p:cTn>
                        </p:par>
                        <p:par>
                          <p:cTn id="133" fill="hold">
                            <p:stCondLst>
                              <p:cond delay="2000"/>
                            </p:stCondLst>
                            <p:childTnLst>
                              <p:par>
                                <p:cTn id="134" presetID="22" presetClass="entr" presetSubtype="4" fill="hold" nodeType="afterEffect">
                                  <p:stCondLst>
                                    <p:cond delay="0"/>
                                  </p:stCondLst>
                                  <p:childTnLst>
                                    <p:set>
                                      <p:cBhvr>
                                        <p:cTn id="135" dur="1" fill="hold">
                                          <p:stCondLst>
                                            <p:cond delay="0"/>
                                          </p:stCondLst>
                                        </p:cTn>
                                        <p:tgtEl>
                                          <p:spTgt spid="41"/>
                                        </p:tgtEl>
                                        <p:attrNameLst>
                                          <p:attrName>style.visibility</p:attrName>
                                        </p:attrNameLst>
                                      </p:cBhvr>
                                      <p:to>
                                        <p:strVal val="visible"/>
                                      </p:to>
                                    </p:set>
                                    <p:animEffect transition="in" filter="wipe(down)">
                                      <p:cBhvr>
                                        <p:cTn id="136" dur="500"/>
                                        <p:tgtEl>
                                          <p:spTgt spid="41"/>
                                        </p:tgtEl>
                                      </p:cBhvr>
                                    </p:animEffect>
                                  </p:childTnLst>
                                </p:cTn>
                              </p:par>
                            </p:childTnLst>
                          </p:cTn>
                        </p:par>
                        <p:par>
                          <p:cTn id="137" fill="hold">
                            <p:stCondLst>
                              <p:cond delay="2500"/>
                            </p:stCondLst>
                            <p:childTnLst>
                              <p:par>
                                <p:cTn id="138" presetID="22" presetClass="entr" presetSubtype="2" fill="hold" nodeType="afterEffect">
                                  <p:stCondLst>
                                    <p:cond delay="0"/>
                                  </p:stCondLst>
                                  <p:childTnLst>
                                    <p:set>
                                      <p:cBhvr>
                                        <p:cTn id="139" dur="1" fill="hold">
                                          <p:stCondLst>
                                            <p:cond delay="0"/>
                                          </p:stCondLst>
                                        </p:cTn>
                                        <p:tgtEl>
                                          <p:spTgt spid="43"/>
                                        </p:tgtEl>
                                        <p:attrNameLst>
                                          <p:attrName>style.visibility</p:attrName>
                                        </p:attrNameLst>
                                      </p:cBhvr>
                                      <p:to>
                                        <p:strVal val="visible"/>
                                      </p:to>
                                    </p:set>
                                    <p:animEffect transition="in" filter="wipe(right)">
                                      <p:cBhvr>
                                        <p:cTn id="140" dur="500"/>
                                        <p:tgtEl>
                                          <p:spTgt spid="43"/>
                                        </p:tgtEl>
                                      </p:cBhvr>
                                    </p:animEffect>
                                  </p:childTnLst>
                                </p:cTn>
                              </p:par>
                            </p:childTnLst>
                          </p:cTn>
                        </p:par>
                        <p:par>
                          <p:cTn id="141" fill="hold">
                            <p:stCondLst>
                              <p:cond delay="3000"/>
                            </p:stCondLst>
                            <p:childTnLst>
                              <p:par>
                                <p:cTn id="142" presetID="42" presetClass="entr" presetSubtype="0" fill="hold" nodeType="afterEffect">
                                  <p:stCondLst>
                                    <p:cond delay="0"/>
                                  </p:stCondLst>
                                  <p:childTnLst>
                                    <p:set>
                                      <p:cBhvr>
                                        <p:cTn id="143" dur="1" fill="hold">
                                          <p:stCondLst>
                                            <p:cond delay="0"/>
                                          </p:stCondLst>
                                        </p:cTn>
                                        <p:tgtEl>
                                          <p:spTgt spid="47"/>
                                        </p:tgtEl>
                                        <p:attrNameLst>
                                          <p:attrName>style.visibility</p:attrName>
                                        </p:attrNameLst>
                                      </p:cBhvr>
                                      <p:to>
                                        <p:strVal val="visible"/>
                                      </p:to>
                                    </p:set>
                                    <p:animEffect transition="in" filter="fade">
                                      <p:cBhvr>
                                        <p:cTn id="144" dur="1000"/>
                                        <p:tgtEl>
                                          <p:spTgt spid="47"/>
                                        </p:tgtEl>
                                      </p:cBhvr>
                                    </p:animEffect>
                                    <p:anim calcmode="lin" valueType="num">
                                      <p:cBhvr>
                                        <p:cTn id="145" dur="1000" fill="hold"/>
                                        <p:tgtEl>
                                          <p:spTgt spid="47"/>
                                        </p:tgtEl>
                                        <p:attrNameLst>
                                          <p:attrName>ppt_x</p:attrName>
                                        </p:attrNameLst>
                                      </p:cBhvr>
                                      <p:tavLst>
                                        <p:tav tm="0">
                                          <p:val>
                                            <p:strVal val="#ppt_x"/>
                                          </p:val>
                                        </p:tav>
                                        <p:tav tm="100000">
                                          <p:val>
                                            <p:strVal val="#ppt_x"/>
                                          </p:val>
                                        </p:tav>
                                      </p:tavLst>
                                    </p:anim>
                                    <p:anim calcmode="lin" valueType="num">
                                      <p:cBhvr>
                                        <p:cTn id="146" dur="1000" fill="hold"/>
                                        <p:tgtEl>
                                          <p:spTgt spid="47"/>
                                        </p:tgtEl>
                                        <p:attrNameLst>
                                          <p:attrName>ppt_y</p:attrName>
                                        </p:attrNameLst>
                                      </p:cBhvr>
                                      <p:tavLst>
                                        <p:tav tm="0">
                                          <p:val>
                                            <p:strVal val="#ppt_y+.1"/>
                                          </p:val>
                                        </p:tav>
                                        <p:tav tm="100000">
                                          <p:val>
                                            <p:strVal val="#ppt_y"/>
                                          </p:val>
                                        </p:tav>
                                      </p:tavLst>
                                    </p:anim>
                                  </p:childTnLst>
                                </p:cTn>
                              </p:par>
                            </p:childTnLst>
                          </p:cTn>
                        </p:par>
                        <p:par>
                          <p:cTn id="147" fill="hold">
                            <p:stCondLst>
                              <p:cond delay="4000"/>
                            </p:stCondLst>
                            <p:childTnLst>
                              <p:par>
                                <p:cTn id="148" presetID="42" presetClass="entr" presetSubtype="0" fill="hold" nodeType="afterEffect">
                                  <p:stCondLst>
                                    <p:cond delay="0"/>
                                  </p:stCondLst>
                                  <p:childTnLst>
                                    <p:set>
                                      <p:cBhvr>
                                        <p:cTn id="149" dur="1" fill="hold">
                                          <p:stCondLst>
                                            <p:cond delay="0"/>
                                          </p:stCondLst>
                                        </p:cTn>
                                        <p:tgtEl>
                                          <p:spTgt spid="45"/>
                                        </p:tgtEl>
                                        <p:attrNameLst>
                                          <p:attrName>style.visibility</p:attrName>
                                        </p:attrNameLst>
                                      </p:cBhvr>
                                      <p:to>
                                        <p:strVal val="visible"/>
                                      </p:to>
                                    </p:set>
                                    <p:animEffect transition="in" filter="fade">
                                      <p:cBhvr>
                                        <p:cTn id="150" dur="1000"/>
                                        <p:tgtEl>
                                          <p:spTgt spid="45"/>
                                        </p:tgtEl>
                                      </p:cBhvr>
                                    </p:animEffect>
                                    <p:anim calcmode="lin" valueType="num">
                                      <p:cBhvr>
                                        <p:cTn id="151" dur="1000" fill="hold"/>
                                        <p:tgtEl>
                                          <p:spTgt spid="45"/>
                                        </p:tgtEl>
                                        <p:attrNameLst>
                                          <p:attrName>ppt_x</p:attrName>
                                        </p:attrNameLst>
                                      </p:cBhvr>
                                      <p:tavLst>
                                        <p:tav tm="0">
                                          <p:val>
                                            <p:strVal val="#ppt_x"/>
                                          </p:val>
                                        </p:tav>
                                        <p:tav tm="100000">
                                          <p:val>
                                            <p:strVal val="#ppt_x"/>
                                          </p:val>
                                        </p:tav>
                                      </p:tavLst>
                                    </p:anim>
                                    <p:anim calcmode="lin" valueType="num">
                                      <p:cBhvr>
                                        <p:cTn id="152" dur="1000" fill="hold"/>
                                        <p:tgtEl>
                                          <p:spTgt spid="45"/>
                                        </p:tgtEl>
                                        <p:attrNameLst>
                                          <p:attrName>ppt_y</p:attrName>
                                        </p:attrNameLst>
                                      </p:cBhvr>
                                      <p:tavLst>
                                        <p:tav tm="0">
                                          <p:val>
                                            <p:strVal val="#ppt_y+.1"/>
                                          </p:val>
                                        </p:tav>
                                        <p:tav tm="100000">
                                          <p:val>
                                            <p:strVal val="#ppt_y"/>
                                          </p:val>
                                        </p:tav>
                                      </p:tavLst>
                                    </p:anim>
                                  </p:childTnLst>
                                </p:cTn>
                              </p:par>
                            </p:childTnLst>
                          </p:cTn>
                        </p:par>
                        <p:par>
                          <p:cTn id="153" fill="hold">
                            <p:stCondLst>
                              <p:cond delay="5000"/>
                            </p:stCondLst>
                            <p:childTnLst>
                              <p:par>
                                <p:cTn id="154" presetID="42" presetClass="entr" presetSubtype="0" fill="hold" grpId="0" nodeType="afterEffect">
                                  <p:stCondLst>
                                    <p:cond delay="0"/>
                                  </p:stCondLst>
                                  <p:childTnLst>
                                    <p:set>
                                      <p:cBhvr>
                                        <p:cTn id="155" dur="1" fill="hold">
                                          <p:stCondLst>
                                            <p:cond delay="0"/>
                                          </p:stCondLst>
                                        </p:cTn>
                                        <p:tgtEl>
                                          <p:spTgt spid="71"/>
                                        </p:tgtEl>
                                        <p:attrNameLst>
                                          <p:attrName>style.visibility</p:attrName>
                                        </p:attrNameLst>
                                      </p:cBhvr>
                                      <p:to>
                                        <p:strVal val="visible"/>
                                      </p:to>
                                    </p:set>
                                    <p:animEffect transition="in" filter="fade">
                                      <p:cBhvr>
                                        <p:cTn id="156" dur="1000"/>
                                        <p:tgtEl>
                                          <p:spTgt spid="71"/>
                                        </p:tgtEl>
                                      </p:cBhvr>
                                    </p:animEffect>
                                    <p:anim calcmode="lin" valueType="num">
                                      <p:cBhvr>
                                        <p:cTn id="157" dur="1000" fill="hold"/>
                                        <p:tgtEl>
                                          <p:spTgt spid="71"/>
                                        </p:tgtEl>
                                        <p:attrNameLst>
                                          <p:attrName>ppt_x</p:attrName>
                                        </p:attrNameLst>
                                      </p:cBhvr>
                                      <p:tavLst>
                                        <p:tav tm="0">
                                          <p:val>
                                            <p:strVal val="#ppt_x"/>
                                          </p:val>
                                        </p:tav>
                                        <p:tav tm="100000">
                                          <p:val>
                                            <p:strVal val="#ppt_x"/>
                                          </p:val>
                                        </p:tav>
                                      </p:tavLst>
                                    </p:anim>
                                    <p:anim calcmode="lin" valueType="num">
                                      <p:cBhvr>
                                        <p:cTn id="158" dur="1000" fill="hold"/>
                                        <p:tgtEl>
                                          <p:spTgt spid="71"/>
                                        </p:tgtEl>
                                        <p:attrNameLst>
                                          <p:attrName>ppt_y</p:attrName>
                                        </p:attrNameLst>
                                      </p:cBhvr>
                                      <p:tavLst>
                                        <p:tav tm="0">
                                          <p:val>
                                            <p:strVal val="#ppt_y+.1"/>
                                          </p:val>
                                        </p:tav>
                                        <p:tav tm="100000">
                                          <p:val>
                                            <p:strVal val="#ppt_y"/>
                                          </p:val>
                                        </p:tav>
                                      </p:tavLst>
                                    </p:anim>
                                  </p:childTnLst>
                                </p:cTn>
                              </p:par>
                            </p:childTnLst>
                          </p:cTn>
                        </p:par>
                        <p:par>
                          <p:cTn id="159" fill="hold">
                            <p:stCondLst>
                              <p:cond delay="6000"/>
                            </p:stCondLst>
                            <p:childTnLst>
                              <p:par>
                                <p:cTn id="160" presetID="42" presetClass="entr" presetSubtype="0" fill="hold" grpId="0" nodeType="afterEffect">
                                  <p:stCondLst>
                                    <p:cond delay="0"/>
                                  </p:stCondLst>
                                  <p:childTnLst>
                                    <p:set>
                                      <p:cBhvr>
                                        <p:cTn id="161" dur="1" fill="hold">
                                          <p:stCondLst>
                                            <p:cond delay="0"/>
                                          </p:stCondLst>
                                        </p:cTn>
                                        <p:tgtEl>
                                          <p:spTgt spid="70"/>
                                        </p:tgtEl>
                                        <p:attrNameLst>
                                          <p:attrName>style.visibility</p:attrName>
                                        </p:attrNameLst>
                                      </p:cBhvr>
                                      <p:to>
                                        <p:strVal val="visible"/>
                                      </p:to>
                                    </p:set>
                                    <p:animEffect transition="in" filter="fade">
                                      <p:cBhvr>
                                        <p:cTn id="162" dur="1000"/>
                                        <p:tgtEl>
                                          <p:spTgt spid="70"/>
                                        </p:tgtEl>
                                      </p:cBhvr>
                                    </p:animEffect>
                                    <p:anim calcmode="lin" valueType="num">
                                      <p:cBhvr>
                                        <p:cTn id="163" dur="1000" fill="hold"/>
                                        <p:tgtEl>
                                          <p:spTgt spid="70"/>
                                        </p:tgtEl>
                                        <p:attrNameLst>
                                          <p:attrName>ppt_x</p:attrName>
                                        </p:attrNameLst>
                                      </p:cBhvr>
                                      <p:tavLst>
                                        <p:tav tm="0">
                                          <p:val>
                                            <p:strVal val="#ppt_x"/>
                                          </p:val>
                                        </p:tav>
                                        <p:tav tm="100000">
                                          <p:val>
                                            <p:strVal val="#ppt_x"/>
                                          </p:val>
                                        </p:tav>
                                      </p:tavLst>
                                    </p:anim>
                                    <p:anim calcmode="lin" valueType="num">
                                      <p:cBhvr>
                                        <p:cTn id="164" dur="1000" fill="hold"/>
                                        <p:tgtEl>
                                          <p:spTgt spid="70"/>
                                        </p:tgtEl>
                                        <p:attrNameLst>
                                          <p:attrName>ppt_y</p:attrName>
                                        </p:attrNameLst>
                                      </p:cBhvr>
                                      <p:tavLst>
                                        <p:tav tm="0">
                                          <p:val>
                                            <p:strVal val="#ppt_y+.1"/>
                                          </p:val>
                                        </p:tav>
                                        <p:tav tm="100000">
                                          <p:val>
                                            <p:strVal val="#ppt_y"/>
                                          </p:val>
                                        </p:tav>
                                      </p:tavLst>
                                    </p:anim>
                                  </p:childTnLst>
                                </p:cTn>
                              </p:par>
                            </p:childTnLst>
                          </p:cTn>
                        </p:par>
                      </p:childTnLst>
                    </p:cTn>
                  </p:par>
                  <p:par>
                    <p:cTn id="165" fill="hold">
                      <p:stCondLst>
                        <p:cond delay="indefinite"/>
                      </p:stCondLst>
                      <p:childTnLst>
                        <p:par>
                          <p:cTn id="166" fill="hold">
                            <p:stCondLst>
                              <p:cond delay="0"/>
                            </p:stCondLst>
                            <p:childTnLst>
                              <p:par>
                                <p:cTn id="167" presetID="42" presetClass="entr" presetSubtype="0" fill="hold" nodeType="clickEffect">
                                  <p:stCondLst>
                                    <p:cond delay="0"/>
                                  </p:stCondLst>
                                  <p:childTnLst>
                                    <p:set>
                                      <p:cBhvr>
                                        <p:cTn id="168" dur="1" fill="hold">
                                          <p:stCondLst>
                                            <p:cond delay="0"/>
                                          </p:stCondLst>
                                        </p:cTn>
                                        <p:tgtEl>
                                          <p:spTgt spid="50"/>
                                        </p:tgtEl>
                                        <p:attrNameLst>
                                          <p:attrName>style.visibility</p:attrName>
                                        </p:attrNameLst>
                                      </p:cBhvr>
                                      <p:to>
                                        <p:strVal val="visible"/>
                                      </p:to>
                                    </p:set>
                                    <p:animEffect transition="in" filter="fade">
                                      <p:cBhvr>
                                        <p:cTn id="169" dur="1000"/>
                                        <p:tgtEl>
                                          <p:spTgt spid="50"/>
                                        </p:tgtEl>
                                      </p:cBhvr>
                                    </p:animEffect>
                                    <p:anim calcmode="lin" valueType="num">
                                      <p:cBhvr>
                                        <p:cTn id="170" dur="1000" fill="hold"/>
                                        <p:tgtEl>
                                          <p:spTgt spid="50"/>
                                        </p:tgtEl>
                                        <p:attrNameLst>
                                          <p:attrName>ppt_x</p:attrName>
                                        </p:attrNameLst>
                                      </p:cBhvr>
                                      <p:tavLst>
                                        <p:tav tm="0">
                                          <p:val>
                                            <p:strVal val="#ppt_x"/>
                                          </p:val>
                                        </p:tav>
                                        <p:tav tm="100000">
                                          <p:val>
                                            <p:strVal val="#ppt_x"/>
                                          </p:val>
                                        </p:tav>
                                      </p:tavLst>
                                    </p:anim>
                                    <p:anim calcmode="lin" valueType="num">
                                      <p:cBhvr>
                                        <p:cTn id="171" dur="1000" fill="hold"/>
                                        <p:tgtEl>
                                          <p:spTgt spid="50"/>
                                        </p:tgtEl>
                                        <p:attrNameLst>
                                          <p:attrName>ppt_y</p:attrName>
                                        </p:attrNameLst>
                                      </p:cBhvr>
                                      <p:tavLst>
                                        <p:tav tm="0">
                                          <p:val>
                                            <p:strVal val="#ppt_y+.1"/>
                                          </p:val>
                                        </p:tav>
                                        <p:tav tm="100000">
                                          <p:val>
                                            <p:strVal val="#ppt_y"/>
                                          </p:val>
                                        </p:tav>
                                      </p:tavLst>
                                    </p:anim>
                                  </p:childTnLst>
                                </p:cTn>
                              </p:par>
                            </p:childTnLst>
                          </p:cTn>
                        </p:par>
                        <p:par>
                          <p:cTn id="172" fill="hold">
                            <p:stCondLst>
                              <p:cond delay="1000"/>
                            </p:stCondLst>
                            <p:childTnLst>
                              <p:par>
                                <p:cTn id="173" presetID="22" presetClass="entr" presetSubtype="1" fill="hold" nodeType="afterEffect">
                                  <p:stCondLst>
                                    <p:cond delay="0"/>
                                  </p:stCondLst>
                                  <p:childTnLst>
                                    <p:set>
                                      <p:cBhvr>
                                        <p:cTn id="174" dur="1" fill="hold">
                                          <p:stCondLst>
                                            <p:cond delay="0"/>
                                          </p:stCondLst>
                                        </p:cTn>
                                        <p:tgtEl>
                                          <p:spTgt spid="53"/>
                                        </p:tgtEl>
                                        <p:attrNameLst>
                                          <p:attrName>style.visibility</p:attrName>
                                        </p:attrNameLst>
                                      </p:cBhvr>
                                      <p:to>
                                        <p:strVal val="visible"/>
                                      </p:to>
                                    </p:set>
                                    <p:animEffect transition="in" filter="wipe(up)">
                                      <p:cBhvr>
                                        <p:cTn id="175" dur="500"/>
                                        <p:tgtEl>
                                          <p:spTgt spid="53"/>
                                        </p:tgtEl>
                                      </p:cBhvr>
                                    </p:animEffect>
                                  </p:childTnLst>
                                </p:cTn>
                              </p:par>
                            </p:childTnLst>
                          </p:cTn>
                        </p:par>
                        <p:par>
                          <p:cTn id="176" fill="hold">
                            <p:stCondLst>
                              <p:cond delay="1500"/>
                            </p:stCondLst>
                            <p:childTnLst>
                              <p:par>
                                <p:cTn id="177" presetID="22" presetClass="entr" presetSubtype="4" fill="hold" nodeType="afterEffect">
                                  <p:stCondLst>
                                    <p:cond delay="0"/>
                                  </p:stCondLst>
                                  <p:childTnLst>
                                    <p:set>
                                      <p:cBhvr>
                                        <p:cTn id="178" dur="1" fill="hold">
                                          <p:stCondLst>
                                            <p:cond delay="0"/>
                                          </p:stCondLst>
                                        </p:cTn>
                                        <p:tgtEl>
                                          <p:spTgt spid="55"/>
                                        </p:tgtEl>
                                        <p:attrNameLst>
                                          <p:attrName>style.visibility</p:attrName>
                                        </p:attrNameLst>
                                      </p:cBhvr>
                                      <p:to>
                                        <p:strVal val="visible"/>
                                      </p:to>
                                    </p:set>
                                    <p:animEffect transition="in" filter="wipe(down)">
                                      <p:cBhvr>
                                        <p:cTn id="179" dur="500"/>
                                        <p:tgtEl>
                                          <p:spTgt spid="55"/>
                                        </p:tgtEl>
                                      </p:cBhvr>
                                    </p:animEffect>
                                  </p:childTnLst>
                                </p:cTn>
                              </p:par>
                            </p:childTnLst>
                          </p:cTn>
                        </p:par>
                        <p:par>
                          <p:cTn id="180" fill="hold">
                            <p:stCondLst>
                              <p:cond delay="2000"/>
                            </p:stCondLst>
                            <p:childTnLst>
                              <p:par>
                                <p:cTn id="181" presetID="42" presetClass="entr" presetSubtype="0" fill="hold" nodeType="afterEffect">
                                  <p:stCondLst>
                                    <p:cond delay="0"/>
                                  </p:stCondLst>
                                  <p:childTnLst>
                                    <p:set>
                                      <p:cBhvr>
                                        <p:cTn id="182" dur="1" fill="hold">
                                          <p:stCondLst>
                                            <p:cond delay="0"/>
                                          </p:stCondLst>
                                        </p:cTn>
                                        <p:tgtEl>
                                          <p:spTgt spid="57"/>
                                        </p:tgtEl>
                                        <p:attrNameLst>
                                          <p:attrName>style.visibility</p:attrName>
                                        </p:attrNameLst>
                                      </p:cBhvr>
                                      <p:to>
                                        <p:strVal val="visible"/>
                                      </p:to>
                                    </p:set>
                                    <p:animEffect transition="in" filter="fade">
                                      <p:cBhvr>
                                        <p:cTn id="183" dur="1000"/>
                                        <p:tgtEl>
                                          <p:spTgt spid="57"/>
                                        </p:tgtEl>
                                      </p:cBhvr>
                                    </p:animEffect>
                                    <p:anim calcmode="lin" valueType="num">
                                      <p:cBhvr>
                                        <p:cTn id="184" dur="1000" fill="hold"/>
                                        <p:tgtEl>
                                          <p:spTgt spid="57"/>
                                        </p:tgtEl>
                                        <p:attrNameLst>
                                          <p:attrName>ppt_x</p:attrName>
                                        </p:attrNameLst>
                                      </p:cBhvr>
                                      <p:tavLst>
                                        <p:tav tm="0">
                                          <p:val>
                                            <p:strVal val="#ppt_x"/>
                                          </p:val>
                                        </p:tav>
                                        <p:tav tm="100000">
                                          <p:val>
                                            <p:strVal val="#ppt_x"/>
                                          </p:val>
                                        </p:tav>
                                      </p:tavLst>
                                    </p:anim>
                                    <p:anim calcmode="lin" valueType="num">
                                      <p:cBhvr>
                                        <p:cTn id="185" dur="1000" fill="hold"/>
                                        <p:tgtEl>
                                          <p:spTgt spid="57"/>
                                        </p:tgtEl>
                                        <p:attrNameLst>
                                          <p:attrName>ppt_y</p:attrName>
                                        </p:attrNameLst>
                                      </p:cBhvr>
                                      <p:tavLst>
                                        <p:tav tm="0">
                                          <p:val>
                                            <p:strVal val="#ppt_y+.1"/>
                                          </p:val>
                                        </p:tav>
                                        <p:tav tm="100000">
                                          <p:val>
                                            <p:strVal val="#ppt_y"/>
                                          </p:val>
                                        </p:tav>
                                      </p:tavLst>
                                    </p:anim>
                                  </p:childTnLst>
                                </p:cTn>
                              </p:par>
                            </p:childTnLst>
                          </p:cTn>
                        </p:par>
                        <p:par>
                          <p:cTn id="186" fill="hold">
                            <p:stCondLst>
                              <p:cond delay="3000"/>
                            </p:stCondLst>
                            <p:childTnLst>
                              <p:par>
                                <p:cTn id="187" presetID="42" presetClass="entr" presetSubtype="0" fill="hold" grpId="0" nodeType="afterEffect">
                                  <p:stCondLst>
                                    <p:cond delay="0"/>
                                  </p:stCondLst>
                                  <p:childTnLst>
                                    <p:set>
                                      <p:cBhvr>
                                        <p:cTn id="188" dur="1" fill="hold">
                                          <p:stCondLst>
                                            <p:cond delay="0"/>
                                          </p:stCondLst>
                                        </p:cTn>
                                        <p:tgtEl>
                                          <p:spTgt spid="73"/>
                                        </p:tgtEl>
                                        <p:attrNameLst>
                                          <p:attrName>style.visibility</p:attrName>
                                        </p:attrNameLst>
                                      </p:cBhvr>
                                      <p:to>
                                        <p:strVal val="visible"/>
                                      </p:to>
                                    </p:set>
                                    <p:animEffect transition="in" filter="fade">
                                      <p:cBhvr>
                                        <p:cTn id="189" dur="1000"/>
                                        <p:tgtEl>
                                          <p:spTgt spid="73"/>
                                        </p:tgtEl>
                                      </p:cBhvr>
                                    </p:animEffect>
                                    <p:anim calcmode="lin" valueType="num">
                                      <p:cBhvr>
                                        <p:cTn id="190" dur="1000" fill="hold"/>
                                        <p:tgtEl>
                                          <p:spTgt spid="73"/>
                                        </p:tgtEl>
                                        <p:attrNameLst>
                                          <p:attrName>ppt_x</p:attrName>
                                        </p:attrNameLst>
                                      </p:cBhvr>
                                      <p:tavLst>
                                        <p:tav tm="0">
                                          <p:val>
                                            <p:strVal val="#ppt_x"/>
                                          </p:val>
                                        </p:tav>
                                        <p:tav tm="100000">
                                          <p:val>
                                            <p:strVal val="#ppt_x"/>
                                          </p:val>
                                        </p:tav>
                                      </p:tavLst>
                                    </p:anim>
                                    <p:anim calcmode="lin" valueType="num">
                                      <p:cBhvr>
                                        <p:cTn id="191" dur="1000" fill="hold"/>
                                        <p:tgtEl>
                                          <p:spTgt spid="73"/>
                                        </p:tgtEl>
                                        <p:attrNameLst>
                                          <p:attrName>ppt_y</p:attrName>
                                        </p:attrNameLst>
                                      </p:cBhvr>
                                      <p:tavLst>
                                        <p:tav tm="0">
                                          <p:val>
                                            <p:strVal val="#ppt_y+.1"/>
                                          </p:val>
                                        </p:tav>
                                        <p:tav tm="100000">
                                          <p:val>
                                            <p:strVal val="#ppt_y"/>
                                          </p:val>
                                        </p:tav>
                                      </p:tavLst>
                                    </p:anim>
                                  </p:childTnLst>
                                </p:cTn>
                              </p:par>
                            </p:childTnLst>
                          </p:cTn>
                        </p:par>
                        <p:par>
                          <p:cTn id="192" fill="hold">
                            <p:stCondLst>
                              <p:cond delay="4000"/>
                            </p:stCondLst>
                            <p:childTnLst>
                              <p:par>
                                <p:cTn id="193" presetID="42" presetClass="entr" presetSubtype="0" fill="hold" grpId="0" nodeType="afterEffect">
                                  <p:stCondLst>
                                    <p:cond delay="0"/>
                                  </p:stCondLst>
                                  <p:childTnLst>
                                    <p:set>
                                      <p:cBhvr>
                                        <p:cTn id="194" dur="1" fill="hold">
                                          <p:stCondLst>
                                            <p:cond delay="0"/>
                                          </p:stCondLst>
                                        </p:cTn>
                                        <p:tgtEl>
                                          <p:spTgt spid="72"/>
                                        </p:tgtEl>
                                        <p:attrNameLst>
                                          <p:attrName>style.visibility</p:attrName>
                                        </p:attrNameLst>
                                      </p:cBhvr>
                                      <p:to>
                                        <p:strVal val="visible"/>
                                      </p:to>
                                    </p:set>
                                    <p:animEffect transition="in" filter="fade">
                                      <p:cBhvr>
                                        <p:cTn id="195" dur="1000"/>
                                        <p:tgtEl>
                                          <p:spTgt spid="72"/>
                                        </p:tgtEl>
                                      </p:cBhvr>
                                    </p:animEffect>
                                    <p:anim calcmode="lin" valueType="num">
                                      <p:cBhvr>
                                        <p:cTn id="196" dur="1000" fill="hold"/>
                                        <p:tgtEl>
                                          <p:spTgt spid="72"/>
                                        </p:tgtEl>
                                        <p:attrNameLst>
                                          <p:attrName>ppt_x</p:attrName>
                                        </p:attrNameLst>
                                      </p:cBhvr>
                                      <p:tavLst>
                                        <p:tav tm="0">
                                          <p:val>
                                            <p:strVal val="#ppt_x"/>
                                          </p:val>
                                        </p:tav>
                                        <p:tav tm="100000">
                                          <p:val>
                                            <p:strVal val="#ppt_x"/>
                                          </p:val>
                                        </p:tav>
                                      </p:tavLst>
                                    </p:anim>
                                    <p:anim calcmode="lin" valueType="num">
                                      <p:cBhvr>
                                        <p:cTn id="197"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198" fill="hold">
                      <p:stCondLst>
                        <p:cond delay="indefinite"/>
                      </p:stCondLst>
                      <p:childTnLst>
                        <p:par>
                          <p:cTn id="199" fill="hold">
                            <p:stCondLst>
                              <p:cond delay="0"/>
                            </p:stCondLst>
                            <p:childTnLst>
                              <p:par>
                                <p:cTn id="200" presetID="42" presetClass="entr" presetSubtype="0" fill="hold" nodeType="clickEffect">
                                  <p:stCondLst>
                                    <p:cond delay="0"/>
                                  </p:stCondLst>
                                  <p:childTnLst>
                                    <p:set>
                                      <p:cBhvr>
                                        <p:cTn id="201" dur="1" fill="hold">
                                          <p:stCondLst>
                                            <p:cond delay="0"/>
                                          </p:stCondLst>
                                        </p:cTn>
                                        <p:tgtEl>
                                          <p:spTgt spid="51"/>
                                        </p:tgtEl>
                                        <p:attrNameLst>
                                          <p:attrName>style.visibility</p:attrName>
                                        </p:attrNameLst>
                                      </p:cBhvr>
                                      <p:to>
                                        <p:strVal val="visible"/>
                                      </p:to>
                                    </p:set>
                                    <p:animEffect transition="in" filter="fade">
                                      <p:cBhvr>
                                        <p:cTn id="202" dur="1000"/>
                                        <p:tgtEl>
                                          <p:spTgt spid="51"/>
                                        </p:tgtEl>
                                      </p:cBhvr>
                                    </p:animEffect>
                                    <p:anim calcmode="lin" valueType="num">
                                      <p:cBhvr>
                                        <p:cTn id="203" dur="1000" fill="hold"/>
                                        <p:tgtEl>
                                          <p:spTgt spid="51"/>
                                        </p:tgtEl>
                                        <p:attrNameLst>
                                          <p:attrName>ppt_x</p:attrName>
                                        </p:attrNameLst>
                                      </p:cBhvr>
                                      <p:tavLst>
                                        <p:tav tm="0">
                                          <p:val>
                                            <p:strVal val="#ppt_x"/>
                                          </p:val>
                                        </p:tav>
                                        <p:tav tm="100000">
                                          <p:val>
                                            <p:strVal val="#ppt_x"/>
                                          </p:val>
                                        </p:tav>
                                      </p:tavLst>
                                    </p:anim>
                                    <p:anim calcmode="lin" valueType="num">
                                      <p:cBhvr>
                                        <p:cTn id="204" dur="1000" fill="hold"/>
                                        <p:tgtEl>
                                          <p:spTgt spid="51"/>
                                        </p:tgtEl>
                                        <p:attrNameLst>
                                          <p:attrName>ppt_y</p:attrName>
                                        </p:attrNameLst>
                                      </p:cBhvr>
                                      <p:tavLst>
                                        <p:tav tm="0">
                                          <p:val>
                                            <p:strVal val="#ppt_y+.1"/>
                                          </p:val>
                                        </p:tav>
                                        <p:tav tm="100000">
                                          <p:val>
                                            <p:strVal val="#ppt_y"/>
                                          </p:val>
                                        </p:tav>
                                      </p:tavLst>
                                    </p:anim>
                                  </p:childTnLst>
                                </p:cTn>
                              </p:par>
                            </p:childTnLst>
                          </p:cTn>
                        </p:par>
                        <p:par>
                          <p:cTn id="205" fill="hold">
                            <p:stCondLst>
                              <p:cond delay="1000"/>
                            </p:stCondLst>
                            <p:childTnLst>
                              <p:par>
                                <p:cTn id="206" presetID="22" presetClass="entr" presetSubtype="8" fill="hold" nodeType="afterEffect">
                                  <p:stCondLst>
                                    <p:cond delay="0"/>
                                  </p:stCondLst>
                                  <p:childTnLst>
                                    <p:set>
                                      <p:cBhvr>
                                        <p:cTn id="207" dur="1" fill="hold">
                                          <p:stCondLst>
                                            <p:cond delay="0"/>
                                          </p:stCondLst>
                                        </p:cTn>
                                        <p:tgtEl>
                                          <p:spTgt spid="59"/>
                                        </p:tgtEl>
                                        <p:attrNameLst>
                                          <p:attrName>style.visibility</p:attrName>
                                        </p:attrNameLst>
                                      </p:cBhvr>
                                      <p:to>
                                        <p:strVal val="visible"/>
                                      </p:to>
                                    </p:set>
                                    <p:animEffect transition="in" filter="wipe(left)">
                                      <p:cBhvr>
                                        <p:cTn id="208" dur="500"/>
                                        <p:tgtEl>
                                          <p:spTgt spid="59"/>
                                        </p:tgtEl>
                                      </p:cBhvr>
                                    </p:animEffect>
                                  </p:childTnLst>
                                </p:cTn>
                              </p:par>
                            </p:childTnLst>
                          </p:cTn>
                        </p:par>
                        <p:par>
                          <p:cTn id="209" fill="hold">
                            <p:stCondLst>
                              <p:cond delay="1500"/>
                            </p:stCondLst>
                            <p:childTnLst>
                              <p:par>
                                <p:cTn id="210" presetID="22" presetClass="entr" presetSubtype="8" fill="hold" nodeType="afterEffect">
                                  <p:stCondLst>
                                    <p:cond delay="0"/>
                                  </p:stCondLst>
                                  <p:childTnLst>
                                    <p:set>
                                      <p:cBhvr>
                                        <p:cTn id="211" dur="1" fill="hold">
                                          <p:stCondLst>
                                            <p:cond delay="0"/>
                                          </p:stCondLst>
                                        </p:cTn>
                                        <p:tgtEl>
                                          <p:spTgt spid="61"/>
                                        </p:tgtEl>
                                        <p:attrNameLst>
                                          <p:attrName>style.visibility</p:attrName>
                                        </p:attrNameLst>
                                      </p:cBhvr>
                                      <p:to>
                                        <p:strVal val="visible"/>
                                      </p:to>
                                    </p:set>
                                    <p:animEffect transition="in" filter="wipe(left)">
                                      <p:cBhvr>
                                        <p:cTn id="212" dur="500"/>
                                        <p:tgtEl>
                                          <p:spTgt spid="61"/>
                                        </p:tgtEl>
                                      </p:cBhvr>
                                    </p:animEffect>
                                  </p:childTnLst>
                                </p:cTn>
                              </p:par>
                            </p:childTnLst>
                          </p:cTn>
                        </p:par>
                        <p:par>
                          <p:cTn id="213" fill="hold">
                            <p:stCondLst>
                              <p:cond delay="2000"/>
                            </p:stCondLst>
                            <p:childTnLst>
                              <p:par>
                                <p:cTn id="214" presetID="42" presetClass="entr" presetSubtype="0" fill="hold" nodeType="afterEffect">
                                  <p:stCondLst>
                                    <p:cond delay="0"/>
                                  </p:stCondLst>
                                  <p:childTnLst>
                                    <p:set>
                                      <p:cBhvr>
                                        <p:cTn id="215" dur="1" fill="hold">
                                          <p:stCondLst>
                                            <p:cond delay="0"/>
                                          </p:stCondLst>
                                        </p:cTn>
                                        <p:tgtEl>
                                          <p:spTgt spid="63"/>
                                        </p:tgtEl>
                                        <p:attrNameLst>
                                          <p:attrName>style.visibility</p:attrName>
                                        </p:attrNameLst>
                                      </p:cBhvr>
                                      <p:to>
                                        <p:strVal val="visible"/>
                                      </p:to>
                                    </p:set>
                                    <p:animEffect transition="in" filter="fade">
                                      <p:cBhvr>
                                        <p:cTn id="216" dur="1000"/>
                                        <p:tgtEl>
                                          <p:spTgt spid="63"/>
                                        </p:tgtEl>
                                      </p:cBhvr>
                                    </p:animEffect>
                                    <p:anim calcmode="lin" valueType="num">
                                      <p:cBhvr>
                                        <p:cTn id="217" dur="1000" fill="hold"/>
                                        <p:tgtEl>
                                          <p:spTgt spid="63"/>
                                        </p:tgtEl>
                                        <p:attrNameLst>
                                          <p:attrName>ppt_x</p:attrName>
                                        </p:attrNameLst>
                                      </p:cBhvr>
                                      <p:tavLst>
                                        <p:tav tm="0">
                                          <p:val>
                                            <p:strVal val="#ppt_x"/>
                                          </p:val>
                                        </p:tav>
                                        <p:tav tm="100000">
                                          <p:val>
                                            <p:strVal val="#ppt_x"/>
                                          </p:val>
                                        </p:tav>
                                      </p:tavLst>
                                    </p:anim>
                                    <p:anim calcmode="lin" valueType="num">
                                      <p:cBhvr>
                                        <p:cTn id="218" dur="1000" fill="hold"/>
                                        <p:tgtEl>
                                          <p:spTgt spid="63"/>
                                        </p:tgtEl>
                                        <p:attrNameLst>
                                          <p:attrName>ppt_y</p:attrName>
                                        </p:attrNameLst>
                                      </p:cBhvr>
                                      <p:tavLst>
                                        <p:tav tm="0">
                                          <p:val>
                                            <p:strVal val="#ppt_y+.1"/>
                                          </p:val>
                                        </p:tav>
                                        <p:tav tm="100000">
                                          <p:val>
                                            <p:strVal val="#ppt_y"/>
                                          </p:val>
                                        </p:tav>
                                      </p:tavLst>
                                    </p:anim>
                                  </p:childTnLst>
                                </p:cTn>
                              </p:par>
                            </p:childTnLst>
                          </p:cTn>
                        </p:par>
                        <p:par>
                          <p:cTn id="219" fill="hold">
                            <p:stCondLst>
                              <p:cond delay="3000"/>
                            </p:stCondLst>
                            <p:childTnLst>
                              <p:par>
                                <p:cTn id="220" presetID="42" presetClass="entr" presetSubtype="0" fill="hold" grpId="0" nodeType="afterEffect">
                                  <p:stCondLst>
                                    <p:cond delay="0"/>
                                  </p:stCondLst>
                                  <p:childTnLst>
                                    <p:set>
                                      <p:cBhvr>
                                        <p:cTn id="221" dur="1" fill="hold">
                                          <p:stCondLst>
                                            <p:cond delay="0"/>
                                          </p:stCondLst>
                                        </p:cTn>
                                        <p:tgtEl>
                                          <p:spTgt spid="75"/>
                                        </p:tgtEl>
                                        <p:attrNameLst>
                                          <p:attrName>style.visibility</p:attrName>
                                        </p:attrNameLst>
                                      </p:cBhvr>
                                      <p:to>
                                        <p:strVal val="visible"/>
                                      </p:to>
                                    </p:set>
                                    <p:animEffect transition="in" filter="fade">
                                      <p:cBhvr>
                                        <p:cTn id="222" dur="1000"/>
                                        <p:tgtEl>
                                          <p:spTgt spid="75"/>
                                        </p:tgtEl>
                                      </p:cBhvr>
                                    </p:animEffect>
                                    <p:anim calcmode="lin" valueType="num">
                                      <p:cBhvr>
                                        <p:cTn id="223" dur="1000" fill="hold"/>
                                        <p:tgtEl>
                                          <p:spTgt spid="75"/>
                                        </p:tgtEl>
                                        <p:attrNameLst>
                                          <p:attrName>ppt_x</p:attrName>
                                        </p:attrNameLst>
                                      </p:cBhvr>
                                      <p:tavLst>
                                        <p:tav tm="0">
                                          <p:val>
                                            <p:strVal val="#ppt_x"/>
                                          </p:val>
                                        </p:tav>
                                        <p:tav tm="100000">
                                          <p:val>
                                            <p:strVal val="#ppt_x"/>
                                          </p:val>
                                        </p:tav>
                                      </p:tavLst>
                                    </p:anim>
                                    <p:anim calcmode="lin" valueType="num">
                                      <p:cBhvr>
                                        <p:cTn id="224" dur="1000" fill="hold"/>
                                        <p:tgtEl>
                                          <p:spTgt spid="75"/>
                                        </p:tgtEl>
                                        <p:attrNameLst>
                                          <p:attrName>ppt_y</p:attrName>
                                        </p:attrNameLst>
                                      </p:cBhvr>
                                      <p:tavLst>
                                        <p:tav tm="0">
                                          <p:val>
                                            <p:strVal val="#ppt_y+.1"/>
                                          </p:val>
                                        </p:tav>
                                        <p:tav tm="100000">
                                          <p:val>
                                            <p:strVal val="#ppt_y"/>
                                          </p:val>
                                        </p:tav>
                                      </p:tavLst>
                                    </p:anim>
                                  </p:childTnLst>
                                </p:cTn>
                              </p:par>
                            </p:childTnLst>
                          </p:cTn>
                        </p:par>
                        <p:par>
                          <p:cTn id="225" fill="hold">
                            <p:stCondLst>
                              <p:cond delay="4000"/>
                            </p:stCondLst>
                            <p:childTnLst>
                              <p:par>
                                <p:cTn id="226" presetID="42" presetClass="entr" presetSubtype="0" fill="hold" grpId="0" nodeType="afterEffect">
                                  <p:stCondLst>
                                    <p:cond delay="0"/>
                                  </p:stCondLst>
                                  <p:childTnLst>
                                    <p:set>
                                      <p:cBhvr>
                                        <p:cTn id="227" dur="1" fill="hold">
                                          <p:stCondLst>
                                            <p:cond delay="0"/>
                                          </p:stCondLst>
                                        </p:cTn>
                                        <p:tgtEl>
                                          <p:spTgt spid="74"/>
                                        </p:tgtEl>
                                        <p:attrNameLst>
                                          <p:attrName>style.visibility</p:attrName>
                                        </p:attrNameLst>
                                      </p:cBhvr>
                                      <p:to>
                                        <p:strVal val="visible"/>
                                      </p:to>
                                    </p:set>
                                    <p:animEffect transition="in" filter="fade">
                                      <p:cBhvr>
                                        <p:cTn id="228" dur="1000"/>
                                        <p:tgtEl>
                                          <p:spTgt spid="74"/>
                                        </p:tgtEl>
                                      </p:cBhvr>
                                    </p:animEffect>
                                    <p:anim calcmode="lin" valueType="num">
                                      <p:cBhvr>
                                        <p:cTn id="229" dur="1000" fill="hold"/>
                                        <p:tgtEl>
                                          <p:spTgt spid="74"/>
                                        </p:tgtEl>
                                        <p:attrNameLst>
                                          <p:attrName>ppt_x</p:attrName>
                                        </p:attrNameLst>
                                      </p:cBhvr>
                                      <p:tavLst>
                                        <p:tav tm="0">
                                          <p:val>
                                            <p:strVal val="#ppt_x"/>
                                          </p:val>
                                        </p:tav>
                                        <p:tav tm="100000">
                                          <p:val>
                                            <p:strVal val="#ppt_x"/>
                                          </p:val>
                                        </p:tav>
                                      </p:tavLst>
                                    </p:anim>
                                    <p:anim calcmode="lin" valueType="num">
                                      <p:cBhvr>
                                        <p:cTn id="230" dur="1000" fill="hold"/>
                                        <p:tgtEl>
                                          <p:spTgt spid="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64" grpId="0"/>
      <p:bldP spid="65" grpId="0"/>
      <p:bldP spid="66" grpId="0"/>
      <p:bldP spid="67" grpId="0"/>
      <p:bldP spid="68" grpId="0"/>
      <p:bldP spid="69" grpId="0"/>
      <p:bldP spid="70" grpId="0"/>
      <p:bldP spid="71" grpId="0"/>
      <p:bldP spid="72" grpId="0"/>
      <p:bldP spid="73" grpId="0"/>
      <p:bldP spid="74" grpId="0"/>
      <p:bldP spid="7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Gráfico 35">
            <a:extLst>
              <a:ext uri="{FF2B5EF4-FFF2-40B4-BE49-F238E27FC236}">
                <a16:creationId xmlns:a16="http://schemas.microsoft.com/office/drawing/2014/main" id="{82B69FD9-088F-401B-A356-F6E5B48446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3" name="Gráfico 2">
            <a:extLst>
              <a:ext uri="{FF2B5EF4-FFF2-40B4-BE49-F238E27FC236}">
                <a16:creationId xmlns:a16="http://schemas.microsoft.com/office/drawing/2014/main" id="{410A6C51-584B-4584-B2FA-72CBD0939A43}"/>
              </a:ext>
            </a:extLst>
          </p:cNvPr>
          <p:cNvPicPr>
            <a:picLocks noChangeAspect="1"/>
          </p:cNvPicPr>
          <p:nvPr/>
        </p:nvPicPr>
        <p:blipFill rotWithShape="1">
          <a:blip r:embed="rId4">
            <a:lum/>
            <a:extLst>
              <a:ext uri="{96DAC541-7B7A-43D3-8B79-37D633B846F1}">
                <asvg:svgBlip xmlns:asvg="http://schemas.microsoft.com/office/drawing/2016/SVG/main" r:embed="rId5"/>
              </a:ext>
            </a:extLst>
          </a:blip>
          <a:srcRect l="16952" t="25228" r="17219" b="16899"/>
          <a:stretch/>
        </p:blipFill>
        <p:spPr>
          <a:xfrm>
            <a:off x="256441" y="1021857"/>
            <a:ext cx="7586816" cy="5153917"/>
          </a:xfrm>
          <a:prstGeom prst="rect">
            <a:avLst/>
          </a:prstGeom>
        </p:spPr>
      </p:pic>
      <p:pic>
        <p:nvPicPr>
          <p:cNvPr id="7" name="Gráfico 6">
            <a:extLst>
              <a:ext uri="{FF2B5EF4-FFF2-40B4-BE49-F238E27FC236}">
                <a16:creationId xmlns:a16="http://schemas.microsoft.com/office/drawing/2014/main" id="{5FDA1A74-DFFC-4F55-A685-5D74E071CE3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75856" y="3389251"/>
            <a:ext cx="6257206" cy="2546538"/>
          </a:xfrm>
          <a:prstGeom prst="rect">
            <a:avLst/>
          </a:prstGeom>
        </p:spPr>
      </p:pic>
      <p:pic>
        <p:nvPicPr>
          <p:cNvPr id="9" name="Gráfico 8">
            <a:extLst>
              <a:ext uri="{FF2B5EF4-FFF2-40B4-BE49-F238E27FC236}">
                <a16:creationId xmlns:a16="http://schemas.microsoft.com/office/drawing/2014/main" id="{6A839B88-F826-4F6E-876F-AB81DCE3310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811976" y="2494756"/>
            <a:ext cx="2983090" cy="1222340"/>
          </a:xfrm>
          <a:prstGeom prst="rect">
            <a:avLst/>
          </a:prstGeom>
        </p:spPr>
      </p:pic>
      <p:grpSp>
        <p:nvGrpSpPr>
          <p:cNvPr id="23" name="Grupo 22">
            <a:extLst>
              <a:ext uri="{FF2B5EF4-FFF2-40B4-BE49-F238E27FC236}">
                <a16:creationId xmlns:a16="http://schemas.microsoft.com/office/drawing/2014/main" id="{5BC45AB1-B73C-4C37-ADE8-CAC5ABBB23B5}"/>
              </a:ext>
            </a:extLst>
          </p:cNvPr>
          <p:cNvGrpSpPr/>
          <p:nvPr/>
        </p:nvGrpSpPr>
        <p:grpSpPr>
          <a:xfrm>
            <a:off x="9103133" y="2175717"/>
            <a:ext cx="2564948" cy="2247000"/>
            <a:chOff x="6614420" y="656217"/>
            <a:chExt cx="2564948" cy="2247000"/>
          </a:xfrm>
        </p:grpSpPr>
        <p:sp>
          <p:nvSpPr>
            <p:cNvPr id="12" name="CuadroTexto 11">
              <a:extLst>
                <a:ext uri="{FF2B5EF4-FFF2-40B4-BE49-F238E27FC236}">
                  <a16:creationId xmlns:a16="http://schemas.microsoft.com/office/drawing/2014/main" id="{462CCC59-8A78-42FE-9987-4FDE06FDF99C}"/>
                </a:ext>
              </a:extLst>
            </p:cNvPr>
            <p:cNvSpPr txBox="1"/>
            <p:nvPr/>
          </p:nvSpPr>
          <p:spPr>
            <a:xfrm>
              <a:off x="6776146" y="656217"/>
              <a:ext cx="1867819" cy="276999"/>
            </a:xfrm>
            <a:prstGeom prst="rect">
              <a:avLst/>
            </a:prstGeom>
            <a:noFill/>
          </p:spPr>
          <p:txBody>
            <a:bodyPr wrap="none" rtlCol="0">
              <a:spAutoFit/>
            </a:bodyPr>
            <a:lstStyle/>
            <a:p>
              <a:r>
                <a:rPr lang="es-CO" sz="1200" dirty="0">
                  <a:latin typeface="Century Gothic" panose="020B0502020202020204" pitchFamily="34" charset="0"/>
                </a:rPr>
                <a:t>Zona Frutas y Verduras</a:t>
              </a:r>
            </a:p>
          </p:txBody>
        </p:sp>
        <p:sp>
          <p:nvSpPr>
            <p:cNvPr id="13" name="CuadroTexto 12">
              <a:extLst>
                <a:ext uri="{FF2B5EF4-FFF2-40B4-BE49-F238E27FC236}">
                  <a16:creationId xmlns:a16="http://schemas.microsoft.com/office/drawing/2014/main" id="{3C2CFD2D-A7C4-4293-BE70-FBE2BAA4BDC1}"/>
                </a:ext>
              </a:extLst>
            </p:cNvPr>
            <p:cNvSpPr txBox="1"/>
            <p:nvPr/>
          </p:nvSpPr>
          <p:spPr>
            <a:xfrm>
              <a:off x="6776146" y="909339"/>
              <a:ext cx="1580882" cy="276999"/>
            </a:xfrm>
            <a:prstGeom prst="rect">
              <a:avLst/>
            </a:prstGeom>
            <a:noFill/>
          </p:spPr>
          <p:txBody>
            <a:bodyPr wrap="none" rtlCol="0">
              <a:spAutoFit/>
            </a:bodyPr>
            <a:lstStyle/>
            <a:p>
              <a:r>
                <a:rPr lang="es-CO" sz="1200" dirty="0">
                  <a:latin typeface="Century Gothic" panose="020B0502020202020204" pitchFamily="34" charset="0"/>
                </a:rPr>
                <a:t>Zona de Abarrotes</a:t>
              </a:r>
            </a:p>
          </p:txBody>
        </p:sp>
        <p:sp>
          <p:nvSpPr>
            <p:cNvPr id="14" name="CuadroTexto 13">
              <a:extLst>
                <a:ext uri="{FF2B5EF4-FFF2-40B4-BE49-F238E27FC236}">
                  <a16:creationId xmlns:a16="http://schemas.microsoft.com/office/drawing/2014/main" id="{6A3642B3-A676-4F98-87D5-4D817F98C0F7}"/>
                </a:ext>
              </a:extLst>
            </p:cNvPr>
            <p:cNvSpPr txBox="1"/>
            <p:nvPr/>
          </p:nvSpPr>
          <p:spPr>
            <a:xfrm>
              <a:off x="6776146" y="1142856"/>
              <a:ext cx="2403222" cy="276999"/>
            </a:xfrm>
            <a:prstGeom prst="rect">
              <a:avLst/>
            </a:prstGeom>
            <a:noFill/>
          </p:spPr>
          <p:txBody>
            <a:bodyPr wrap="none" rtlCol="0">
              <a:spAutoFit/>
            </a:bodyPr>
            <a:lstStyle/>
            <a:p>
              <a:r>
                <a:rPr lang="es-CO" sz="1200" dirty="0">
                  <a:latin typeface="Century Gothic" panose="020B0502020202020204" pitchFamily="34" charset="0"/>
                </a:rPr>
                <a:t>Zona de Cárnicos y Pescados</a:t>
              </a:r>
            </a:p>
          </p:txBody>
        </p:sp>
        <p:sp>
          <p:nvSpPr>
            <p:cNvPr id="15" name="CuadroTexto 14">
              <a:extLst>
                <a:ext uri="{FF2B5EF4-FFF2-40B4-BE49-F238E27FC236}">
                  <a16:creationId xmlns:a16="http://schemas.microsoft.com/office/drawing/2014/main" id="{6B2AFAB4-9087-45A9-8DE9-82B231F19A49}"/>
                </a:ext>
              </a:extLst>
            </p:cNvPr>
            <p:cNvSpPr txBox="1"/>
            <p:nvPr/>
          </p:nvSpPr>
          <p:spPr>
            <a:xfrm>
              <a:off x="6778493" y="1403805"/>
              <a:ext cx="2274982" cy="276999"/>
            </a:xfrm>
            <a:prstGeom prst="rect">
              <a:avLst/>
            </a:prstGeom>
            <a:noFill/>
          </p:spPr>
          <p:txBody>
            <a:bodyPr wrap="none" rtlCol="0">
              <a:spAutoFit/>
            </a:bodyPr>
            <a:lstStyle/>
            <a:p>
              <a:r>
                <a:rPr lang="es-CO" sz="1200" dirty="0">
                  <a:latin typeface="Century Gothic" panose="020B0502020202020204" pitchFamily="34" charset="0"/>
                </a:rPr>
                <a:t>Zonas de aprovechamiento</a:t>
              </a:r>
            </a:p>
          </p:txBody>
        </p:sp>
        <p:sp>
          <p:nvSpPr>
            <p:cNvPr id="16" name="CuadroTexto 15">
              <a:extLst>
                <a:ext uri="{FF2B5EF4-FFF2-40B4-BE49-F238E27FC236}">
                  <a16:creationId xmlns:a16="http://schemas.microsoft.com/office/drawing/2014/main" id="{9A60A5DB-8AAE-4B71-86BA-92134E0B6B7B}"/>
                </a:ext>
              </a:extLst>
            </p:cNvPr>
            <p:cNvSpPr txBox="1"/>
            <p:nvPr/>
          </p:nvSpPr>
          <p:spPr>
            <a:xfrm>
              <a:off x="6794420" y="1641217"/>
              <a:ext cx="1601721" cy="276999"/>
            </a:xfrm>
            <a:prstGeom prst="rect">
              <a:avLst/>
            </a:prstGeom>
            <a:noFill/>
          </p:spPr>
          <p:txBody>
            <a:bodyPr wrap="none" rtlCol="0">
              <a:spAutoFit/>
            </a:bodyPr>
            <a:lstStyle/>
            <a:p>
              <a:r>
                <a:rPr lang="es-CO" sz="1200" dirty="0">
                  <a:latin typeface="Century Gothic" panose="020B0502020202020204" pitchFamily="34" charset="0"/>
                </a:rPr>
                <a:t>Agricultura Urbana</a:t>
              </a:r>
            </a:p>
          </p:txBody>
        </p:sp>
        <p:sp>
          <p:nvSpPr>
            <p:cNvPr id="17" name="CuadroTexto 16">
              <a:extLst>
                <a:ext uri="{FF2B5EF4-FFF2-40B4-BE49-F238E27FC236}">
                  <a16:creationId xmlns:a16="http://schemas.microsoft.com/office/drawing/2014/main" id="{2303F6BC-2AB6-4BB3-83FA-2489049BB381}"/>
                </a:ext>
              </a:extLst>
            </p:cNvPr>
            <p:cNvSpPr txBox="1"/>
            <p:nvPr/>
          </p:nvSpPr>
          <p:spPr>
            <a:xfrm>
              <a:off x="6794420" y="1890901"/>
              <a:ext cx="1293944" cy="276999"/>
            </a:xfrm>
            <a:prstGeom prst="rect">
              <a:avLst/>
            </a:prstGeom>
            <a:noFill/>
          </p:spPr>
          <p:txBody>
            <a:bodyPr wrap="none" rtlCol="0">
              <a:spAutoFit/>
            </a:bodyPr>
            <a:lstStyle/>
            <a:p>
              <a:r>
                <a:rPr lang="es-CO" sz="1200" dirty="0">
                  <a:latin typeface="Century Gothic" panose="020B0502020202020204" pitchFamily="34" charset="0"/>
                </a:rPr>
                <a:t>Feria Artesanal</a:t>
              </a:r>
            </a:p>
          </p:txBody>
        </p:sp>
        <p:sp>
          <p:nvSpPr>
            <p:cNvPr id="18" name="CuadroTexto 17">
              <a:extLst>
                <a:ext uri="{FF2B5EF4-FFF2-40B4-BE49-F238E27FC236}">
                  <a16:creationId xmlns:a16="http://schemas.microsoft.com/office/drawing/2014/main" id="{97B7A532-19C5-464A-A456-C457F6614EC6}"/>
                </a:ext>
              </a:extLst>
            </p:cNvPr>
            <p:cNvSpPr txBox="1"/>
            <p:nvPr/>
          </p:nvSpPr>
          <p:spPr>
            <a:xfrm>
              <a:off x="6794420" y="2135535"/>
              <a:ext cx="1183337" cy="276999"/>
            </a:xfrm>
            <a:prstGeom prst="rect">
              <a:avLst/>
            </a:prstGeom>
            <a:noFill/>
          </p:spPr>
          <p:txBody>
            <a:bodyPr wrap="none" rtlCol="0">
              <a:spAutoFit/>
            </a:bodyPr>
            <a:lstStyle/>
            <a:p>
              <a:r>
                <a:rPr lang="es-CO" sz="1200" dirty="0">
                  <a:latin typeface="Century Gothic" panose="020B0502020202020204" pitchFamily="34" charset="0"/>
                </a:rPr>
                <a:t>Parqueadero</a:t>
              </a:r>
            </a:p>
          </p:txBody>
        </p:sp>
        <p:sp>
          <p:nvSpPr>
            <p:cNvPr id="19" name="CuadroTexto 18">
              <a:extLst>
                <a:ext uri="{FF2B5EF4-FFF2-40B4-BE49-F238E27FC236}">
                  <a16:creationId xmlns:a16="http://schemas.microsoft.com/office/drawing/2014/main" id="{6743EC3D-9704-4A32-AABE-2078295F72E1}"/>
                </a:ext>
              </a:extLst>
            </p:cNvPr>
            <p:cNvSpPr txBox="1"/>
            <p:nvPr/>
          </p:nvSpPr>
          <p:spPr>
            <a:xfrm>
              <a:off x="6787287" y="2391413"/>
              <a:ext cx="1590500" cy="276999"/>
            </a:xfrm>
            <a:prstGeom prst="rect">
              <a:avLst/>
            </a:prstGeom>
            <a:noFill/>
          </p:spPr>
          <p:txBody>
            <a:bodyPr wrap="none" rtlCol="0">
              <a:spAutoFit/>
            </a:bodyPr>
            <a:lstStyle/>
            <a:p>
              <a:r>
                <a:rPr lang="es-CO" sz="1200" dirty="0">
                  <a:latin typeface="Century Gothic" panose="020B0502020202020204" pitchFamily="34" charset="0"/>
                </a:rPr>
                <a:t>Patio de maniobra</a:t>
              </a:r>
            </a:p>
          </p:txBody>
        </p:sp>
        <p:pic>
          <p:nvPicPr>
            <p:cNvPr id="21" name="Gráfico 20">
              <a:extLst>
                <a:ext uri="{FF2B5EF4-FFF2-40B4-BE49-F238E27FC236}">
                  <a16:creationId xmlns:a16="http://schemas.microsoft.com/office/drawing/2014/main" id="{1229B456-6E19-4466-9610-4DB19276241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614420" y="691535"/>
              <a:ext cx="180000" cy="2176364"/>
            </a:xfrm>
            <a:prstGeom prst="rect">
              <a:avLst/>
            </a:prstGeom>
          </p:spPr>
        </p:pic>
        <p:sp>
          <p:nvSpPr>
            <p:cNvPr id="22" name="CuadroTexto 21">
              <a:extLst>
                <a:ext uri="{FF2B5EF4-FFF2-40B4-BE49-F238E27FC236}">
                  <a16:creationId xmlns:a16="http://schemas.microsoft.com/office/drawing/2014/main" id="{1AA6AAAD-7735-415B-B63C-F69A956BEC0B}"/>
                </a:ext>
              </a:extLst>
            </p:cNvPr>
            <p:cNvSpPr txBox="1"/>
            <p:nvPr/>
          </p:nvSpPr>
          <p:spPr>
            <a:xfrm>
              <a:off x="6787287" y="2626218"/>
              <a:ext cx="2209259" cy="276999"/>
            </a:xfrm>
            <a:prstGeom prst="rect">
              <a:avLst/>
            </a:prstGeom>
            <a:noFill/>
          </p:spPr>
          <p:txBody>
            <a:bodyPr wrap="none" rtlCol="0">
              <a:spAutoFit/>
            </a:bodyPr>
            <a:lstStyle/>
            <a:p>
              <a:r>
                <a:rPr lang="es-CO" sz="1200" dirty="0">
                  <a:latin typeface="Century Gothic" panose="020B0502020202020204" pitchFamily="34" charset="0"/>
                </a:rPr>
                <a:t>Parqueadero de camiones</a:t>
              </a:r>
            </a:p>
          </p:txBody>
        </p:sp>
      </p:grpSp>
      <p:cxnSp>
        <p:nvCxnSpPr>
          <p:cNvPr id="31" name="Conector: angular 30">
            <a:extLst>
              <a:ext uri="{FF2B5EF4-FFF2-40B4-BE49-F238E27FC236}">
                <a16:creationId xmlns:a16="http://schemas.microsoft.com/office/drawing/2014/main" id="{8EA45677-C0AA-4914-B22F-77296749508B}"/>
              </a:ext>
            </a:extLst>
          </p:cNvPr>
          <p:cNvCxnSpPr>
            <a:cxnSpLocks/>
          </p:cNvCxnSpPr>
          <p:nvPr/>
        </p:nvCxnSpPr>
        <p:spPr>
          <a:xfrm>
            <a:off x="5628063" y="4234760"/>
            <a:ext cx="1406446" cy="694744"/>
          </a:xfrm>
          <a:prstGeom prst="bentConnector3">
            <a:avLst>
              <a:gd name="adj1" fmla="val 5000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CuadroTexto 33">
            <a:extLst>
              <a:ext uri="{FF2B5EF4-FFF2-40B4-BE49-F238E27FC236}">
                <a16:creationId xmlns:a16="http://schemas.microsoft.com/office/drawing/2014/main" id="{7A4D578E-0E98-481D-87A1-397E6B49E5B2}"/>
              </a:ext>
            </a:extLst>
          </p:cNvPr>
          <p:cNvSpPr txBox="1"/>
          <p:nvPr/>
        </p:nvSpPr>
        <p:spPr>
          <a:xfrm>
            <a:off x="5413061" y="2297493"/>
            <a:ext cx="184731" cy="369332"/>
          </a:xfrm>
          <a:prstGeom prst="rect">
            <a:avLst/>
          </a:prstGeom>
          <a:noFill/>
        </p:spPr>
        <p:txBody>
          <a:bodyPr wrap="square" rtlCol="0">
            <a:spAutoFit/>
          </a:bodyPr>
          <a:lstStyle/>
          <a:p>
            <a:endParaRPr lang="es-CO" dirty="0"/>
          </a:p>
        </p:txBody>
      </p:sp>
      <p:sp>
        <p:nvSpPr>
          <p:cNvPr id="35" name="CuadroTexto 34">
            <a:extLst>
              <a:ext uri="{FF2B5EF4-FFF2-40B4-BE49-F238E27FC236}">
                <a16:creationId xmlns:a16="http://schemas.microsoft.com/office/drawing/2014/main" id="{E295AA9B-5E9E-4EF3-9078-8CE97F5D6FD8}"/>
              </a:ext>
            </a:extLst>
          </p:cNvPr>
          <p:cNvSpPr txBox="1"/>
          <p:nvPr/>
        </p:nvSpPr>
        <p:spPr>
          <a:xfrm>
            <a:off x="7045583" y="4749415"/>
            <a:ext cx="1851789" cy="600164"/>
          </a:xfrm>
          <a:prstGeom prst="rect">
            <a:avLst/>
          </a:prstGeom>
          <a:noFill/>
        </p:spPr>
        <p:txBody>
          <a:bodyPr wrap="none" rtlCol="0">
            <a:spAutoFit/>
          </a:bodyPr>
          <a:lstStyle/>
          <a:p>
            <a:r>
              <a:rPr lang="es-ES" sz="1100" dirty="0">
                <a:latin typeface="LEMON MILK" panose="00000500000000000000" pitchFamily="50" charset="0"/>
              </a:rPr>
              <a:t>ZONA DE ABARROTES: </a:t>
            </a:r>
          </a:p>
          <a:p>
            <a:r>
              <a:rPr lang="es-ES" sz="1100" dirty="0">
                <a:latin typeface="Century Gothic" panose="020B0502020202020204" pitchFamily="34" charset="0"/>
              </a:rPr>
              <a:t>18 Puestos comerciales</a:t>
            </a:r>
          </a:p>
          <a:p>
            <a:endParaRPr lang="es-CO" sz="1100" dirty="0"/>
          </a:p>
        </p:txBody>
      </p:sp>
      <p:cxnSp>
        <p:nvCxnSpPr>
          <p:cNvPr id="37" name="Conector: angular 36">
            <a:extLst>
              <a:ext uri="{FF2B5EF4-FFF2-40B4-BE49-F238E27FC236}">
                <a16:creationId xmlns:a16="http://schemas.microsoft.com/office/drawing/2014/main" id="{3E64C7CE-D81F-43B3-AA26-A4CF3F35F83F}"/>
              </a:ext>
            </a:extLst>
          </p:cNvPr>
          <p:cNvCxnSpPr>
            <a:cxnSpLocks/>
          </p:cNvCxnSpPr>
          <p:nvPr/>
        </p:nvCxnSpPr>
        <p:spPr>
          <a:xfrm>
            <a:off x="5272482" y="4612503"/>
            <a:ext cx="1388129" cy="1063576"/>
          </a:xfrm>
          <a:prstGeom prst="bentConnector3">
            <a:avLst>
              <a:gd name="adj1" fmla="val 45165"/>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CuadroTexto 38">
            <a:extLst>
              <a:ext uri="{FF2B5EF4-FFF2-40B4-BE49-F238E27FC236}">
                <a16:creationId xmlns:a16="http://schemas.microsoft.com/office/drawing/2014/main" id="{AD9B2A02-3C39-406A-B09C-62DB8873B833}"/>
              </a:ext>
            </a:extLst>
          </p:cNvPr>
          <p:cNvSpPr txBox="1"/>
          <p:nvPr/>
        </p:nvSpPr>
        <p:spPr>
          <a:xfrm>
            <a:off x="6660611" y="5392106"/>
            <a:ext cx="1770036" cy="769441"/>
          </a:xfrm>
          <a:prstGeom prst="rect">
            <a:avLst/>
          </a:prstGeom>
          <a:noFill/>
        </p:spPr>
        <p:txBody>
          <a:bodyPr wrap="square" rtlCol="0">
            <a:spAutoFit/>
          </a:bodyPr>
          <a:lstStyle/>
          <a:p>
            <a:r>
              <a:rPr lang="es-ES" sz="1100" dirty="0">
                <a:latin typeface="LEMON MILK" panose="00000500000000000000" pitchFamily="50" charset="0"/>
              </a:rPr>
              <a:t>ZONA DE Cárnicos </a:t>
            </a:r>
          </a:p>
          <a:p>
            <a:r>
              <a:rPr lang="es-ES" sz="1100" dirty="0">
                <a:latin typeface="LEMON MILK" panose="00000500000000000000" pitchFamily="50" charset="0"/>
              </a:rPr>
              <a:t>y pescados:</a:t>
            </a:r>
          </a:p>
          <a:p>
            <a:r>
              <a:rPr lang="es-ES" sz="1100" dirty="0">
                <a:latin typeface="Century Gothic" panose="020B0502020202020204" pitchFamily="34" charset="0"/>
              </a:rPr>
              <a:t>18 Puestos comerciales</a:t>
            </a:r>
          </a:p>
          <a:p>
            <a:endParaRPr lang="es-CO" sz="1100" dirty="0"/>
          </a:p>
        </p:txBody>
      </p:sp>
      <p:cxnSp>
        <p:nvCxnSpPr>
          <p:cNvPr id="40" name="Conector: angular 39">
            <a:extLst>
              <a:ext uri="{FF2B5EF4-FFF2-40B4-BE49-F238E27FC236}">
                <a16:creationId xmlns:a16="http://schemas.microsoft.com/office/drawing/2014/main" id="{5ABE9BE1-2D56-485B-AFB7-C200938143E8}"/>
              </a:ext>
            </a:extLst>
          </p:cNvPr>
          <p:cNvCxnSpPr>
            <a:cxnSpLocks/>
          </p:cNvCxnSpPr>
          <p:nvPr/>
        </p:nvCxnSpPr>
        <p:spPr>
          <a:xfrm rot="10800000">
            <a:off x="2341482" y="3451088"/>
            <a:ext cx="1324644" cy="585495"/>
          </a:xfrm>
          <a:prstGeom prst="bentConnector3">
            <a:avLst>
              <a:gd name="adj1" fmla="val 5000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4" name="CuadroTexto 43">
            <a:extLst>
              <a:ext uri="{FF2B5EF4-FFF2-40B4-BE49-F238E27FC236}">
                <a16:creationId xmlns:a16="http://schemas.microsoft.com/office/drawing/2014/main" id="{D1D7ACBE-A1AD-4CFF-9D40-BBC8288EAEFF}"/>
              </a:ext>
            </a:extLst>
          </p:cNvPr>
          <p:cNvSpPr txBox="1"/>
          <p:nvPr/>
        </p:nvSpPr>
        <p:spPr>
          <a:xfrm>
            <a:off x="869073" y="3267142"/>
            <a:ext cx="1770036" cy="769441"/>
          </a:xfrm>
          <a:prstGeom prst="rect">
            <a:avLst/>
          </a:prstGeom>
          <a:noFill/>
        </p:spPr>
        <p:txBody>
          <a:bodyPr wrap="square" rtlCol="0">
            <a:spAutoFit/>
          </a:bodyPr>
          <a:lstStyle/>
          <a:p>
            <a:r>
              <a:rPr lang="es-ES" sz="1100" dirty="0">
                <a:latin typeface="LEMON MILK" panose="00000500000000000000" pitchFamily="50" charset="0"/>
              </a:rPr>
              <a:t>ZONA DE Frutas</a:t>
            </a:r>
          </a:p>
          <a:p>
            <a:r>
              <a:rPr lang="es-ES" sz="1100" dirty="0">
                <a:latin typeface="LEMON MILK" panose="00000500000000000000" pitchFamily="50" charset="0"/>
              </a:rPr>
              <a:t>Y Verduras: </a:t>
            </a:r>
          </a:p>
          <a:p>
            <a:r>
              <a:rPr lang="es-ES" sz="1100" dirty="0">
                <a:latin typeface="Century Gothic" panose="020B0502020202020204" pitchFamily="34" charset="0"/>
              </a:rPr>
              <a:t>57 Puestos comerciales</a:t>
            </a:r>
          </a:p>
          <a:p>
            <a:endParaRPr lang="es-CO" sz="1100" dirty="0"/>
          </a:p>
        </p:txBody>
      </p:sp>
      <p:sp>
        <p:nvSpPr>
          <p:cNvPr id="45" name="CuadroTexto 44">
            <a:extLst>
              <a:ext uri="{FF2B5EF4-FFF2-40B4-BE49-F238E27FC236}">
                <a16:creationId xmlns:a16="http://schemas.microsoft.com/office/drawing/2014/main" id="{3F0ED866-FE65-4BAF-8F28-41B0D5C0C942}"/>
              </a:ext>
            </a:extLst>
          </p:cNvPr>
          <p:cNvSpPr txBox="1"/>
          <p:nvPr/>
        </p:nvSpPr>
        <p:spPr>
          <a:xfrm>
            <a:off x="8999425" y="1649935"/>
            <a:ext cx="1935145" cy="523220"/>
          </a:xfrm>
          <a:prstGeom prst="rect">
            <a:avLst/>
          </a:prstGeom>
          <a:noFill/>
        </p:spPr>
        <p:txBody>
          <a:bodyPr wrap="square" rtlCol="0">
            <a:spAutoFit/>
          </a:bodyPr>
          <a:lstStyle/>
          <a:p>
            <a:r>
              <a:rPr lang="es-CO" sz="1400" dirty="0">
                <a:latin typeface="LEMON MILK" panose="00000500000000000000" pitchFamily="50" charset="0"/>
              </a:rPr>
              <a:t>CONVENCIONES </a:t>
            </a:r>
          </a:p>
          <a:p>
            <a:r>
              <a:rPr lang="es-CO" sz="1400" dirty="0">
                <a:latin typeface="LEMON MILK" panose="00000500000000000000" pitchFamily="50" charset="0"/>
              </a:rPr>
              <a:t>PLANTA NIVEL 1.00</a:t>
            </a:r>
          </a:p>
        </p:txBody>
      </p:sp>
      <p:cxnSp>
        <p:nvCxnSpPr>
          <p:cNvPr id="90" name="Conector: angular 89">
            <a:extLst>
              <a:ext uri="{FF2B5EF4-FFF2-40B4-BE49-F238E27FC236}">
                <a16:creationId xmlns:a16="http://schemas.microsoft.com/office/drawing/2014/main" id="{17E9CD7A-2B00-4AAF-8AA8-97E2D2BE66FA}"/>
              </a:ext>
            </a:extLst>
          </p:cNvPr>
          <p:cNvCxnSpPr>
            <a:cxnSpLocks/>
          </p:cNvCxnSpPr>
          <p:nvPr/>
        </p:nvCxnSpPr>
        <p:spPr>
          <a:xfrm flipV="1">
            <a:off x="5388832" y="2291130"/>
            <a:ext cx="1575954" cy="940551"/>
          </a:xfrm>
          <a:prstGeom prst="bentConnector3">
            <a:avLst>
              <a:gd name="adj1" fmla="val 5000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2" name="Conector: angular 91">
            <a:extLst>
              <a:ext uri="{FF2B5EF4-FFF2-40B4-BE49-F238E27FC236}">
                <a16:creationId xmlns:a16="http://schemas.microsoft.com/office/drawing/2014/main" id="{FF2CEB3B-782A-448D-93E4-9A7691D3D5E0}"/>
              </a:ext>
            </a:extLst>
          </p:cNvPr>
          <p:cNvCxnSpPr>
            <a:cxnSpLocks/>
          </p:cNvCxnSpPr>
          <p:nvPr/>
        </p:nvCxnSpPr>
        <p:spPr>
          <a:xfrm rot="10800000" flipV="1">
            <a:off x="2030136" y="4926778"/>
            <a:ext cx="1332936" cy="1013216"/>
          </a:xfrm>
          <a:prstGeom prst="bentConnector3">
            <a:avLst>
              <a:gd name="adj1" fmla="val 5000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3" name="CuadroTexto 92">
            <a:extLst>
              <a:ext uri="{FF2B5EF4-FFF2-40B4-BE49-F238E27FC236}">
                <a16:creationId xmlns:a16="http://schemas.microsoft.com/office/drawing/2014/main" id="{E580772F-B035-43A6-AAA7-D33C85231C43}"/>
              </a:ext>
            </a:extLst>
          </p:cNvPr>
          <p:cNvSpPr txBox="1"/>
          <p:nvPr/>
        </p:nvSpPr>
        <p:spPr>
          <a:xfrm>
            <a:off x="6989015" y="2109005"/>
            <a:ext cx="1396536" cy="600164"/>
          </a:xfrm>
          <a:prstGeom prst="rect">
            <a:avLst/>
          </a:prstGeom>
          <a:noFill/>
        </p:spPr>
        <p:txBody>
          <a:bodyPr wrap="square" rtlCol="0">
            <a:spAutoFit/>
          </a:bodyPr>
          <a:lstStyle/>
          <a:p>
            <a:r>
              <a:rPr lang="es-ES" sz="1100" dirty="0">
                <a:latin typeface="LEMON MILK" panose="00000500000000000000" pitchFamily="50" charset="0"/>
              </a:rPr>
              <a:t>RESTAURANTES: </a:t>
            </a:r>
          </a:p>
          <a:p>
            <a:r>
              <a:rPr lang="es-ES" sz="1100" dirty="0">
                <a:latin typeface="Century Gothic" panose="020B0502020202020204" pitchFamily="34" charset="0"/>
              </a:rPr>
              <a:t>56 Locales</a:t>
            </a:r>
          </a:p>
          <a:p>
            <a:endParaRPr lang="es-CO" sz="1100" dirty="0"/>
          </a:p>
        </p:txBody>
      </p:sp>
      <p:sp>
        <p:nvSpPr>
          <p:cNvPr id="99" name="CuadroTexto 98">
            <a:extLst>
              <a:ext uri="{FF2B5EF4-FFF2-40B4-BE49-F238E27FC236}">
                <a16:creationId xmlns:a16="http://schemas.microsoft.com/office/drawing/2014/main" id="{91CBD359-6E66-42A6-952C-9F55DE4897A7}"/>
              </a:ext>
            </a:extLst>
          </p:cNvPr>
          <p:cNvSpPr txBox="1"/>
          <p:nvPr/>
        </p:nvSpPr>
        <p:spPr>
          <a:xfrm>
            <a:off x="480839" y="5779723"/>
            <a:ext cx="1770036" cy="430887"/>
          </a:xfrm>
          <a:prstGeom prst="rect">
            <a:avLst/>
          </a:prstGeom>
          <a:noFill/>
        </p:spPr>
        <p:txBody>
          <a:bodyPr wrap="square" rtlCol="0">
            <a:spAutoFit/>
          </a:bodyPr>
          <a:lstStyle/>
          <a:p>
            <a:r>
              <a:rPr lang="es-ES" sz="1100" dirty="0">
                <a:latin typeface="LEMON MILK" panose="00000500000000000000" pitchFamily="50" charset="0"/>
              </a:rPr>
              <a:t>ARTESANIAS: </a:t>
            </a:r>
          </a:p>
          <a:p>
            <a:r>
              <a:rPr lang="es-ES" sz="1100" dirty="0">
                <a:latin typeface="Century Gothic" panose="020B0502020202020204" pitchFamily="34" charset="0"/>
              </a:rPr>
              <a:t>26 Puestos comerciales</a:t>
            </a:r>
            <a:endParaRPr lang="es-CO" sz="1100" dirty="0">
              <a:latin typeface="Century Gothic" panose="020B0502020202020204" pitchFamily="34" charset="0"/>
            </a:endParaRPr>
          </a:p>
        </p:txBody>
      </p:sp>
      <p:sp>
        <p:nvSpPr>
          <p:cNvPr id="101" name="CuadroTexto 100">
            <a:extLst>
              <a:ext uri="{FF2B5EF4-FFF2-40B4-BE49-F238E27FC236}">
                <a16:creationId xmlns:a16="http://schemas.microsoft.com/office/drawing/2014/main" id="{8D61D727-4C7F-470A-8745-B8BF3832C6F7}"/>
              </a:ext>
            </a:extLst>
          </p:cNvPr>
          <p:cNvSpPr txBox="1"/>
          <p:nvPr/>
        </p:nvSpPr>
        <p:spPr>
          <a:xfrm>
            <a:off x="9057758" y="4533388"/>
            <a:ext cx="2034531" cy="307777"/>
          </a:xfrm>
          <a:prstGeom prst="rect">
            <a:avLst/>
          </a:prstGeom>
          <a:noFill/>
        </p:spPr>
        <p:txBody>
          <a:bodyPr wrap="none" rtlCol="0">
            <a:spAutoFit/>
          </a:bodyPr>
          <a:lstStyle/>
          <a:p>
            <a:r>
              <a:rPr lang="es-CO" sz="1400" dirty="0">
                <a:latin typeface="LEMON MILK" panose="00000500000000000000" pitchFamily="50" charset="0"/>
              </a:rPr>
              <a:t> PLANTA NIVEL 3.00</a:t>
            </a:r>
          </a:p>
        </p:txBody>
      </p:sp>
      <p:cxnSp>
        <p:nvCxnSpPr>
          <p:cNvPr id="103" name="Conector: angular 102">
            <a:extLst>
              <a:ext uri="{FF2B5EF4-FFF2-40B4-BE49-F238E27FC236}">
                <a16:creationId xmlns:a16="http://schemas.microsoft.com/office/drawing/2014/main" id="{3B189CBA-D7F1-4F32-B1A9-7564522C63C4}"/>
              </a:ext>
            </a:extLst>
          </p:cNvPr>
          <p:cNvCxnSpPr>
            <a:cxnSpLocks/>
          </p:cNvCxnSpPr>
          <p:nvPr/>
        </p:nvCxnSpPr>
        <p:spPr>
          <a:xfrm>
            <a:off x="3683370" y="5539696"/>
            <a:ext cx="1440890" cy="839704"/>
          </a:xfrm>
          <a:prstGeom prst="bentConnector3">
            <a:avLst>
              <a:gd name="adj1" fmla="val 5000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5" name="CuadroTexto 104">
            <a:extLst>
              <a:ext uri="{FF2B5EF4-FFF2-40B4-BE49-F238E27FC236}">
                <a16:creationId xmlns:a16="http://schemas.microsoft.com/office/drawing/2014/main" id="{0F814ED6-A996-4EEF-A74E-EB9B4D91B799}"/>
              </a:ext>
            </a:extLst>
          </p:cNvPr>
          <p:cNvSpPr txBox="1"/>
          <p:nvPr/>
        </p:nvSpPr>
        <p:spPr>
          <a:xfrm>
            <a:off x="5124260" y="6096378"/>
            <a:ext cx="1519968" cy="600164"/>
          </a:xfrm>
          <a:prstGeom prst="rect">
            <a:avLst/>
          </a:prstGeom>
          <a:noFill/>
        </p:spPr>
        <p:txBody>
          <a:bodyPr wrap="square" rtlCol="0">
            <a:spAutoFit/>
          </a:bodyPr>
          <a:lstStyle/>
          <a:p>
            <a:r>
              <a:rPr lang="es-ES" sz="1100" dirty="0">
                <a:latin typeface="LEMON MILK" panose="00000500000000000000" pitchFamily="50" charset="0"/>
              </a:rPr>
              <a:t>Parqueadero:</a:t>
            </a:r>
          </a:p>
          <a:p>
            <a:r>
              <a:rPr lang="es-ES" sz="1100" dirty="0">
                <a:latin typeface="Century Gothic" panose="020B0502020202020204" pitchFamily="34" charset="0"/>
              </a:rPr>
              <a:t>348 Aparcamientos</a:t>
            </a:r>
          </a:p>
          <a:p>
            <a:endParaRPr lang="es-CO" sz="1100" dirty="0"/>
          </a:p>
        </p:txBody>
      </p:sp>
      <p:grpSp>
        <p:nvGrpSpPr>
          <p:cNvPr id="124" name="Grupo 123">
            <a:extLst>
              <a:ext uri="{FF2B5EF4-FFF2-40B4-BE49-F238E27FC236}">
                <a16:creationId xmlns:a16="http://schemas.microsoft.com/office/drawing/2014/main" id="{85F4B16D-27C2-4886-9388-2504B3CFF8D9}"/>
              </a:ext>
            </a:extLst>
          </p:cNvPr>
          <p:cNvGrpSpPr/>
          <p:nvPr/>
        </p:nvGrpSpPr>
        <p:grpSpPr>
          <a:xfrm>
            <a:off x="9136859" y="4818391"/>
            <a:ext cx="1814905" cy="561925"/>
            <a:chOff x="9098343" y="4629556"/>
            <a:chExt cx="1814905" cy="561925"/>
          </a:xfrm>
        </p:grpSpPr>
        <p:sp>
          <p:nvSpPr>
            <p:cNvPr id="110" name="CuadroTexto 109">
              <a:extLst>
                <a:ext uri="{FF2B5EF4-FFF2-40B4-BE49-F238E27FC236}">
                  <a16:creationId xmlns:a16="http://schemas.microsoft.com/office/drawing/2014/main" id="{56F4DF3E-8752-4DEA-848D-6603E3C8A088}"/>
                </a:ext>
              </a:extLst>
            </p:cNvPr>
            <p:cNvSpPr txBox="1"/>
            <p:nvPr/>
          </p:nvSpPr>
          <p:spPr>
            <a:xfrm>
              <a:off x="9234583" y="4629556"/>
              <a:ext cx="1678665" cy="276999"/>
            </a:xfrm>
            <a:prstGeom prst="rect">
              <a:avLst/>
            </a:prstGeom>
            <a:noFill/>
          </p:spPr>
          <p:txBody>
            <a:bodyPr wrap="none" rtlCol="0">
              <a:spAutoFit/>
            </a:bodyPr>
            <a:lstStyle/>
            <a:p>
              <a:r>
                <a:rPr lang="es-CO" sz="1200" dirty="0">
                  <a:latin typeface="Century Gothic" panose="020B0502020202020204" pitchFamily="34" charset="0"/>
                </a:rPr>
                <a:t>Zona Gastronómica</a:t>
              </a:r>
            </a:p>
          </p:txBody>
        </p:sp>
        <p:sp>
          <p:nvSpPr>
            <p:cNvPr id="111" name="CuadroTexto 110">
              <a:extLst>
                <a:ext uri="{FF2B5EF4-FFF2-40B4-BE49-F238E27FC236}">
                  <a16:creationId xmlns:a16="http://schemas.microsoft.com/office/drawing/2014/main" id="{393A35D3-8297-43CA-8417-D66716B5660C}"/>
                </a:ext>
              </a:extLst>
            </p:cNvPr>
            <p:cNvSpPr txBox="1"/>
            <p:nvPr/>
          </p:nvSpPr>
          <p:spPr>
            <a:xfrm>
              <a:off x="9234583" y="4914482"/>
              <a:ext cx="907621" cy="276999"/>
            </a:xfrm>
            <a:prstGeom prst="rect">
              <a:avLst/>
            </a:prstGeom>
            <a:noFill/>
          </p:spPr>
          <p:txBody>
            <a:bodyPr wrap="none" rtlCol="0">
              <a:spAutoFit/>
            </a:bodyPr>
            <a:lstStyle/>
            <a:p>
              <a:r>
                <a:rPr lang="es-CO" sz="1200" dirty="0">
                  <a:latin typeface="Century Gothic" panose="020B0502020202020204" pitchFamily="34" charset="0"/>
                </a:rPr>
                <a:t>Comedor</a:t>
              </a:r>
            </a:p>
          </p:txBody>
        </p:sp>
        <p:pic>
          <p:nvPicPr>
            <p:cNvPr id="121" name="Gráfico 120">
              <a:extLst>
                <a:ext uri="{FF2B5EF4-FFF2-40B4-BE49-F238E27FC236}">
                  <a16:creationId xmlns:a16="http://schemas.microsoft.com/office/drawing/2014/main" id="{E4CCD991-D592-4193-9BB0-8D5C6078F37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098343" y="4687633"/>
              <a:ext cx="180000" cy="458180"/>
            </a:xfrm>
            <a:prstGeom prst="rect">
              <a:avLst/>
            </a:prstGeom>
          </p:spPr>
        </p:pic>
      </p:grpSp>
      <p:cxnSp>
        <p:nvCxnSpPr>
          <p:cNvPr id="122" name="Conector: angular 121">
            <a:extLst>
              <a:ext uri="{FF2B5EF4-FFF2-40B4-BE49-F238E27FC236}">
                <a16:creationId xmlns:a16="http://schemas.microsoft.com/office/drawing/2014/main" id="{17B8648C-362C-4BFA-B821-D0FEE1C5682D}"/>
              </a:ext>
            </a:extLst>
          </p:cNvPr>
          <p:cNvCxnSpPr>
            <a:cxnSpLocks/>
          </p:cNvCxnSpPr>
          <p:nvPr/>
        </p:nvCxnSpPr>
        <p:spPr>
          <a:xfrm rot="10800000">
            <a:off x="2326129" y="2078987"/>
            <a:ext cx="1324644" cy="585495"/>
          </a:xfrm>
          <a:prstGeom prst="bentConnector3">
            <a:avLst>
              <a:gd name="adj1" fmla="val 5000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3" name="CuadroTexto 122">
            <a:extLst>
              <a:ext uri="{FF2B5EF4-FFF2-40B4-BE49-F238E27FC236}">
                <a16:creationId xmlns:a16="http://schemas.microsoft.com/office/drawing/2014/main" id="{5C7A736F-FA1D-4052-9508-6FAD1106A9FA}"/>
              </a:ext>
            </a:extLst>
          </p:cNvPr>
          <p:cNvSpPr txBox="1"/>
          <p:nvPr/>
        </p:nvSpPr>
        <p:spPr>
          <a:xfrm>
            <a:off x="1365857" y="1870650"/>
            <a:ext cx="1034257" cy="600164"/>
          </a:xfrm>
          <a:prstGeom prst="rect">
            <a:avLst/>
          </a:prstGeom>
          <a:noFill/>
        </p:spPr>
        <p:txBody>
          <a:bodyPr wrap="square" rtlCol="0">
            <a:spAutoFit/>
          </a:bodyPr>
          <a:lstStyle/>
          <a:p>
            <a:r>
              <a:rPr lang="es-ES" sz="1100" dirty="0">
                <a:latin typeface="LEMON MILK" panose="00000500000000000000" pitchFamily="50" charset="0"/>
              </a:rPr>
              <a:t>Comedor: </a:t>
            </a:r>
          </a:p>
          <a:p>
            <a:r>
              <a:rPr lang="es-ES" sz="1100" dirty="0">
                <a:latin typeface="Century Gothic" panose="020B0502020202020204" pitchFamily="34" charset="0"/>
              </a:rPr>
              <a:t>152 Mesas</a:t>
            </a:r>
          </a:p>
          <a:p>
            <a:endParaRPr lang="es-CO" sz="1100" dirty="0"/>
          </a:p>
        </p:txBody>
      </p:sp>
      <p:sp>
        <p:nvSpPr>
          <p:cNvPr id="41" name="CuadroTexto 40">
            <a:extLst>
              <a:ext uri="{FF2B5EF4-FFF2-40B4-BE49-F238E27FC236}">
                <a16:creationId xmlns:a16="http://schemas.microsoft.com/office/drawing/2014/main" id="{85BE8B87-A7A8-4ABB-923A-EA916BD2BD02}"/>
              </a:ext>
            </a:extLst>
          </p:cNvPr>
          <p:cNvSpPr txBox="1"/>
          <p:nvPr/>
        </p:nvSpPr>
        <p:spPr>
          <a:xfrm>
            <a:off x="5201221" y="353307"/>
            <a:ext cx="1951175" cy="369332"/>
          </a:xfrm>
          <a:prstGeom prst="rect">
            <a:avLst/>
          </a:prstGeom>
          <a:noFill/>
        </p:spPr>
        <p:txBody>
          <a:bodyPr wrap="none" rtlCol="0">
            <a:spAutoFit/>
          </a:bodyPr>
          <a:lstStyle/>
          <a:p>
            <a:r>
              <a:rPr lang="es-CO" dirty="0">
                <a:latin typeface="LEMON MILK" panose="00000500000000000000" pitchFamily="50" charset="0"/>
              </a:rPr>
              <a:t>zonificación</a:t>
            </a:r>
          </a:p>
        </p:txBody>
      </p:sp>
    </p:spTree>
    <p:extLst>
      <p:ext uri="{BB962C8B-B14F-4D97-AF65-F5344CB8AC3E}">
        <p14:creationId xmlns:p14="http://schemas.microsoft.com/office/powerpoint/2010/main" val="2219587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anim calcmode="lin" valueType="num">
                                      <p:cBhvr>
                                        <p:cTn id="8" dur="500" fill="hold"/>
                                        <p:tgtEl>
                                          <p:spTgt spid="41"/>
                                        </p:tgtEl>
                                        <p:attrNameLst>
                                          <p:attrName>ppt_x</p:attrName>
                                        </p:attrNameLst>
                                      </p:cBhvr>
                                      <p:tavLst>
                                        <p:tav tm="0">
                                          <p:val>
                                            <p:strVal val="#ppt_x"/>
                                          </p:val>
                                        </p:tav>
                                        <p:tav tm="100000">
                                          <p:val>
                                            <p:strVal val="#ppt_x"/>
                                          </p:val>
                                        </p:tav>
                                      </p:tavLst>
                                    </p:anim>
                                    <p:anim calcmode="lin" valueType="num">
                                      <p:cBhvr>
                                        <p:cTn id="9" dur="500" fill="hold"/>
                                        <p:tgtEl>
                                          <p:spTgt spid="41"/>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7"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2" presetClass="entr" presetSubtype="1" fill="hold" grpId="0" nodeType="afterEffect">
                                  <p:stCondLst>
                                    <p:cond delay="0"/>
                                  </p:stCondLst>
                                  <p:childTnLst>
                                    <p:set>
                                      <p:cBhvr>
                                        <p:cTn id="18" dur="1" fill="hold">
                                          <p:stCondLst>
                                            <p:cond delay="0"/>
                                          </p:stCondLst>
                                        </p:cTn>
                                        <p:tgtEl>
                                          <p:spTgt spid="45"/>
                                        </p:tgtEl>
                                        <p:attrNameLst>
                                          <p:attrName>style.visibility</p:attrName>
                                        </p:attrNameLst>
                                      </p:cBhvr>
                                      <p:to>
                                        <p:strVal val="visible"/>
                                      </p:to>
                                    </p:set>
                                    <p:anim calcmode="lin" valueType="num">
                                      <p:cBhvr additive="base">
                                        <p:cTn id="19" dur="1000" fill="hold"/>
                                        <p:tgtEl>
                                          <p:spTgt spid="45"/>
                                        </p:tgtEl>
                                        <p:attrNameLst>
                                          <p:attrName>ppt_x</p:attrName>
                                        </p:attrNameLst>
                                      </p:cBhvr>
                                      <p:tavLst>
                                        <p:tav tm="0">
                                          <p:val>
                                            <p:strVal val="#ppt_x"/>
                                          </p:val>
                                        </p:tav>
                                        <p:tav tm="100000">
                                          <p:val>
                                            <p:strVal val="#ppt_x"/>
                                          </p:val>
                                        </p:tav>
                                      </p:tavLst>
                                    </p:anim>
                                    <p:anim calcmode="lin" valueType="num">
                                      <p:cBhvr additive="base">
                                        <p:cTn id="20" dur="1000" fill="hold"/>
                                        <p:tgtEl>
                                          <p:spTgt spid="45"/>
                                        </p:tgtEl>
                                        <p:attrNameLst>
                                          <p:attrName>ppt_y</p:attrName>
                                        </p:attrNameLst>
                                      </p:cBhvr>
                                      <p:tavLst>
                                        <p:tav tm="0">
                                          <p:val>
                                            <p:strVal val="0-#ppt_h/2"/>
                                          </p:val>
                                        </p:tav>
                                        <p:tav tm="100000">
                                          <p:val>
                                            <p:strVal val="#ppt_y"/>
                                          </p:val>
                                        </p:tav>
                                      </p:tavLst>
                                    </p:anim>
                                  </p:childTnLst>
                                </p:cTn>
                              </p:par>
                            </p:childTnLst>
                          </p:cTn>
                        </p:par>
                        <p:par>
                          <p:cTn id="21" fill="hold">
                            <p:stCondLst>
                              <p:cond delay="2500"/>
                            </p:stCondLst>
                            <p:childTnLst>
                              <p:par>
                                <p:cTn id="22" presetID="2" presetClass="entr" presetSubtype="1"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1000" fill="hold"/>
                                        <p:tgtEl>
                                          <p:spTgt spid="23"/>
                                        </p:tgtEl>
                                        <p:attrNameLst>
                                          <p:attrName>ppt_x</p:attrName>
                                        </p:attrNameLst>
                                      </p:cBhvr>
                                      <p:tavLst>
                                        <p:tav tm="0">
                                          <p:val>
                                            <p:strVal val="#ppt_x"/>
                                          </p:val>
                                        </p:tav>
                                        <p:tav tm="100000">
                                          <p:val>
                                            <p:strVal val="#ppt_x"/>
                                          </p:val>
                                        </p:tav>
                                      </p:tavLst>
                                    </p:anim>
                                    <p:anim calcmode="lin" valueType="num">
                                      <p:cBhvr additive="base">
                                        <p:cTn id="25" dur="1000" fill="hold"/>
                                        <p:tgtEl>
                                          <p:spTgt spid="23"/>
                                        </p:tgtEl>
                                        <p:attrNameLst>
                                          <p:attrName>ppt_y</p:attrName>
                                        </p:attrNameLst>
                                      </p:cBhvr>
                                      <p:tavLst>
                                        <p:tav tm="0">
                                          <p:val>
                                            <p:strVal val="0-#ppt_h/2"/>
                                          </p:val>
                                        </p:tav>
                                        <p:tav tm="100000">
                                          <p:val>
                                            <p:strVal val="#ppt_y"/>
                                          </p:val>
                                        </p:tav>
                                      </p:tavLst>
                                    </p:anim>
                                  </p:childTnLst>
                                </p:cTn>
                              </p:par>
                            </p:childTnLst>
                          </p:cTn>
                        </p:par>
                        <p:par>
                          <p:cTn id="26" fill="hold">
                            <p:stCondLst>
                              <p:cond delay="3500"/>
                            </p:stCondLst>
                            <p:childTnLst>
                              <p:par>
                                <p:cTn id="27" presetID="22" presetClass="entr" presetSubtype="4"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down)">
                                      <p:cBhvr>
                                        <p:cTn id="29" dur="1000"/>
                                        <p:tgtEl>
                                          <p:spTgt spid="7"/>
                                        </p:tgtEl>
                                      </p:cBhvr>
                                    </p:animEffect>
                                  </p:childTnLst>
                                </p:cTn>
                              </p:par>
                            </p:childTnLst>
                          </p:cTn>
                        </p:par>
                        <p:par>
                          <p:cTn id="30" fill="hold">
                            <p:stCondLst>
                              <p:cond delay="4500"/>
                            </p:stCondLst>
                            <p:childTnLst>
                              <p:par>
                                <p:cTn id="31" presetID="16" presetClass="entr" presetSubtype="37" fill="hold" nodeType="after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barn(outVertical)">
                                      <p:cBhvr>
                                        <p:cTn id="33" dur="500"/>
                                        <p:tgtEl>
                                          <p:spTgt spid="31"/>
                                        </p:tgtEl>
                                      </p:cBhvr>
                                    </p:animEffect>
                                  </p:childTnLst>
                                </p:cTn>
                              </p:par>
                            </p:childTnLst>
                          </p:cTn>
                        </p:par>
                        <p:par>
                          <p:cTn id="34" fill="hold">
                            <p:stCondLst>
                              <p:cond delay="5000"/>
                            </p:stCondLst>
                            <p:childTnLst>
                              <p:par>
                                <p:cTn id="35" presetID="10" presetClass="entr" presetSubtype="0" fill="hold" grpId="0" nodeType="after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fade">
                                      <p:cBhvr>
                                        <p:cTn id="37" dur="500"/>
                                        <p:tgtEl>
                                          <p:spTgt spid="35"/>
                                        </p:tgtEl>
                                      </p:cBhvr>
                                    </p:animEffect>
                                  </p:childTnLst>
                                </p:cTn>
                              </p:par>
                            </p:childTnLst>
                          </p:cTn>
                        </p:par>
                        <p:par>
                          <p:cTn id="38" fill="hold">
                            <p:stCondLst>
                              <p:cond delay="5500"/>
                            </p:stCondLst>
                            <p:childTnLst>
                              <p:par>
                                <p:cTn id="39" presetID="16" presetClass="entr" presetSubtype="37" fill="hold" nodeType="afterEffect">
                                  <p:stCondLst>
                                    <p:cond delay="0"/>
                                  </p:stCondLst>
                                  <p:childTnLst>
                                    <p:set>
                                      <p:cBhvr>
                                        <p:cTn id="40" dur="1" fill="hold">
                                          <p:stCondLst>
                                            <p:cond delay="0"/>
                                          </p:stCondLst>
                                        </p:cTn>
                                        <p:tgtEl>
                                          <p:spTgt spid="37"/>
                                        </p:tgtEl>
                                        <p:attrNameLst>
                                          <p:attrName>style.visibility</p:attrName>
                                        </p:attrNameLst>
                                      </p:cBhvr>
                                      <p:to>
                                        <p:strVal val="visible"/>
                                      </p:to>
                                    </p:set>
                                    <p:animEffect transition="in" filter="barn(outVertical)">
                                      <p:cBhvr>
                                        <p:cTn id="41" dur="500"/>
                                        <p:tgtEl>
                                          <p:spTgt spid="37"/>
                                        </p:tgtEl>
                                      </p:cBhvr>
                                    </p:animEffect>
                                  </p:childTnLst>
                                </p:cTn>
                              </p:par>
                            </p:childTnLst>
                          </p:cTn>
                        </p:par>
                        <p:par>
                          <p:cTn id="42" fill="hold">
                            <p:stCondLst>
                              <p:cond delay="6000"/>
                            </p:stCondLst>
                            <p:childTnLst>
                              <p:par>
                                <p:cTn id="43" presetID="10" presetClass="entr" presetSubtype="0" fill="hold" grpId="0" nodeType="afterEffect">
                                  <p:stCondLst>
                                    <p:cond delay="0"/>
                                  </p:stCondLst>
                                  <p:childTnLst>
                                    <p:set>
                                      <p:cBhvr>
                                        <p:cTn id="44" dur="1" fill="hold">
                                          <p:stCondLst>
                                            <p:cond delay="0"/>
                                          </p:stCondLst>
                                        </p:cTn>
                                        <p:tgtEl>
                                          <p:spTgt spid="39"/>
                                        </p:tgtEl>
                                        <p:attrNameLst>
                                          <p:attrName>style.visibility</p:attrName>
                                        </p:attrNameLst>
                                      </p:cBhvr>
                                      <p:to>
                                        <p:strVal val="visible"/>
                                      </p:to>
                                    </p:set>
                                    <p:animEffect transition="in" filter="fade">
                                      <p:cBhvr>
                                        <p:cTn id="45" dur="500"/>
                                        <p:tgtEl>
                                          <p:spTgt spid="39"/>
                                        </p:tgtEl>
                                      </p:cBhvr>
                                    </p:animEffect>
                                  </p:childTnLst>
                                </p:cTn>
                              </p:par>
                            </p:childTnLst>
                          </p:cTn>
                        </p:par>
                        <p:par>
                          <p:cTn id="46" fill="hold">
                            <p:stCondLst>
                              <p:cond delay="6500"/>
                            </p:stCondLst>
                            <p:childTnLst>
                              <p:par>
                                <p:cTn id="47" presetID="16" presetClass="entr" presetSubtype="37" fill="hold" nodeType="after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barn(outVertical)">
                                      <p:cBhvr>
                                        <p:cTn id="49" dur="500"/>
                                        <p:tgtEl>
                                          <p:spTgt spid="40"/>
                                        </p:tgtEl>
                                      </p:cBhvr>
                                    </p:animEffect>
                                  </p:childTnLst>
                                </p:cTn>
                              </p:par>
                            </p:childTnLst>
                          </p:cTn>
                        </p:par>
                        <p:par>
                          <p:cTn id="50" fill="hold">
                            <p:stCondLst>
                              <p:cond delay="7000"/>
                            </p:stCondLst>
                            <p:childTnLst>
                              <p:par>
                                <p:cTn id="51" presetID="10" presetClass="entr" presetSubtype="0" fill="hold" grpId="0" nodeType="afterEffect">
                                  <p:stCondLst>
                                    <p:cond delay="0"/>
                                  </p:stCondLst>
                                  <p:childTnLst>
                                    <p:set>
                                      <p:cBhvr>
                                        <p:cTn id="52" dur="1" fill="hold">
                                          <p:stCondLst>
                                            <p:cond delay="0"/>
                                          </p:stCondLst>
                                        </p:cTn>
                                        <p:tgtEl>
                                          <p:spTgt spid="44"/>
                                        </p:tgtEl>
                                        <p:attrNameLst>
                                          <p:attrName>style.visibility</p:attrName>
                                        </p:attrNameLst>
                                      </p:cBhvr>
                                      <p:to>
                                        <p:strVal val="visible"/>
                                      </p:to>
                                    </p:set>
                                    <p:animEffect transition="in" filter="fade">
                                      <p:cBhvr>
                                        <p:cTn id="53" dur="500"/>
                                        <p:tgtEl>
                                          <p:spTgt spid="44"/>
                                        </p:tgtEl>
                                      </p:cBhvr>
                                    </p:animEffect>
                                  </p:childTnLst>
                                </p:cTn>
                              </p:par>
                            </p:childTnLst>
                          </p:cTn>
                        </p:par>
                        <p:par>
                          <p:cTn id="54" fill="hold">
                            <p:stCondLst>
                              <p:cond delay="7500"/>
                            </p:stCondLst>
                            <p:childTnLst>
                              <p:par>
                                <p:cTn id="55" presetID="16" presetClass="entr" presetSubtype="37" fill="hold" nodeType="afterEffect">
                                  <p:stCondLst>
                                    <p:cond delay="0"/>
                                  </p:stCondLst>
                                  <p:childTnLst>
                                    <p:set>
                                      <p:cBhvr>
                                        <p:cTn id="56" dur="1" fill="hold">
                                          <p:stCondLst>
                                            <p:cond delay="0"/>
                                          </p:stCondLst>
                                        </p:cTn>
                                        <p:tgtEl>
                                          <p:spTgt spid="92"/>
                                        </p:tgtEl>
                                        <p:attrNameLst>
                                          <p:attrName>style.visibility</p:attrName>
                                        </p:attrNameLst>
                                      </p:cBhvr>
                                      <p:to>
                                        <p:strVal val="visible"/>
                                      </p:to>
                                    </p:set>
                                    <p:animEffect transition="in" filter="barn(outVertical)">
                                      <p:cBhvr>
                                        <p:cTn id="57" dur="500"/>
                                        <p:tgtEl>
                                          <p:spTgt spid="92"/>
                                        </p:tgtEl>
                                      </p:cBhvr>
                                    </p:animEffect>
                                  </p:childTnLst>
                                </p:cTn>
                              </p:par>
                            </p:childTnLst>
                          </p:cTn>
                        </p:par>
                        <p:par>
                          <p:cTn id="58" fill="hold">
                            <p:stCondLst>
                              <p:cond delay="8000"/>
                            </p:stCondLst>
                            <p:childTnLst>
                              <p:par>
                                <p:cTn id="59" presetID="10" presetClass="entr" presetSubtype="0" fill="hold" grpId="0" nodeType="afterEffect">
                                  <p:stCondLst>
                                    <p:cond delay="0"/>
                                  </p:stCondLst>
                                  <p:childTnLst>
                                    <p:set>
                                      <p:cBhvr>
                                        <p:cTn id="60" dur="1" fill="hold">
                                          <p:stCondLst>
                                            <p:cond delay="0"/>
                                          </p:stCondLst>
                                        </p:cTn>
                                        <p:tgtEl>
                                          <p:spTgt spid="99"/>
                                        </p:tgtEl>
                                        <p:attrNameLst>
                                          <p:attrName>style.visibility</p:attrName>
                                        </p:attrNameLst>
                                      </p:cBhvr>
                                      <p:to>
                                        <p:strVal val="visible"/>
                                      </p:to>
                                    </p:set>
                                    <p:animEffect transition="in" filter="fade">
                                      <p:cBhvr>
                                        <p:cTn id="61" dur="500"/>
                                        <p:tgtEl>
                                          <p:spTgt spid="99"/>
                                        </p:tgtEl>
                                      </p:cBhvr>
                                    </p:animEffect>
                                  </p:childTnLst>
                                </p:cTn>
                              </p:par>
                            </p:childTnLst>
                          </p:cTn>
                        </p:par>
                        <p:par>
                          <p:cTn id="62" fill="hold">
                            <p:stCondLst>
                              <p:cond delay="8500"/>
                            </p:stCondLst>
                            <p:childTnLst>
                              <p:par>
                                <p:cTn id="63" presetID="16" presetClass="entr" presetSubtype="37" fill="hold" nodeType="afterEffect">
                                  <p:stCondLst>
                                    <p:cond delay="0"/>
                                  </p:stCondLst>
                                  <p:childTnLst>
                                    <p:set>
                                      <p:cBhvr>
                                        <p:cTn id="64" dur="1" fill="hold">
                                          <p:stCondLst>
                                            <p:cond delay="0"/>
                                          </p:stCondLst>
                                        </p:cTn>
                                        <p:tgtEl>
                                          <p:spTgt spid="103"/>
                                        </p:tgtEl>
                                        <p:attrNameLst>
                                          <p:attrName>style.visibility</p:attrName>
                                        </p:attrNameLst>
                                      </p:cBhvr>
                                      <p:to>
                                        <p:strVal val="visible"/>
                                      </p:to>
                                    </p:set>
                                    <p:animEffect transition="in" filter="barn(outVertical)">
                                      <p:cBhvr>
                                        <p:cTn id="65" dur="500"/>
                                        <p:tgtEl>
                                          <p:spTgt spid="103"/>
                                        </p:tgtEl>
                                      </p:cBhvr>
                                    </p:animEffect>
                                  </p:childTnLst>
                                </p:cTn>
                              </p:par>
                            </p:childTnLst>
                          </p:cTn>
                        </p:par>
                        <p:par>
                          <p:cTn id="66" fill="hold">
                            <p:stCondLst>
                              <p:cond delay="9000"/>
                            </p:stCondLst>
                            <p:childTnLst>
                              <p:par>
                                <p:cTn id="67" presetID="10" presetClass="entr" presetSubtype="0" fill="hold" grpId="0" nodeType="afterEffect">
                                  <p:stCondLst>
                                    <p:cond delay="0"/>
                                  </p:stCondLst>
                                  <p:childTnLst>
                                    <p:set>
                                      <p:cBhvr>
                                        <p:cTn id="68" dur="1" fill="hold">
                                          <p:stCondLst>
                                            <p:cond delay="0"/>
                                          </p:stCondLst>
                                        </p:cTn>
                                        <p:tgtEl>
                                          <p:spTgt spid="105"/>
                                        </p:tgtEl>
                                        <p:attrNameLst>
                                          <p:attrName>style.visibility</p:attrName>
                                        </p:attrNameLst>
                                      </p:cBhvr>
                                      <p:to>
                                        <p:strVal val="visible"/>
                                      </p:to>
                                    </p:set>
                                    <p:animEffect transition="in" filter="fade">
                                      <p:cBhvr>
                                        <p:cTn id="69" dur="500"/>
                                        <p:tgtEl>
                                          <p:spTgt spid="105"/>
                                        </p:tgtEl>
                                      </p:cBhvr>
                                    </p:animEffect>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101"/>
                                        </p:tgtEl>
                                        <p:attrNameLst>
                                          <p:attrName>style.visibility</p:attrName>
                                        </p:attrNameLst>
                                      </p:cBhvr>
                                      <p:to>
                                        <p:strVal val="visible"/>
                                      </p:to>
                                    </p:set>
                                    <p:anim calcmode="lin" valueType="num">
                                      <p:cBhvr additive="base">
                                        <p:cTn id="74" dur="1000" fill="hold"/>
                                        <p:tgtEl>
                                          <p:spTgt spid="101"/>
                                        </p:tgtEl>
                                        <p:attrNameLst>
                                          <p:attrName>ppt_x</p:attrName>
                                        </p:attrNameLst>
                                      </p:cBhvr>
                                      <p:tavLst>
                                        <p:tav tm="0">
                                          <p:val>
                                            <p:strVal val="#ppt_x"/>
                                          </p:val>
                                        </p:tav>
                                        <p:tav tm="100000">
                                          <p:val>
                                            <p:strVal val="#ppt_x"/>
                                          </p:val>
                                        </p:tav>
                                      </p:tavLst>
                                    </p:anim>
                                    <p:anim calcmode="lin" valueType="num">
                                      <p:cBhvr additive="base">
                                        <p:cTn id="75" dur="1000" fill="hold"/>
                                        <p:tgtEl>
                                          <p:spTgt spid="101"/>
                                        </p:tgtEl>
                                        <p:attrNameLst>
                                          <p:attrName>ppt_y</p:attrName>
                                        </p:attrNameLst>
                                      </p:cBhvr>
                                      <p:tavLst>
                                        <p:tav tm="0">
                                          <p:val>
                                            <p:strVal val="1+#ppt_h/2"/>
                                          </p:val>
                                        </p:tav>
                                        <p:tav tm="100000">
                                          <p:val>
                                            <p:strVal val="#ppt_y"/>
                                          </p:val>
                                        </p:tav>
                                      </p:tavLst>
                                    </p:anim>
                                  </p:childTnLst>
                                </p:cTn>
                              </p:par>
                            </p:childTnLst>
                          </p:cTn>
                        </p:par>
                        <p:par>
                          <p:cTn id="76" fill="hold">
                            <p:stCondLst>
                              <p:cond delay="1000"/>
                            </p:stCondLst>
                            <p:childTnLst>
                              <p:par>
                                <p:cTn id="77" presetID="2" presetClass="entr" presetSubtype="4" fill="hold" nodeType="afterEffect">
                                  <p:stCondLst>
                                    <p:cond delay="0"/>
                                  </p:stCondLst>
                                  <p:childTnLst>
                                    <p:set>
                                      <p:cBhvr>
                                        <p:cTn id="78" dur="1" fill="hold">
                                          <p:stCondLst>
                                            <p:cond delay="0"/>
                                          </p:stCondLst>
                                        </p:cTn>
                                        <p:tgtEl>
                                          <p:spTgt spid="124"/>
                                        </p:tgtEl>
                                        <p:attrNameLst>
                                          <p:attrName>style.visibility</p:attrName>
                                        </p:attrNameLst>
                                      </p:cBhvr>
                                      <p:to>
                                        <p:strVal val="visible"/>
                                      </p:to>
                                    </p:set>
                                    <p:anim calcmode="lin" valueType="num">
                                      <p:cBhvr additive="base">
                                        <p:cTn id="79" dur="500" fill="hold"/>
                                        <p:tgtEl>
                                          <p:spTgt spid="124"/>
                                        </p:tgtEl>
                                        <p:attrNameLst>
                                          <p:attrName>ppt_x</p:attrName>
                                        </p:attrNameLst>
                                      </p:cBhvr>
                                      <p:tavLst>
                                        <p:tav tm="0">
                                          <p:val>
                                            <p:strVal val="#ppt_x"/>
                                          </p:val>
                                        </p:tav>
                                        <p:tav tm="100000">
                                          <p:val>
                                            <p:strVal val="#ppt_x"/>
                                          </p:val>
                                        </p:tav>
                                      </p:tavLst>
                                    </p:anim>
                                    <p:anim calcmode="lin" valueType="num">
                                      <p:cBhvr additive="base">
                                        <p:cTn id="80" dur="500" fill="hold"/>
                                        <p:tgtEl>
                                          <p:spTgt spid="124"/>
                                        </p:tgtEl>
                                        <p:attrNameLst>
                                          <p:attrName>ppt_y</p:attrName>
                                        </p:attrNameLst>
                                      </p:cBhvr>
                                      <p:tavLst>
                                        <p:tav tm="0">
                                          <p:val>
                                            <p:strVal val="1+#ppt_h/2"/>
                                          </p:val>
                                        </p:tav>
                                        <p:tav tm="100000">
                                          <p:val>
                                            <p:strVal val="#ppt_y"/>
                                          </p:val>
                                        </p:tav>
                                      </p:tavLst>
                                    </p:anim>
                                  </p:childTnLst>
                                </p:cTn>
                              </p:par>
                            </p:childTnLst>
                          </p:cTn>
                        </p:par>
                        <p:par>
                          <p:cTn id="81" fill="hold">
                            <p:stCondLst>
                              <p:cond delay="1500"/>
                            </p:stCondLst>
                            <p:childTnLst>
                              <p:par>
                                <p:cTn id="82" presetID="22" presetClass="entr" presetSubtype="1" fill="hold" nodeType="afterEffect">
                                  <p:stCondLst>
                                    <p:cond delay="0"/>
                                  </p:stCondLst>
                                  <p:childTnLst>
                                    <p:set>
                                      <p:cBhvr>
                                        <p:cTn id="83" dur="1" fill="hold">
                                          <p:stCondLst>
                                            <p:cond delay="0"/>
                                          </p:stCondLst>
                                        </p:cTn>
                                        <p:tgtEl>
                                          <p:spTgt spid="9"/>
                                        </p:tgtEl>
                                        <p:attrNameLst>
                                          <p:attrName>style.visibility</p:attrName>
                                        </p:attrNameLst>
                                      </p:cBhvr>
                                      <p:to>
                                        <p:strVal val="visible"/>
                                      </p:to>
                                    </p:set>
                                    <p:animEffect transition="in" filter="wipe(up)">
                                      <p:cBhvr>
                                        <p:cTn id="84" dur="1000"/>
                                        <p:tgtEl>
                                          <p:spTgt spid="9"/>
                                        </p:tgtEl>
                                      </p:cBhvr>
                                    </p:animEffect>
                                  </p:childTnLst>
                                </p:cTn>
                              </p:par>
                            </p:childTnLst>
                          </p:cTn>
                        </p:par>
                        <p:par>
                          <p:cTn id="85" fill="hold">
                            <p:stCondLst>
                              <p:cond delay="2500"/>
                            </p:stCondLst>
                            <p:childTnLst>
                              <p:par>
                                <p:cTn id="86" presetID="16" presetClass="entr" presetSubtype="37" fill="hold" nodeType="afterEffect">
                                  <p:stCondLst>
                                    <p:cond delay="0"/>
                                  </p:stCondLst>
                                  <p:childTnLst>
                                    <p:set>
                                      <p:cBhvr>
                                        <p:cTn id="87" dur="1" fill="hold">
                                          <p:stCondLst>
                                            <p:cond delay="0"/>
                                          </p:stCondLst>
                                        </p:cTn>
                                        <p:tgtEl>
                                          <p:spTgt spid="90"/>
                                        </p:tgtEl>
                                        <p:attrNameLst>
                                          <p:attrName>style.visibility</p:attrName>
                                        </p:attrNameLst>
                                      </p:cBhvr>
                                      <p:to>
                                        <p:strVal val="visible"/>
                                      </p:to>
                                    </p:set>
                                    <p:animEffect transition="in" filter="barn(outVertical)">
                                      <p:cBhvr>
                                        <p:cTn id="88" dur="500"/>
                                        <p:tgtEl>
                                          <p:spTgt spid="90"/>
                                        </p:tgtEl>
                                      </p:cBhvr>
                                    </p:animEffect>
                                  </p:childTnLst>
                                </p:cTn>
                              </p:par>
                            </p:childTnLst>
                          </p:cTn>
                        </p:par>
                        <p:par>
                          <p:cTn id="89" fill="hold">
                            <p:stCondLst>
                              <p:cond delay="3000"/>
                            </p:stCondLst>
                            <p:childTnLst>
                              <p:par>
                                <p:cTn id="90" presetID="10" presetClass="entr" presetSubtype="0" fill="hold" grpId="0" nodeType="afterEffect">
                                  <p:stCondLst>
                                    <p:cond delay="0"/>
                                  </p:stCondLst>
                                  <p:childTnLst>
                                    <p:set>
                                      <p:cBhvr>
                                        <p:cTn id="91" dur="1" fill="hold">
                                          <p:stCondLst>
                                            <p:cond delay="0"/>
                                          </p:stCondLst>
                                        </p:cTn>
                                        <p:tgtEl>
                                          <p:spTgt spid="93"/>
                                        </p:tgtEl>
                                        <p:attrNameLst>
                                          <p:attrName>style.visibility</p:attrName>
                                        </p:attrNameLst>
                                      </p:cBhvr>
                                      <p:to>
                                        <p:strVal val="visible"/>
                                      </p:to>
                                    </p:set>
                                    <p:animEffect transition="in" filter="fade">
                                      <p:cBhvr>
                                        <p:cTn id="92" dur="500"/>
                                        <p:tgtEl>
                                          <p:spTgt spid="93"/>
                                        </p:tgtEl>
                                      </p:cBhvr>
                                    </p:animEffect>
                                  </p:childTnLst>
                                </p:cTn>
                              </p:par>
                            </p:childTnLst>
                          </p:cTn>
                        </p:par>
                        <p:par>
                          <p:cTn id="93" fill="hold">
                            <p:stCondLst>
                              <p:cond delay="3500"/>
                            </p:stCondLst>
                            <p:childTnLst>
                              <p:par>
                                <p:cTn id="94" presetID="16" presetClass="entr" presetSubtype="37" fill="hold" nodeType="afterEffect">
                                  <p:stCondLst>
                                    <p:cond delay="0"/>
                                  </p:stCondLst>
                                  <p:childTnLst>
                                    <p:set>
                                      <p:cBhvr>
                                        <p:cTn id="95" dur="1" fill="hold">
                                          <p:stCondLst>
                                            <p:cond delay="0"/>
                                          </p:stCondLst>
                                        </p:cTn>
                                        <p:tgtEl>
                                          <p:spTgt spid="122"/>
                                        </p:tgtEl>
                                        <p:attrNameLst>
                                          <p:attrName>style.visibility</p:attrName>
                                        </p:attrNameLst>
                                      </p:cBhvr>
                                      <p:to>
                                        <p:strVal val="visible"/>
                                      </p:to>
                                    </p:set>
                                    <p:animEffect transition="in" filter="barn(outVertical)">
                                      <p:cBhvr>
                                        <p:cTn id="96" dur="500"/>
                                        <p:tgtEl>
                                          <p:spTgt spid="122"/>
                                        </p:tgtEl>
                                      </p:cBhvr>
                                    </p:animEffect>
                                  </p:childTnLst>
                                </p:cTn>
                              </p:par>
                            </p:childTnLst>
                          </p:cTn>
                        </p:par>
                        <p:par>
                          <p:cTn id="97" fill="hold">
                            <p:stCondLst>
                              <p:cond delay="4000"/>
                            </p:stCondLst>
                            <p:childTnLst>
                              <p:par>
                                <p:cTn id="98" presetID="10" presetClass="entr" presetSubtype="0" fill="hold" grpId="0" nodeType="afterEffect">
                                  <p:stCondLst>
                                    <p:cond delay="0"/>
                                  </p:stCondLst>
                                  <p:childTnLst>
                                    <p:set>
                                      <p:cBhvr>
                                        <p:cTn id="99" dur="1" fill="hold">
                                          <p:stCondLst>
                                            <p:cond delay="0"/>
                                          </p:stCondLst>
                                        </p:cTn>
                                        <p:tgtEl>
                                          <p:spTgt spid="123"/>
                                        </p:tgtEl>
                                        <p:attrNameLst>
                                          <p:attrName>style.visibility</p:attrName>
                                        </p:attrNameLst>
                                      </p:cBhvr>
                                      <p:to>
                                        <p:strVal val="visible"/>
                                      </p:to>
                                    </p:set>
                                    <p:animEffect transition="in" filter="fade">
                                      <p:cBhvr>
                                        <p:cTn id="100" dur="5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9" grpId="0"/>
      <p:bldP spid="44" grpId="0"/>
      <p:bldP spid="45" grpId="0"/>
      <p:bldP spid="93" grpId="0"/>
      <p:bldP spid="99" grpId="0"/>
      <p:bldP spid="101" grpId="0"/>
      <p:bldP spid="105" grpId="0"/>
      <p:bldP spid="123" grpId="0"/>
      <p:bldP spid="4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B31FEC2E-516C-4C17-BDBB-C116B58799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7" name="CuadroTexto 6">
            <a:extLst>
              <a:ext uri="{FF2B5EF4-FFF2-40B4-BE49-F238E27FC236}">
                <a16:creationId xmlns:a16="http://schemas.microsoft.com/office/drawing/2014/main" id="{D778243F-A2BF-40BD-ADBC-7DD5C759E6BE}"/>
              </a:ext>
            </a:extLst>
          </p:cNvPr>
          <p:cNvSpPr txBox="1"/>
          <p:nvPr/>
        </p:nvSpPr>
        <p:spPr>
          <a:xfrm>
            <a:off x="4804398" y="321236"/>
            <a:ext cx="3307316" cy="369332"/>
          </a:xfrm>
          <a:prstGeom prst="rect">
            <a:avLst/>
          </a:prstGeom>
          <a:noFill/>
        </p:spPr>
        <p:txBody>
          <a:bodyPr wrap="none" rtlCol="0">
            <a:spAutoFit/>
          </a:bodyPr>
          <a:lstStyle/>
          <a:p>
            <a:r>
              <a:rPr lang="es-CO" dirty="0">
                <a:latin typeface="LEMON MILK" panose="00000500000000000000" pitchFamily="50" charset="0"/>
              </a:rPr>
              <a:t>Plano de localización</a:t>
            </a:r>
          </a:p>
        </p:txBody>
      </p:sp>
      <p:pic>
        <p:nvPicPr>
          <p:cNvPr id="19" name="Imagen 18">
            <a:extLst>
              <a:ext uri="{FF2B5EF4-FFF2-40B4-BE49-F238E27FC236}">
                <a16:creationId xmlns:a16="http://schemas.microsoft.com/office/drawing/2014/main" id="{57468E84-2DCD-4D1A-9255-B4EFC9E5770A}"/>
              </a:ext>
            </a:extLst>
          </p:cNvPr>
          <p:cNvPicPr>
            <a:picLocks noChangeAspect="1"/>
          </p:cNvPicPr>
          <p:nvPr/>
        </p:nvPicPr>
        <p:blipFill>
          <a:blip r:embed="rId4">
            <a:extLst>
              <a:ext uri="{28A0092B-C50C-407E-A947-70E740481C1C}">
                <a14:useLocalDpi xmlns:a14="http://schemas.microsoft.com/office/drawing/2010/main" val="0"/>
              </a:ext>
            </a:extLst>
          </a:blip>
          <a:srcRect t="14737" b="14737"/>
          <a:stretch/>
        </p:blipFill>
        <p:spPr>
          <a:xfrm>
            <a:off x="273254" y="818570"/>
            <a:ext cx="11645492" cy="5805398"/>
          </a:xfrm>
          <a:prstGeom prst="rect">
            <a:avLst/>
          </a:prstGeom>
        </p:spPr>
      </p:pic>
      <p:pic>
        <p:nvPicPr>
          <p:cNvPr id="11" name="Imagen 10">
            <a:extLst>
              <a:ext uri="{FF2B5EF4-FFF2-40B4-BE49-F238E27FC236}">
                <a16:creationId xmlns:a16="http://schemas.microsoft.com/office/drawing/2014/main" id="{9D6B62BC-700B-435A-B343-3393746AFF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3254" y="5870542"/>
            <a:ext cx="570026" cy="753426"/>
          </a:xfrm>
          <a:prstGeom prst="rect">
            <a:avLst/>
          </a:prstGeom>
        </p:spPr>
      </p:pic>
      <p:sp>
        <p:nvSpPr>
          <p:cNvPr id="30" name="CuadroTexto 29">
            <a:extLst>
              <a:ext uri="{FF2B5EF4-FFF2-40B4-BE49-F238E27FC236}">
                <a16:creationId xmlns:a16="http://schemas.microsoft.com/office/drawing/2014/main" id="{1FD7290F-7F24-48B7-BEB3-E5BCB3D05146}"/>
              </a:ext>
            </a:extLst>
          </p:cNvPr>
          <p:cNvSpPr txBox="1"/>
          <p:nvPr/>
        </p:nvSpPr>
        <p:spPr>
          <a:xfrm>
            <a:off x="6346497" y="1011804"/>
            <a:ext cx="2451312" cy="307777"/>
          </a:xfrm>
          <a:prstGeom prst="rect">
            <a:avLst/>
          </a:prstGeom>
          <a:noFill/>
        </p:spPr>
        <p:txBody>
          <a:bodyPr wrap="none" rtlCol="0">
            <a:spAutoFit/>
          </a:bodyPr>
          <a:lstStyle/>
          <a:p>
            <a:r>
              <a:rPr lang="es-CO" sz="1400" dirty="0">
                <a:solidFill>
                  <a:schemeClr val="bg1">
                    <a:lumMod val="50000"/>
                  </a:schemeClr>
                </a:solidFill>
                <a:latin typeface="Century Gothic" panose="020B0502020202020204" pitchFamily="34" charset="0"/>
              </a:rPr>
              <a:t>Terminal Satélite del Norte</a:t>
            </a:r>
          </a:p>
        </p:txBody>
      </p:sp>
      <p:sp>
        <p:nvSpPr>
          <p:cNvPr id="31" name="CuadroTexto 30">
            <a:extLst>
              <a:ext uri="{FF2B5EF4-FFF2-40B4-BE49-F238E27FC236}">
                <a16:creationId xmlns:a16="http://schemas.microsoft.com/office/drawing/2014/main" id="{6A72635B-F296-42D1-9AEC-7BB23F9DC6D8}"/>
              </a:ext>
            </a:extLst>
          </p:cNvPr>
          <p:cNvSpPr txBox="1"/>
          <p:nvPr/>
        </p:nvSpPr>
        <p:spPr>
          <a:xfrm rot="17236814">
            <a:off x="9914161" y="4134682"/>
            <a:ext cx="1548822" cy="307777"/>
          </a:xfrm>
          <a:prstGeom prst="rect">
            <a:avLst/>
          </a:prstGeom>
          <a:noFill/>
        </p:spPr>
        <p:txBody>
          <a:bodyPr wrap="none" rtlCol="0">
            <a:spAutoFit/>
          </a:bodyPr>
          <a:lstStyle/>
          <a:p>
            <a:r>
              <a:rPr lang="es-CO" sz="1400" dirty="0">
                <a:solidFill>
                  <a:schemeClr val="bg1">
                    <a:lumMod val="50000"/>
                  </a:schemeClr>
                </a:solidFill>
                <a:latin typeface="Century Gothic" panose="020B0502020202020204" pitchFamily="34" charset="0"/>
              </a:rPr>
              <a:t>Canal de Torca</a:t>
            </a:r>
          </a:p>
        </p:txBody>
      </p:sp>
      <p:sp>
        <p:nvSpPr>
          <p:cNvPr id="32" name="CuadroTexto 31">
            <a:extLst>
              <a:ext uri="{FF2B5EF4-FFF2-40B4-BE49-F238E27FC236}">
                <a16:creationId xmlns:a16="http://schemas.microsoft.com/office/drawing/2014/main" id="{4F30B2CF-42C1-4189-8335-5D3EF4870237}"/>
              </a:ext>
            </a:extLst>
          </p:cNvPr>
          <p:cNvSpPr txBox="1"/>
          <p:nvPr/>
        </p:nvSpPr>
        <p:spPr>
          <a:xfrm rot="16768202">
            <a:off x="458936" y="4137898"/>
            <a:ext cx="1547218" cy="307777"/>
          </a:xfrm>
          <a:prstGeom prst="rect">
            <a:avLst/>
          </a:prstGeom>
          <a:noFill/>
        </p:spPr>
        <p:txBody>
          <a:bodyPr wrap="none" rtlCol="0">
            <a:spAutoFit/>
          </a:bodyPr>
          <a:lstStyle/>
          <a:p>
            <a:r>
              <a:rPr lang="es-CO" sz="1400" dirty="0">
                <a:solidFill>
                  <a:schemeClr val="bg1">
                    <a:lumMod val="50000"/>
                  </a:schemeClr>
                </a:solidFill>
                <a:latin typeface="Century Gothic" panose="020B0502020202020204" pitchFamily="34" charset="0"/>
              </a:rPr>
              <a:t>Autopista Norte</a:t>
            </a:r>
          </a:p>
        </p:txBody>
      </p:sp>
    </p:spTree>
    <p:extLst>
      <p:ext uri="{BB962C8B-B14F-4D97-AF65-F5344CB8AC3E}">
        <p14:creationId xmlns:p14="http://schemas.microsoft.com/office/powerpoint/2010/main" val="3593506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wipe(left)">
                                      <p:cBhvr>
                                        <p:cTn id="14" dur="500"/>
                                        <p:tgtEl>
                                          <p:spTgt spid="19"/>
                                        </p:tgtEl>
                                      </p:cBhvr>
                                    </p:animEffect>
                                  </p:childTnLst>
                                </p:cTn>
                              </p:par>
                            </p:childTnLst>
                          </p:cTn>
                        </p:par>
                        <p:par>
                          <p:cTn id="15" fill="hold">
                            <p:stCondLst>
                              <p:cond delay="500"/>
                            </p:stCondLst>
                            <p:childTnLst>
                              <p:par>
                                <p:cTn id="16" presetID="42" presetClass="entr" presetSubtype="0" fill="hold" grpId="0" nodeType="after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fade">
                                      <p:cBhvr>
                                        <p:cTn id="18" dur="1000"/>
                                        <p:tgtEl>
                                          <p:spTgt spid="31"/>
                                        </p:tgtEl>
                                      </p:cBhvr>
                                    </p:animEffect>
                                    <p:anim calcmode="lin" valueType="num">
                                      <p:cBhvr>
                                        <p:cTn id="19" dur="1000" fill="hold"/>
                                        <p:tgtEl>
                                          <p:spTgt spid="31"/>
                                        </p:tgtEl>
                                        <p:attrNameLst>
                                          <p:attrName>ppt_x</p:attrName>
                                        </p:attrNameLst>
                                      </p:cBhvr>
                                      <p:tavLst>
                                        <p:tav tm="0">
                                          <p:val>
                                            <p:strVal val="#ppt_x"/>
                                          </p:val>
                                        </p:tav>
                                        <p:tav tm="100000">
                                          <p:val>
                                            <p:strVal val="#ppt_x"/>
                                          </p:val>
                                        </p:tav>
                                      </p:tavLst>
                                    </p:anim>
                                    <p:anim calcmode="lin" valueType="num">
                                      <p:cBhvr>
                                        <p:cTn id="20" dur="1000" fill="hold"/>
                                        <p:tgtEl>
                                          <p:spTgt spid="31"/>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1000"/>
                                        <p:tgtEl>
                                          <p:spTgt spid="30"/>
                                        </p:tgtEl>
                                      </p:cBhvr>
                                    </p:animEffect>
                                    <p:anim calcmode="lin" valueType="num">
                                      <p:cBhvr>
                                        <p:cTn id="24" dur="1000" fill="hold"/>
                                        <p:tgtEl>
                                          <p:spTgt spid="30"/>
                                        </p:tgtEl>
                                        <p:attrNameLst>
                                          <p:attrName>ppt_x</p:attrName>
                                        </p:attrNameLst>
                                      </p:cBhvr>
                                      <p:tavLst>
                                        <p:tav tm="0">
                                          <p:val>
                                            <p:strVal val="#ppt_x"/>
                                          </p:val>
                                        </p:tav>
                                        <p:tav tm="100000">
                                          <p:val>
                                            <p:strVal val="#ppt_x"/>
                                          </p:val>
                                        </p:tav>
                                      </p:tavLst>
                                    </p:anim>
                                    <p:anim calcmode="lin" valueType="num">
                                      <p:cBhvr>
                                        <p:cTn id="25" dur="1000" fill="hold"/>
                                        <p:tgtEl>
                                          <p:spTgt spid="30"/>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1000"/>
                                        <p:tgtEl>
                                          <p:spTgt spid="32"/>
                                        </p:tgtEl>
                                      </p:cBhvr>
                                    </p:animEffect>
                                    <p:anim calcmode="lin" valueType="num">
                                      <p:cBhvr>
                                        <p:cTn id="29" dur="1000" fill="hold"/>
                                        <p:tgtEl>
                                          <p:spTgt spid="32"/>
                                        </p:tgtEl>
                                        <p:attrNameLst>
                                          <p:attrName>ppt_x</p:attrName>
                                        </p:attrNameLst>
                                      </p:cBhvr>
                                      <p:tavLst>
                                        <p:tav tm="0">
                                          <p:val>
                                            <p:strVal val="#ppt_x"/>
                                          </p:val>
                                        </p:tav>
                                        <p:tav tm="100000">
                                          <p:val>
                                            <p:strVal val="#ppt_x"/>
                                          </p:val>
                                        </p:tav>
                                      </p:tavLst>
                                    </p:anim>
                                    <p:anim calcmode="lin" valueType="num">
                                      <p:cBhvr>
                                        <p:cTn id="30" dur="1000" fill="hold"/>
                                        <p:tgtEl>
                                          <p:spTgt spid="32"/>
                                        </p:tgtEl>
                                        <p:attrNameLst>
                                          <p:attrName>ppt_y</p:attrName>
                                        </p:attrNameLst>
                                      </p:cBhvr>
                                      <p:tavLst>
                                        <p:tav tm="0">
                                          <p:val>
                                            <p:strVal val="#ppt_y+.1"/>
                                          </p:val>
                                        </p:tav>
                                        <p:tav tm="100000">
                                          <p:val>
                                            <p:strVal val="#ppt_y"/>
                                          </p:val>
                                        </p:tav>
                                      </p:tavLst>
                                    </p:anim>
                                  </p:childTnLst>
                                </p:cTn>
                              </p:par>
                            </p:childTnLst>
                          </p:cTn>
                        </p:par>
                        <p:par>
                          <p:cTn id="31" fill="hold">
                            <p:stCondLst>
                              <p:cond delay="1500"/>
                            </p:stCondLst>
                            <p:childTnLst>
                              <p:par>
                                <p:cTn id="32" presetID="42" presetClass="entr" presetSubtype="0" fill="hold"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0" grpId="0"/>
      <p:bldP spid="31" grpId="0"/>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B31FEC2E-516C-4C17-BDBB-C116B58799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19" name="Imagen 18">
            <a:extLst>
              <a:ext uri="{FF2B5EF4-FFF2-40B4-BE49-F238E27FC236}">
                <a16:creationId xmlns:a16="http://schemas.microsoft.com/office/drawing/2014/main" id="{57468E84-2DCD-4D1A-9255-B4EFC9E5770A}"/>
              </a:ext>
            </a:extLst>
          </p:cNvPr>
          <p:cNvPicPr>
            <a:picLocks noChangeAspect="1"/>
          </p:cNvPicPr>
          <p:nvPr/>
        </p:nvPicPr>
        <p:blipFill rotWithShape="1">
          <a:blip r:embed="rId4">
            <a:extLst>
              <a:ext uri="{28A0092B-C50C-407E-A947-70E740481C1C}">
                <a14:useLocalDpi xmlns:a14="http://schemas.microsoft.com/office/drawing/2010/main" val="0"/>
              </a:ext>
            </a:extLst>
          </a:blip>
          <a:srcRect t="21000" b="8474"/>
          <a:stretch/>
        </p:blipFill>
        <p:spPr>
          <a:xfrm>
            <a:off x="273254" y="818570"/>
            <a:ext cx="11645492" cy="5805398"/>
          </a:xfrm>
          <a:prstGeom prst="rect">
            <a:avLst/>
          </a:prstGeom>
        </p:spPr>
      </p:pic>
      <p:sp>
        <p:nvSpPr>
          <p:cNvPr id="31" name="CuadroTexto 30">
            <a:extLst>
              <a:ext uri="{FF2B5EF4-FFF2-40B4-BE49-F238E27FC236}">
                <a16:creationId xmlns:a16="http://schemas.microsoft.com/office/drawing/2014/main" id="{6A72635B-F296-42D1-9AEC-7BB23F9DC6D8}"/>
              </a:ext>
            </a:extLst>
          </p:cNvPr>
          <p:cNvSpPr txBox="1"/>
          <p:nvPr/>
        </p:nvSpPr>
        <p:spPr>
          <a:xfrm rot="17236814">
            <a:off x="9879950" y="2942213"/>
            <a:ext cx="1548822" cy="307777"/>
          </a:xfrm>
          <a:prstGeom prst="rect">
            <a:avLst/>
          </a:prstGeom>
          <a:noFill/>
        </p:spPr>
        <p:txBody>
          <a:bodyPr wrap="none" rtlCol="0">
            <a:spAutoFit/>
          </a:bodyPr>
          <a:lstStyle/>
          <a:p>
            <a:r>
              <a:rPr lang="es-CO" sz="1400" dirty="0">
                <a:solidFill>
                  <a:schemeClr val="bg1">
                    <a:lumMod val="50000"/>
                  </a:schemeClr>
                </a:solidFill>
                <a:latin typeface="Century Gothic" panose="020B0502020202020204" pitchFamily="34" charset="0"/>
              </a:rPr>
              <a:t>Canal de Torca</a:t>
            </a:r>
          </a:p>
        </p:txBody>
      </p:sp>
      <p:sp>
        <p:nvSpPr>
          <p:cNvPr id="7" name="CuadroTexto 6">
            <a:extLst>
              <a:ext uri="{FF2B5EF4-FFF2-40B4-BE49-F238E27FC236}">
                <a16:creationId xmlns:a16="http://schemas.microsoft.com/office/drawing/2014/main" id="{D778243F-A2BF-40BD-ADBC-7DD5C759E6BE}"/>
              </a:ext>
            </a:extLst>
          </p:cNvPr>
          <p:cNvSpPr txBox="1"/>
          <p:nvPr/>
        </p:nvSpPr>
        <p:spPr>
          <a:xfrm>
            <a:off x="4684173" y="321236"/>
            <a:ext cx="3547766" cy="369332"/>
          </a:xfrm>
          <a:prstGeom prst="rect">
            <a:avLst/>
          </a:prstGeom>
          <a:noFill/>
        </p:spPr>
        <p:txBody>
          <a:bodyPr wrap="none" rtlCol="0">
            <a:spAutoFit/>
          </a:bodyPr>
          <a:lstStyle/>
          <a:p>
            <a:r>
              <a:rPr lang="es-CO" dirty="0">
                <a:latin typeface="LEMON MILK" panose="00000500000000000000" pitchFamily="50" charset="0"/>
              </a:rPr>
              <a:t>Plano de emplazamiento</a:t>
            </a:r>
          </a:p>
        </p:txBody>
      </p:sp>
      <p:pic>
        <p:nvPicPr>
          <p:cNvPr id="11" name="Imagen 10">
            <a:extLst>
              <a:ext uri="{FF2B5EF4-FFF2-40B4-BE49-F238E27FC236}">
                <a16:creationId xmlns:a16="http://schemas.microsoft.com/office/drawing/2014/main" id="{9D6B62BC-700B-435A-B343-3393746AFF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3254" y="5870542"/>
            <a:ext cx="570026" cy="753426"/>
          </a:xfrm>
          <a:prstGeom prst="rect">
            <a:avLst/>
          </a:prstGeom>
        </p:spPr>
      </p:pic>
      <p:sp>
        <p:nvSpPr>
          <p:cNvPr id="30" name="CuadroTexto 29">
            <a:extLst>
              <a:ext uri="{FF2B5EF4-FFF2-40B4-BE49-F238E27FC236}">
                <a16:creationId xmlns:a16="http://schemas.microsoft.com/office/drawing/2014/main" id="{1FD7290F-7F24-48B7-BEB3-E5BCB3D05146}"/>
              </a:ext>
            </a:extLst>
          </p:cNvPr>
          <p:cNvSpPr txBox="1"/>
          <p:nvPr/>
        </p:nvSpPr>
        <p:spPr>
          <a:xfrm>
            <a:off x="5872817" y="1133058"/>
            <a:ext cx="2451312" cy="307777"/>
          </a:xfrm>
          <a:prstGeom prst="rect">
            <a:avLst/>
          </a:prstGeom>
          <a:noFill/>
        </p:spPr>
        <p:txBody>
          <a:bodyPr wrap="none" rtlCol="0">
            <a:spAutoFit/>
          </a:bodyPr>
          <a:lstStyle/>
          <a:p>
            <a:r>
              <a:rPr lang="es-CO" sz="1400" dirty="0">
                <a:solidFill>
                  <a:schemeClr val="bg1">
                    <a:lumMod val="50000"/>
                  </a:schemeClr>
                </a:solidFill>
                <a:latin typeface="Century Gothic" panose="020B0502020202020204" pitchFamily="34" charset="0"/>
              </a:rPr>
              <a:t>Terminal Satélite del Norte</a:t>
            </a:r>
          </a:p>
        </p:txBody>
      </p:sp>
      <p:sp>
        <p:nvSpPr>
          <p:cNvPr id="32" name="CuadroTexto 31">
            <a:extLst>
              <a:ext uri="{FF2B5EF4-FFF2-40B4-BE49-F238E27FC236}">
                <a16:creationId xmlns:a16="http://schemas.microsoft.com/office/drawing/2014/main" id="{4F30B2CF-42C1-4189-8335-5D3EF4870237}"/>
              </a:ext>
            </a:extLst>
          </p:cNvPr>
          <p:cNvSpPr txBox="1"/>
          <p:nvPr/>
        </p:nvSpPr>
        <p:spPr>
          <a:xfrm rot="16768202">
            <a:off x="236920" y="3730599"/>
            <a:ext cx="1547218" cy="307777"/>
          </a:xfrm>
          <a:prstGeom prst="rect">
            <a:avLst/>
          </a:prstGeom>
          <a:noFill/>
        </p:spPr>
        <p:txBody>
          <a:bodyPr wrap="none" rtlCol="0">
            <a:spAutoFit/>
          </a:bodyPr>
          <a:lstStyle/>
          <a:p>
            <a:r>
              <a:rPr lang="es-CO" sz="1400" dirty="0">
                <a:solidFill>
                  <a:schemeClr val="bg1">
                    <a:lumMod val="50000"/>
                  </a:schemeClr>
                </a:solidFill>
                <a:latin typeface="Century Gothic" panose="020B0502020202020204" pitchFamily="34" charset="0"/>
              </a:rPr>
              <a:t>Autopista Norte</a:t>
            </a:r>
          </a:p>
        </p:txBody>
      </p:sp>
      <p:grpSp>
        <p:nvGrpSpPr>
          <p:cNvPr id="24" name="Grupo 23">
            <a:extLst>
              <a:ext uri="{FF2B5EF4-FFF2-40B4-BE49-F238E27FC236}">
                <a16:creationId xmlns:a16="http://schemas.microsoft.com/office/drawing/2014/main" id="{A98792FD-B725-4270-B30F-D0749BEF3072}"/>
              </a:ext>
            </a:extLst>
          </p:cNvPr>
          <p:cNvGrpSpPr/>
          <p:nvPr/>
        </p:nvGrpSpPr>
        <p:grpSpPr>
          <a:xfrm>
            <a:off x="8378672" y="4308168"/>
            <a:ext cx="3457575" cy="2215175"/>
            <a:chOff x="8378672" y="4308168"/>
            <a:chExt cx="3457575" cy="2215175"/>
          </a:xfrm>
        </p:grpSpPr>
        <p:sp>
          <p:nvSpPr>
            <p:cNvPr id="23" name="Rectángulo 22">
              <a:extLst>
                <a:ext uri="{FF2B5EF4-FFF2-40B4-BE49-F238E27FC236}">
                  <a16:creationId xmlns:a16="http://schemas.microsoft.com/office/drawing/2014/main" id="{957B27C2-A88C-4F5C-94C4-63AE919CDBD2}"/>
                </a:ext>
              </a:extLst>
            </p:cNvPr>
            <p:cNvSpPr/>
            <p:nvPr/>
          </p:nvSpPr>
          <p:spPr>
            <a:xfrm>
              <a:off x="9476563" y="5243923"/>
              <a:ext cx="2334438" cy="12794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22" name="Grupo 21">
              <a:extLst>
                <a:ext uri="{FF2B5EF4-FFF2-40B4-BE49-F238E27FC236}">
                  <a16:creationId xmlns:a16="http://schemas.microsoft.com/office/drawing/2014/main" id="{4A88420F-EC64-4B05-AF04-EC1A6D94A086}"/>
                </a:ext>
              </a:extLst>
            </p:cNvPr>
            <p:cNvGrpSpPr/>
            <p:nvPr/>
          </p:nvGrpSpPr>
          <p:grpSpPr>
            <a:xfrm>
              <a:off x="8378672" y="4308168"/>
              <a:ext cx="3457575" cy="2215175"/>
              <a:chOff x="8378672" y="4308168"/>
              <a:chExt cx="3457575" cy="2215175"/>
            </a:xfrm>
          </p:grpSpPr>
          <p:sp>
            <p:nvSpPr>
              <p:cNvPr id="21" name="Rectángulo 20">
                <a:extLst>
                  <a:ext uri="{FF2B5EF4-FFF2-40B4-BE49-F238E27FC236}">
                    <a16:creationId xmlns:a16="http://schemas.microsoft.com/office/drawing/2014/main" id="{B3F2899E-FED4-4762-9878-1631A83C697D}"/>
                  </a:ext>
                </a:extLst>
              </p:cNvPr>
              <p:cNvSpPr/>
              <p:nvPr/>
            </p:nvSpPr>
            <p:spPr>
              <a:xfrm>
                <a:off x="11051823" y="4433711"/>
                <a:ext cx="759178" cy="5888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20" name="Grupo 19">
                <a:extLst>
                  <a:ext uri="{FF2B5EF4-FFF2-40B4-BE49-F238E27FC236}">
                    <a16:creationId xmlns:a16="http://schemas.microsoft.com/office/drawing/2014/main" id="{1C5C6551-1316-4131-B49A-5273C280D321}"/>
                  </a:ext>
                </a:extLst>
              </p:cNvPr>
              <p:cNvGrpSpPr/>
              <p:nvPr/>
            </p:nvGrpSpPr>
            <p:grpSpPr>
              <a:xfrm>
                <a:off x="8378672" y="4308168"/>
                <a:ext cx="3457575" cy="2215175"/>
                <a:chOff x="8378672" y="4308168"/>
                <a:chExt cx="3457575" cy="2215175"/>
              </a:xfrm>
            </p:grpSpPr>
            <p:pic>
              <p:nvPicPr>
                <p:cNvPr id="14" name="Gráfico 13">
                  <a:extLst>
                    <a:ext uri="{FF2B5EF4-FFF2-40B4-BE49-F238E27FC236}">
                      <a16:creationId xmlns:a16="http://schemas.microsoft.com/office/drawing/2014/main" id="{6E3A236C-9AFE-4B28-B2D0-8F12D39C182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78672" y="5123168"/>
                  <a:ext cx="3457575" cy="1400175"/>
                </a:xfrm>
                <a:prstGeom prst="rect">
                  <a:avLst/>
                </a:prstGeom>
              </p:spPr>
            </p:pic>
            <p:pic>
              <p:nvPicPr>
                <p:cNvPr id="18" name="Gráfico 17">
                  <a:extLst>
                    <a:ext uri="{FF2B5EF4-FFF2-40B4-BE49-F238E27FC236}">
                      <a16:creationId xmlns:a16="http://schemas.microsoft.com/office/drawing/2014/main" id="{16DC0A54-8421-422F-BCA1-C0E8F68CA72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959822" y="4308168"/>
                  <a:ext cx="1876425" cy="714375"/>
                </a:xfrm>
                <a:prstGeom prst="rect">
                  <a:avLst/>
                </a:prstGeom>
              </p:spPr>
            </p:pic>
          </p:grpSp>
        </p:grpSp>
      </p:grpSp>
    </p:spTree>
    <p:extLst>
      <p:ext uri="{BB962C8B-B14F-4D97-AF65-F5344CB8AC3E}">
        <p14:creationId xmlns:p14="http://schemas.microsoft.com/office/powerpoint/2010/main" val="1379046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wipe(left)">
                                      <p:cBhvr>
                                        <p:cTn id="14" dur="500"/>
                                        <p:tgtEl>
                                          <p:spTgt spid="19"/>
                                        </p:tgtEl>
                                      </p:cBhvr>
                                    </p:animEffect>
                                  </p:childTnLst>
                                </p:cTn>
                              </p:par>
                            </p:childTnLst>
                          </p:cTn>
                        </p:par>
                        <p:par>
                          <p:cTn id="15" fill="hold">
                            <p:stCondLst>
                              <p:cond delay="500"/>
                            </p:stCondLst>
                            <p:childTnLst>
                              <p:par>
                                <p:cTn id="16" presetID="42" presetClass="entr" presetSubtype="0" fill="hold" grpId="0" nodeType="after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fade">
                                      <p:cBhvr>
                                        <p:cTn id="18" dur="1000"/>
                                        <p:tgtEl>
                                          <p:spTgt spid="31"/>
                                        </p:tgtEl>
                                      </p:cBhvr>
                                    </p:animEffect>
                                    <p:anim calcmode="lin" valueType="num">
                                      <p:cBhvr>
                                        <p:cTn id="19" dur="1000" fill="hold"/>
                                        <p:tgtEl>
                                          <p:spTgt spid="31"/>
                                        </p:tgtEl>
                                        <p:attrNameLst>
                                          <p:attrName>ppt_x</p:attrName>
                                        </p:attrNameLst>
                                      </p:cBhvr>
                                      <p:tavLst>
                                        <p:tav tm="0">
                                          <p:val>
                                            <p:strVal val="#ppt_x"/>
                                          </p:val>
                                        </p:tav>
                                        <p:tav tm="100000">
                                          <p:val>
                                            <p:strVal val="#ppt_x"/>
                                          </p:val>
                                        </p:tav>
                                      </p:tavLst>
                                    </p:anim>
                                    <p:anim calcmode="lin" valueType="num">
                                      <p:cBhvr>
                                        <p:cTn id="20" dur="1000" fill="hold"/>
                                        <p:tgtEl>
                                          <p:spTgt spid="31"/>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1000"/>
                                        <p:tgtEl>
                                          <p:spTgt spid="30"/>
                                        </p:tgtEl>
                                      </p:cBhvr>
                                    </p:animEffect>
                                    <p:anim calcmode="lin" valueType="num">
                                      <p:cBhvr>
                                        <p:cTn id="24" dur="1000" fill="hold"/>
                                        <p:tgtEl>
                                          <p:spTgt spid="30"/>
                                        </p:tgtEl>
                                        <p:attrNameLst>
                                          <p:attrName>ppt_x</p:attrName>
                                        </p:attrNameLst>
                                      </p:cBhvr>
                                      <p:tavLst>
                                        <p:tav tm="0">
                                          <p:val>
                                            <p:strVal val="#ppt_x"/>
                                          </p:val>
                                        </p:tav>
                                        <p:tav tm="100000">
                                          <p:val>
                                            <p:strVal val="#ppt_x"/>
                                          </p:val>
                                        </p:tav>
                                      </p:tavLst>
                                    </p:anim>
                                    <p:anim calcmode="lin" valueType="num">
                                      <p:cBhvr>
                                        <p:cTn id="25" dur="1000" fill="hold"/>
                                        <p:tgtEl>
                                          <p:spTgt spid="30"/>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1000"/>
                                        <p:tgtEl>
                                          <p:spTgt spid="32"/>
                                        </p:tgtEl>
                                      </p:cBhvr>
                                    </p:animEffect>
                                    <p:anim calcmode="lin" valueType="num">
                                      <p:cBhvr>
                                        <p:cTn id="29" dur="1000" fill="hold"/>
                                        <p:tgtEl>
                                          <p:spTgt spid="32"/>
                                        </p:tgtEl>
                                        <p:attrNameLst>
                                          <p:attrName>ppt_x</p:attrName>
                                        </p:attrNameLst>
                                      </p:cBhvr>
                                      <p:tavLst>
                                        <p:tav tm="0">
                                          <p:val>
                                            <p:strVal val="#ppt_x"/>
                                          </p:val>
                                        </p:tav>
                                        <p:tav tm="100000">
                                          <p:val>
                                            <p:strVal val="#ppt_x"/>
                                          </p:val>
                                        </p:tav>
                                      </p:tavLst>
                                    </p:anim>
                                    <p:anim calcmode="lin" valueType="num">
                                      <p:cBhvr>
                                        <p:cTn id="30" dur="1000" fill="hold"/>
                                        <p:tgtEl>
                                          <p:spTgt spid="32"/>
                                        </p:tgtEl>
                                        <p:attrNameLst>
                                          <p:attrName>ppt_y</p:attrName>
                                        </p:attrNameLst>
                                      </p:cBhvr>
                                      <p:tavLst>
                                        <p:tav tm="0">
                                          <p:val>
                                            <p:strVal val="#ppt_y+.1"/>
                                          </p:val>
                                        </p:tav>
                                        <p:tav tm="100000">
                                          <p:val>
                                            <p:strVal val="#ppt_y"/>
                                          </p:val>
                                        </p:tav>
                                      </p:tavLst>
                                    </p:anim>
                                  </p:childTnLst>
                                </p:cTn>
                              </p:par>
                            </p:childTnLst>
                          </p:cTn>
                        </p:par>
                        <p:par>
                          <p:cTn id="31" fill="hold">
                            <p:stCondLst>
                              <p:cond delay="1500"/>
                            </p:stCondLst>
                            <p:childTnLst>
                              <p:par>
                                <p:cTn id="32" presetID="42" presetClass="entr" presetSubtype="0" fill="hold"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childTnLst>
                          </p:cTn>
                        </p:par>
                        <p:par>
                          <p:cTn id="37" fill="hold">
                            <p:stCondLst>
                              <p:cond delay="2500"/>
                            </p:stCondLst>
                            <p:childTnLst>
                              <p:par>
                                <p:cTn id="38" presetID="22" presetClass="entr" presetSubtype="4" fill="hold" nodeType="after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wipe(down)">
                                      <p:cBhvr>
                                        <p:cTn id="4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7" grpId="0"/>
      <p:bldP spid="30" grpId="0"/>
      <p:bldP spid="3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B31FEC2E-516C-4C17-BDBB-C116B58799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17" name="Imagen 16">
            <a:extLst>
              <a:ext uri="{FF2B5EF4-FFF2-40B4-BE49-F238E27FC236}">
                <a16:creationId xmlns:a16="http://schemas.microsoft.com/office/drawing/2014/main" id="{2CA25D6E-0917-46EC-9A6E-3BC38767153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562529" y="690568"/>
            <a:ext cx="3295218" cy="3283356"/>
          </a:xfrm>
          <a:prstGeom prst="rect">
            <a:avLst/>
          </a:prstGeom>
        </p:spPr>
      </p:pic>
      <p:sp>
        <p:nvSpPr>
          <p:cNvPr id="3" name="CuadroTexto 2">
            <a:extLst>
              <a:ext uri="{FF2B5EF4-FFF2-40B4-BE49-F238E27FC236}">
                <a16:creationId xmlns:a16="http://schemas.microsoft.com/office/drawing/2014/main" id="{40D08595-55EF-4C67-A8A0-E46C509A21C7}"/>
              </a:ext>
            </a:extLst>
          </p:cNvPr>
          <p:cNvSpPr txBox="1"/>
          <p:nvPr/>
        </p:nvSpPr>
        <p:spPr>
          <a:xfrm>
            <a:off x="3829995" y="321236"/>
            <a:ext cx="4532010" cy="369332"/>
          </a:xfrm>
          <a:prstGeom prst="rect">
            <a:avLst/>
          </a:prstGeom>
          <a:noFill/>
        </p:spPr>
        <p:txBody>
          <a:bodyPr wrap="none" rtlCol="0">
            <a:spAutoFit/>
          </a:bodyPr>
          <a:lstStyle/>
          <a:p>
            <a:r>
              <a:rPr lang="es-CO" dirty="0">
                <a:latin typeface="LEMON MILK" panose="00000500000000000000" pitchFamily="50" charset="0"/>
              </a:rPr>
              <a:t>Planta primer piso – nivel +0,00</a:t>
            </a:r>
          </a:p>
        </p:txBody>
      </p:sp>
      <p:pic>
        <p:nvPicPr>
          <p:cNvPr id="11" name="Gráfico 10">
            <a:extLst>
              <a:ext uri="{FF2B5EF4-FFF2-40B4-BE49-F238E27FC236}">
                <a16:creationId xmlns:a16="http://schemas.microsoft.com/office/drawing/2014/main" id="{23CD3416-4405-4D45-9FAB-6CD289385E0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59539" y="4086864"/>
            <a:ext cx="3299382" cy="2314492"/>
          </a:xfrm>
          <a:prstGeom prst="rect">
            <a:avLst/>
          </a:prstGeom>
        </p:spPr>
      </p:pic>
      <p:pic>
        <p:nvPicPr>
          <p:cNvPr id="6" name="Imagen 5">
            <a:extLst>
              <a:ext uri="{FF2B5EF4-FFF2-40B4-BE49-F238E27FC236}">
                <a16:creationId xmlns:a16="http://schemas.microsoft.com/office/drawing/2014/main" id="{EE49DE4C-5F7D-41BC-87A7-4AA4B07FC57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33079" y="756178"/>
            <a:ext cx="8126198" cy="5645178"/>
          </a:xfrm>
          <a:prstGeom prst="rect">
            <a:avLst/>
          </a:prstGeom>
        </p:spPr>
      </p:pic>
      <p:pic>
        <p:nvPicPr>
          <p:cNvPr id="8" name="Gráfico 7">
            <a:extLst>
              <a:ext uri="{FF2B5EF4-FFF2-40B4-BE49-F238E27FC236}">
                <a16:creationId xmlns:a16="http://schemas.microsoft.com/office/drawing/2014/main" id="{F7765C74-78B3-4F50-AD2F-516BCA791BA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820251" y="5987516"/>
            <a:ext cx="541754" cy="413840"/>
          </a:xfrm>
          <a:prstGeom prst="rect">
            <a:avLst/>
          </a:prstGeom>
        </p:spPr>
      </p:pic>
    </p:spTree>
    <p:extLst>
      <p:ext uri="{BB962C8B-B14F-4D97-AF65-F5344CB8AC3E}">
        <p14:creationId xmlns:p14="http://schemas.microsoft.com/office/powerpoint/2010/main" val="1304487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1000"/>
                                        <p:tgtEl>
                                          <p:spTgt spid="6"/>
                                        </p:tgtEl>
                                      </p:cBhvr>
                                    </p:animEffect>
                                  </p:childTnLst>
                                </p:cTn>
                              </p:par>
                            </p:childTnLst>
                          </p:cTn>
                        </p:par>
                        <p:par>
                          <p:cTn id="14" fill="hold">
                            <p:stCondLst>
                              <p:cond delay="1500"/>
                            </p:stCondLst>
                            <p:childTnLst>
                              <p:par>
                                <p:cTn id="15" presetID="22" presetClass="entr" presetSubtype="4"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par>
                          <p:cTn id="18" fill="hold">
                            <p:stCondLst>
                              <p:cond delay="2000"/>
                            </p:stCondLst>
                            <p:childTnLst>
                              <p:par>
                                <p:cTn id="19" presetID="22" presetClass="entr" presetSubtype="1" fill="hold"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up)">
                                      <p:cBhvr>
                                        <p:cTn id="21" dur="500"/>
                                        <p:tgtEl>
                                          <p:spTgt spid="17"/>
                                        </p:tgtEl>
                                      </p:cBhvr>
                                    </p:animEffect>
                                  </p:childTnLst>
                                </p:cTn>
                              </p:par>
                            </p:childTnLst>
                          </p:cTn>
                        </p:par>
                        <p:par>
                          <p:cTn id="22" fill="hold">
                            <p:stCondLst>
                              <p:cond delay="2500"/>
                            </p:stCondLst>
                            <p:childTnLst>
                              <p:par>
                                <p:cTn id="23" presetID="22" presetClass="entr" presetSubtype="1"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up)">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B31FEC2E-516C-4C17-BDBB-C116B58799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5" name="CuadroTexto 14">
            <a:extLst>
              <a:ext uri="{FF2B5EF4-FFF2-40B4-BE49-F238E27FC236}">
                <a16:creationId xmlns:a16="http://schemas.microsoft.com/office/drawing/2014/main" id="{7622E42F-D6C1-416C-879D-0C89659FF62A}"/>
              </a:ext>
            </a:extLst>
          </p:cNvPr>
          <p:cNvSpPr txBox="1"/>
          <p:nvPr/>
        </p:nvSpPr>
        <p:spPr>
          <a:xfrm>
            <a:off x="3749951" y="321236"/>
            <a:ext cx="4798108" cy="369332"/>
          </a:xfrm>
          <a:prstGeom prst="rect">
            <a:avLst/>
          </a:prstGeom>
          <a:noFill/>
        </p:spPr>
        <p:txBody>
          <a:bodyPr wrap="none" rtlCol="0">
            <a:spAutoFit/>
          </a:bodyPr>
          <a:lstStyle/>
          <a:p>
            <a:r>
              <a:rPr lang="es-CO" dirty="0">
                <a:latin typeface="LEMON MILK" panose="00000500000000000000" pitchFamily="50" charset="0"/>
              </a:rPr>
              <a:t>Planta segundo piso – nivel +5,50</a:t>
            </a:r>
          </a:p>
        </p:txBody>
      </p:sp>
      <p:pic>
        <p:nvPicPr>
          <p:cNvPr id="12" name="Imagen 11">
            <a:extLst>
              <a:ext uri="{FF2B5EF4-FFF2-40B4-BE49-F238E27FC236}">
                <a16:creationId xmlns:a16="http://schemas.microsoft.com/office/drawing/2014/main" id="{EC947A9A-9CDF-4C3B-97D8-B7F1D5AC82C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559538" y="693285"/>
            <a:ext cx="3299382" cy="3269027"/>
          </a:xfrm>
          <a:prstGeom prst="rect">
            <a:avLst/>
          </a:prstGeom>
        </p:spPr>
      </p:pic>
      <p:pic>
        <p:nvPicPr>
          <p:cNvPr id="9" name="Imagen 8">
            <a:extLst>
              <a:ext uri="{FF2B5EF4-FFF2-40B4-BE49-F238E27FC236}">
                <a16:creationId xmlns:a16="http://schemas.microsoft.com/office/drawing/2014/main" id="{6B435005-2612-448A-9F01-5ECE16E80FD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33080" y="690568"/>
            <a:ext cx="8091453" cy="5618908"/>
          </a:xfrm>
          <a:prstGeom prst="rect">
            <a:avLst/>
          </a:prstGeom>
        </p:spPr>
      </p:pic>
      <p:pic>
        <p:nvPicPr>
          <p:cNvPr id="10" name="Gráfico 9">
            <a:extLst>
              <a:ext uri="{FF2B5EF4-FFF2-40B4-BE49-F238E27FC236}">
                <a16:creationId xmlns:a16="http://schemas.microsoft.com/office/drawing/2014/main" id="{D12873E2-8946-4FD4-B3D1-8F62F7EE7D1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778442" y="5895636"/>
            <a:ext cx="541754" cy="413840"/>
          </a:xfrm>
          <a:prstGeom prst="rect">
            <a:avLst/>
          </a:prstGeom>
        </p:spPr>
      </p:pic>
      <p:pic>
        <p:nvPicPr>
          <p:cNvPr id="14" name="Gráfico 13">
            <a:extLst>
              <a:ext uri="{FF2B5EF4-FFF2-40B4-BE49-F238E27FC236}">
                <a16:creationId xmlns:a16="http://schemas.microsoft.com/office/drawing/2014/main" id="{80911398-1C49-43D0-A9CB-079A9AA808F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548059" y="4047826"/>
            <a:ext cx="3310861" cy="2292682"/>
          </a:xfrm>
          <a:prstGeom prst="rect">
            <a:avLst/>
          </a:prstGeom>
        </p:spPr>
      </p:pic>
    </p:spTree>
    <p:extLst>
      <p:ext uri="{BB962C8B-B14F-4D97-AF65-F5344CB8AC3E}">
        <p14:creationId xmlns:p14="http://schemas.microsoft.com/office/powerpoint/2010/main" val="3289069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1000"/>
                                        <p:tgtEl>
                                          <p:spTgt spid="9"/>
                                        </p:tgtEl>
                                      </p:cBhvr>
                                    </p:animEffect>
                                  </p:childTnLst>
                                </p:cTn>
                              </p:par>
                            </p:childTnLst>
                          </p:cTn>
                        </p:par>
                        <p:par>
                          <p:cTn id="14" fill="hold">
                            <p:stCondLst>
                              <p:cond delay="1500"/>
                            </p:stCondLst>
                            <p:childTnLst>
                              <p:par>
                                <p:cTn id="15" presetID="22" presetClass="entr" presetSubtype="4"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par>
                                <p:cTn id="23" presetID="22" presetClass="entr" presetSubtype="4"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B31FEC2E-516C-4C17-BDBB-C116B58799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19" name="Imagen 18">
            <a:extLst>
              <a:ext uri="{FF2B5EF4-FFF2-40B4-BE49-F238E27FC236}">
                <a16:creationId xmlns:a16="http://schemas.microsoft.com/office/drawing/2014/main" id="{60346D35-7501-4408-90C6-B61CA8267B4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33079" y="690567"/>
            <a:ext cx="8093971" cy="5752105"/>
          </a:xfrm>
          <a:prstGeom prst="rect">
            <a:avLst/>
          </a:prstGeom>
        </p:spPr>
      </p:pic>
      <p:sp>
        <p:nvSpPr>
          <p:cNvPr id="3" name="CuadroTexto 2">
            <a:extLst>
              <a:ext uri="{FF2B5EF4-FFF2-40B4-BE49-F238E27FC236}">
                <a16:creationId xmlns:a16="http://schemas.microsoft.com/office/drawing/2014/main" id="{40D08595-55EF-4C67-A8A0-E46C509A21C7}"/>
              </a:ext>
            </a:extLst>
          </p:cNvPr>
          <p:cNvSpPr txBox="1"/>
          <p:nvPr/>
        </p:nvSpPr>
        <p:spPr>
          <a:xfrm>
            <a:off x="4173839" y="302572"/>
            <a:ext cx="3844322" cy="369332"/>
          </a:xfrm>
          <a:prstGeom prst="rect">
            <a:avLst/>
          </a:prstGeom>
          <a:noFill/>
        </p:spPr>
        <p:txBody>
          <a:bodyPr wrap="none" rtlCol="0">
            <a:spAutoFit/>
          </a:bodyPr>
          <a:lstStyle/>
          <a:p>
            <a:r>
              <a:rPr lang="es-CO" dirty="0">
                <a:latin typeface="LEMON MILK" panose="00000500000000000000" pitchFamily="50" charset="0"/>
              </a:rPr>
              <a:t>Plano sótano – nivel -3,00</a:t>
            </a:r>
          </a:p>
        </p:txBody>
      </p:sp>
      <p:pic>
        <p:nvPicPr>
          <p:cNvPr id="15" name="Gráfico 14">
            <a:extLst>
              <a:ext uri="{FF2B5EF4-FFF2-40B4-BE49-F238E27FC236}">
                <a16:creationId xmlns:a16="http://schemas.microsoft.com/office/drawing/2014/main" id="{71E406D5-7831-4838-8847-C7558E4D6BC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59539" y="3978651"/>
            <a:ext cx="3299382" cy="2159723"/>
          </a:xfrm>
          <a:prstGeom prst="rect">
            <a:avLst/>
          </a:prstGeom>
        </p:spPr>
      </p:pic>
      <p:pic>
        <p:nvPicPr>
          <p:cNvPr id="20" name="Imagen 19">
            <a:extLst>
              <a:ext uri="{FF2B5EF4-FFF2-40B4-BE49-F238E27FC236}">
                <a16:creationId xmlns:a16="http://schemas.microsoft.com/office/drawing/2014/main" id="{6D8CC49D-EE42-49CE-9AB6-765267B7D74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8183" y="5981847"/>
            <a:ext cx="348650" cy="460825"/>
          </a:xfrm>
          <a:prstGeom prst="rect">
            <a:avLst/>
          </a:prstGeom>
        </p:spPr>
      </p:pic>
      <p:grpSp>
        <p:nvGrpSpPr>
          <p:cNvPr id="5" name="Grupo 4">
            <a:extLst>
              <a:ext uri="{FF2B5EF4-FFF2-40B4-BE49-F238E27FC236}">
                <a16:creationId xmlns:a16="http://schemas.microsoft.com/office/drawing/2014/main" id="{E7D2B855-BE31-4970-B265-9FC301E62EDA}"/>
              </a:ext>
            </a:extLst>
          </p:cNvPr>
          <p:cNvGrpSpPr/>
          <p:nvPr/>
        </p:nvGrpSpPr>
        <p:grpSpPr>
          <a:xfrm>
            <a:off x="8559538" y="671904"/>
            <a:ext cx="3299382" cy="3198760"/>
            <a:chOff x="8559538" y="671904"/>
            <a:chExt cx="3299382" cy="3198760"/>
          </a:xfrm>
        </p:grpSpPr>
        <p:pic>
          <p:nvPicPr>
            <p:cNvPr id="13" name="Imagen 12">
              <a:extLst>
                <a:ext uri="{FF2B5EF4-FFF2-40B4-BE49-F238E27FC236}">
                  <a16:creationId xmlns:a16="http://schemas.microsoft.com/office/drawing/2014/main" id="{1E2998C1-94F5-4735-A876-34BA443DD379}"/>
                </a:ext>
              </a:extLst>
            </p:cNvPr>
            <p:cNvPicPr>
              <a:picLocks noChangeAspect="1"/>
            </p:cNvPicPr>
            <p:nvPr/>
          </p:nvPicPr>
          <p:blipFill>
            <a:blip r:embed="rId8">
              <a:extLst>
                <a:ext uri="{28A0092B-C50C-407E-A947-70E740481C1C}">
                  <a14:useLocalDpi xmlns:a14="http://schemas.microsoft.com/office/drawing/2010/main" val="0"/>
                </a:ext>
              </a:extLst>
            </a:blip>
            <a:srcRect l="7721" r="7721"/>
            <a:stretch/>
          </p:blipFill>
          <p:spPr>
            <a:xfrm>
              <a:off x="8559538" y="690567"/>
              <a:ext cx="3299382" cy="3180097"/>
            </a:xfrm>
            <a:prstGeom prst="rect">
              <a:avLst/>
            </a:prstGeom>
            <a:blipFill dpi="0" rotWithShape="1">
              <a:blip r:embed="rId9">
                <a:alphaModFix amt="21000"/>
                <a:extLst>
                  <a:ext uri="{28A0092B-C50C-407E-A947-70E740481C1C}">
                    <a14:useLocalDpi xmlns:a14="http://schemas.microsoft.com/office/drawing/2010/main" val="0"/>
                  </a:ext>
                </a:extLst>
              </a:blip>
              <a:srcRect/>
              <a:stretch>
                <a:fillRect/>
              </a:stretch>
            </a:blipFill>
          </p:spPr>
        </p:pic>
        <p:sp>
          <p:nvSpPr>
            <p:cNvPr id="4" name="Rectángulo 3">
              <a:extLst>
                <a:ext uri="{FF2B5EF4-FFF2-40B4-BE49-F238E27FC236}">
                  <a16:creationId xmlns:a16="http://schemas.microsoft.com/office/drawing/2014/main" id="{93A4CE0E-9DC9-4977-9D46-9C419188DF99}"/>
                </a:ext>
              </a:extLst>
            </p:cNvPr>
            <p:cNvSpPr/>
            <p:nvPr/>
          </p:nvSpPr>
          <p:spPr>
            <a:xfrm>
              <a:off x="8559538" y="671904"/>
              <a:ext cx="3299382" cy="3198760"/>
            </a:xfrm>
            <a:prstGeom prst="rect">
              <a:avLst/>
            </a:prstGeom>
            <a:solidFill>
              <a:schemeClr val="bg1">
                <a:alpha val="2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spTree>
    <p:extLst>
      <p:ext uri="{BB962C8B-B14F-4D97-AF65-F5344CB8AC3E}">
        <p14:creationId xmlns:p14="http://schemas.microsoft.com/office/powerpoint/2010/main" val="1994840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left)">
                                      <p:cBhvr>
                                        <p:cTn id="13" dur="1000"/>
                                        <p:tgtEl>
                                          <p:spTgt spid="19"/>
                                        </p:tgtEl>
                                      </p:cBhvr>
                                    </p:animEffect>
                                  </p:childTnLst>
                                </p:cTn>
                              </p:par>
                            </p:childTnLst>
                          </p:cTn>
                        </p:par>
                        <p:par>
                          <p:cTn id="14" fill="hold">
                            <p:stCondLst>
                              <p:cond delay="1500"/>
                            </p:stCondLst>
                            <p:childTnLst>
                              <p:par>
                                <p:cTn id="15" presetID="22" presetClass="entr" presetSubtype="4"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500"/>
                                        <p:tgtEl>
                                          <p:spTgt spid="20"/>
                                        </p:tgtEl>
                                      </p:cBhvr>
                                    </p:animEffect>
                                  </p:childTnLst>
                                </p:cTn>
                              </p:par>
                            </p:childTnLst>
                          </p:cTn>
                        </p:par>
                        <p:par>
                          <p:cTn id="18" fill="hold">
                            <p:stCondLst>
                              <p:cond delay="2000"/>
                            </p:stCondLst>
                            <p:childTnLst>
                              <p:par>
                                <p:cTn id="19" presetID="22" presetClass="entr" presetSubtype="1"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up)">
                                      <p:cBhvr>
                                        <p:cTn id="21" dur="500"/>
                                        <p:tgtEl>
                                          <p:spTgt spid="5"/>
                                        </p:tgtEl>
                                      </p:cBhvr>
                                    </p:animEffect>
                                  </p:childTnLst>
                                </p:cTn>
                              </p:par>
                            </p:childTnLst>
                          </p:cTn>
                        </p:par>
                        <p:par>
                          <p:cTn id="22" fill="hold">
                            <p:stCondLst>
                              <p:cond delay="2500"/>
                            </p:stCondLst>
                            <p:childTnLst>
                              <p:par>
                                <p:cTn id="23" presetID="22" presetClass="entr" presetSubtype="1" fill="hold"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B31FEC2E-516C-4C17-BDBB-C116B58799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19" name="Imagen 18">
            <a:extLst>
              <a:ext uri="{FF2B5EF4-FFF2-40B4-BE49-F238E27FC236}">
                <a16:creationId xmlns:a16="http://schemas.microsoft.com/office/drawing/2014/main" id="{B904BCA3-98EA-4FC0-A79A-A16A48674A52}"/>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15000"/>
                    </a14:imgEffect>
                  </a14:imgLayer>
                </a14:imgProps>
              </a:ext>
              <a:ext uri="{28A0092B-C50C-407E-A947-70E740481C1C}">
                <a14:useLocalDpi xmlns:a14="http://schemas.microsoft.com/office/drawing/2010/main" val="0"/>
              </a:ext>
            </a:extLst>
          </a:blip>
          <a:stretch>
            <a:fillRect/>
          </a:stretch>
        </p:blipFill>
        <p:spPr>
          <a:xfrm>
            <a:off x="3871394" y="1828800"/>
            <a:ext cx="8056707" cy="4780624"/>
          </a:xfrm>
          <a:prstGeom prst="rect">
            <a:avLst/>
          </a:prstGeom>
        </p:spPr>
      </p:pic>
      <p:pic>
        <p:nvPicPr>
          <p:cNvPr id="22" name="Gráfico 21">
            <a:extLst>
              <a:ext uri="{FF2B5EF4-FFF2-40B4-BE49-F238E27FC236}">
                <a16:creationId xmlns:a16="http://schemas.microsoft.com/office/drawing/2014/main" id="{CFFB7B71-9BCD-4B8D-B6F5-31527A4FA80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35726" y="3990144"/>
            <a:ext cx="930762" cy="930762"/>
          </a:xfrm>
          <a:prstGeom prst="rect">
            <a:avLst/>
          </a:prstGeom>
        </p:spPr>
      </p:pic>
      <p:pic>
        <p:nvPicPr>
          <p:cNvPr id="23" name="Gráfico 22">
            <a:extLst>
              <a:ext uri="{FF2B5EF4-FFF2-40B4-BE49-F238E27FC236}">
                <a16:creationId xmlns:a16="http://schemas.microsoft.com/office/drawing/2014/main" id="{D1D11E0C-2516-4596-9F9F-9FA549D5F76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423340" y="3529161"/>
            <a:ext cx="930762" cy="930762"/>
          </a:xfrm>
          <a:prstGeom prst="rect">
            <a:avLst/>
          </a:prstGeom>
        </p:spPr>
      </p:pic>
      <p:pic>
        <p:nvPicPr>
          <p:cNvPr id="40" name="Imagen 39">
            <a:extLst>
              <a:ext uri="{FF2B5EF4-FFF2-40B4-BE49-F238E27FC236}">
                <a16:creationId xmlns:a16="http://schemas.microsoft.com/office/drawing/2014/main" id="{AAD6BA9B-69BF-4FB9-BB0D-B8585B3E49D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84980" y="651637"/>
            <a:ext cx="1620000" cy="1620000"/>
          </a:xfrm>
          <a:prstGeom prst="rect">
            <a:avLst/>
          </a:prstGeom>
        </p:spPr>
      </p:pic>
      <p:pic>
        <p:nvPicPr>
          <p:cNvPr id="42" name="Imagen 41">
            <a:extLst>
              <a:ext uri="{FF2B5EF4-FFF2-40B4-BE49-F238E27FC236}">
                <a16:creationId xmlns:a16="http://schemas.microsoft.com/office/drawing/2014/main" id="{B19ECAE4-4421-4B11-82F9-B0407DF7338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58002" y="717184"/>
            <a:ext cx="1620000" cy="1620000"/>
          </a:xfrm>
          <a:prstGeom prst="rect">
            <a:avLst/>
          </a:prstGeom>
        </p:spPr>
      </p:pic>
      <p:pic>
        <p:nvPicPr>
          <p:cNvPr id="44" name="Imagen 43">
            <a:extLst>
              <a:ext uri="{FF2B5EF4-FFF2-40B4-BE49-F238E27FC236}">
                <a16:creationId xmlns:a16="http://schemas.microsoft.com/office/drawing/2014/main" id="{314F178B-23BA-4009-8660-616B584BBB9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248971" y="640577"/>
            <a:ext cx="1620000" cy="1620000"/>
          </a:xfrm>
          <a:prstGeom prst="rect">
            <a:avLst/>
          </a:prstGeom>
        </p:spPr>
      </p:pic>
      <p:sp>
        <p:nvSpPr>
          <p:cNvPr id="49" name="CuadroTexto 48">
            <a:extLst>
              <a:ext uri="{FF2B5EF4-FFF2-40B4-BE49-F238E27FC236}">
                <a16:creationId xmlns:a16="http://schemas.microsoft.com/office/drawing/2014/main" id="{BB668A11-52EA-471D-9C96-14D59FA91190}"/>
              </a:ext>
            </a:extLst>
          </p:cNvPr>
          <p:cNvSpPr txBox="1"/>
          <p:nvPr/>
        </p:nvSpPr>
        <p:spPr>
          <a:xfrm>
            <a:off x="5991736" y="436193"/>
            <a:ext cx="1620000" cy="338554"/>
          </a:xfrm>
          <a:prstGeom prst="rect">
            <a:avLst/>
          </a:prstGeom>
          <a:noFill/>
        </p:spPr>
        <p:txBody>
          <a:bodyPr wrap="square" rtlCol="0">
            <a:spAutoFit/>
          </a:bodyPr>
          <a:lstStyle/>
          <a:p>
            <a:r>
              <a:rPr lang="es-CO" sz="800" dirty="0">
                <a:latin typeface="LEMON MILK" panose="00000500000000000000" pitchFamily="50" charset="0"/>
              </a:rPr>
              <a:t>DETALLE 1: </a:t>
            </a:r>
            <a:r>
              <a:rPr lang="es-CO" sz="800" dirty="0">
                <a:latin typeface="Century Gothic" panose="020B0502020202020204" pitchFamily="34" charset="0"/>
              </a:rPr>
              <a:t>Cimentación Y Drenaje</a:t>
            </a:r>
          </a:p>
        </p:txBody>
      </p:sp>
      <p:sp>
        <p:nvSpPr>
          <p:cNvPr id="50" name="CuadroTexto 49">
            <a:extLst>
              <a:ext uri="{FF2B5EF4-FFF2-40B4-BE49-F238E27FC236}">
                <a16:creationId xmlns:a16="http://schemas.microsoft.com/office/drawing/2014/main" id="{1D5695CB-FD0E-46DC-909D-20FE032DEB8D}"/>
              </a:ext>
            </a:extLst>
          </p:cNvPr>
          <p:cNvSpPr txBox="1"/>
          <p:nvPr/>
        </p:nvSpPr>
        <p:spPr>
          <a:xfrm>
            <a:off x="8147278" y="436193"/>
            <a:ext cx="1620000" cy="215444"/>
          </a:xfrm>
          <a:prstGeom prst="rect">
            <a:avLst/>
          </a:prstGeom>
          <a:noFill/>
        </p:spPr>
        <p:txBody>
          <a:bodyPr wrap="square" rtlCol="0">
            <a:spAutoFit/>
          </a:bodyPr>
          <a:lstStyle/>
          <a:p>
            <a:r>
              <a:rPr lang="es-CO" sz="800" dirty="0">
                <a:latin typeface="LEMON MILK" panose="00000500000000000000" pitchFamily="50" charset="0"/>
              </a:rPr>
              <a:t>DETALLE 2: </a:t>
            </a:r>
            <a:r>
              <a:rPr lang="es-CO" sz="800" dirty="0">
                <a:latin typeface="Century Gothic" panose="020B0502020202020204" pitchFamily="34" charset="0"/>
              </a:rPr>
              <a:t>Entrepiso</a:t>
            </a:r>
          </a:p>
        </p:txBody>
      </p:sp>
      <p:sp>
        <p:nvSpPr>
          <p:cNvPr id="51" name="CuadroTexto 50">
            <a:extLst>
              <a:ext uri="{FF2B5EF4-FFF2-40B4-BE49-F238E27FC236}">
                <a16:creationId xmlns:a16="http://schemas.microsoft.com/office/drawing/2014/main" id="{55F0CDD0-126B-48D0-AAB0-7A1C88126A46}"/>
              </a:ext>
            </a:extLst>
          </p:cNvPr>
          <p:cNvSpPr txBox="1"/>
          <p:nvPr/>
        </p:nvSpPr>
        <p:spPr>
          <a:xfrm>
            <a:off x="10169639" y="436193"/>
            <a:ext cx="1620000" cy="215444"/>
          </a:xfrm>
          <a:prstGeom prst="rect">
            <a:avLst/>
          </a:prstGeom>
          <a:noFill/>
        </p:spPr>
        <p:txBody>
          <a:bodyPr wrap="square" rtlCol="0">
            <a:spAutoFit/>
          </a:bodyPr>
          <a:lstStyle/>
          <a:p>
            <a:r>
              <a:rPr lang="es-CO" sz="800" dirty="0">
                <a:latin typeface="LEMON MILK" panose="00000500000000000000" pitchFamily="50" charset="0"/>
              </a:rPr>
              <a:t>DETALLE 3: </a:t>
            </a:r>
            <a:r>
              <a:rPr lang="es-CO" sz="800" dirty="0">
                <a:latin typeface="Century Gothic" panose="020B0502020202020204" pitchFamily="34" charset="0"/>
              </a:rPr>
              <a:t>Ménsula</a:t>
            </a:r>
          </a:p>
        </p:txBody>
      </p:sp>
      <p:pic>
        <p:nvPicPr>
          <p:cNvPr id="6" name="Imagen 5">
            <a:extLst>
              <a:ext uri="{FF2B5EF4-FFF2-40B4-BE49-F238E27FC236}">
                <a16:creationId xmlns:a16="http://schemas.microsoft.com/office/drawing/2014/main" id="{656B5C87-5B55-4E06-BDEA-B0BFFECD053C}"/>
              </a:ext>
            </a:extLst>
          </p:cNvPr>
          <p:cNvPicPr>
            <a:picLocks noChangeAspect="1"/>
          </p:cNvPicPr>
          <p:nvPr/>
        </p:nvPicPr>
        <p:blipFill>
          <a:blip r:embed="rId11"/>
          <a:stretch>
            <a:fillRect/>
          </a:stretch>
        </p:blipFill>
        <p:spPr>
          <a:xfrm>
            <a:off x="276315" y="2286416"/>
            <a:ext cx="4260174" cy="4323008"/>
          </a:xfrm>
          <a:prstGeom prst="rect">
            <a:avLst/>
          </a:prstGeom>
        </p:spPr>
      </p:pic>
      <p:pic>
        <p:nvPicPr>
          <p:cNvPr id="21" name="Gráfico 20">
            <a:extLst>
              <a:ext uri="{FF2B5EF4-FFF2-40B4-BE49-F238E27FC236}">
                <a16:creationId xmlns:a16="http://schemas.microsoft.com/office/drawing/2014/main" id="{6128A9F6-8E22-42AF-B041-AF9E8D62559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27892" y="4860116"/>
            <a:ext cx="930762" cy="930762"/>
          </a:xfrm>
          <a:prstGeom prst="rect">
            <a:avLst/>
          </a:prstGeom>
        </p:spPr>
      </p:pic>
      <p:grpSp>
        <p:nvGrpSpPr>
          <p:cNvPr id="7" name="Grupo 6">
            <a:extLst>
              <a:ext uri="{FF2B5EF4-FFF2-40B4-BE49-F238E27FC236}">
                <a16:creationId xmlns:a16="http://schemas.microsoft.com/office/drawing/2014/main" id="{C0C7F24E-D266-4964-9B26-DB603A1A0882}"/>
              </a:ext>
            </a:extLst>
          </p:cNvPr>
          <p:cNvGrpSpPr/>
          <p:nvPr/>
        </p:nvGrpSpPr>
        <p:grpSpPr>
          <a:xfrm>
            <a:off x="237884" y="324770"/>
            <a:ext cx="5765638" cy="2554545"/>
            <a:chOff x="237884" y="324770"/>
            <a:chExt cx="5765638" cy="2554545"/>
          </a:xfrm>
        </p:grpSpPr>
        <p:sp>
          <p:nvSpPr>
            <p:cNvPr id="4" name="CuadroTexto 3">
              <a:extLst>
                <a:ext uri="{FF2B5EF4-FFF2-40B4-BE49-F238E27FC236}">
                  <a16:creationId xmlns:a16="http://schemas.microsoft.com/office/drawing/2014/main" id="{1949410E-28BA-4B10-8E04-706DB118EB50}"/>
                </a:ext>
              </a:extLst>
            </p:cNvPr>
            <p:cNvSpPr txBox="1"/>
            <p:nvPr/>
          </p:nvSpPr>
          <p:spPr>
            <a:xfrm>
              <a:off x="3311759" y="423970"/>
              <a:ext cx="2691763" cy="1938992"/>
            </a:xfrm>
            <a:prstGeom prst="rect">
              <a:avLst/>
            </a:prstGeom>
            <a:noFill/>
          </p:spPr>
          <p:txBody>
            <a:bodyPr wrap="none" rtlCol="0">
              <a:spAutoFit/>
            </a:bodyPr>
            <a:lstStyle/>
            <a:p>
              <a:r>
                <a:rPr lang="es-CO" sz="1000" dirty="0">
                  <a:latin typeface="Century Gothic" panose="020B0502020202020204" pitchFamily="34" charset="0"/>
                </a:rPr>
                <a:t>11. Losa de hormigón armado 25 cm</a:t>
              </a:r>
            </a:p>
            <a:p>
              <a:r>
                <a:rPr lang="es-CO" sz="1000" dirty="0">
                  <a:latin typeface="Century Gothic" panose="020B0502020202020204" pitchFamily="34" charset="0"/>
                </a:rPr>
                <a:t>12. Capa de acabado de hormigón </a:t>
              </a:r>
            </a:p>
            <a:p>
              <a:r>
                <a:rPr lang="es-CO" sz="1000" dirty="0">
                  <a:latin typeface="Century Gothic" panose="020B0502020202020204" pitchFamily="34" charset="0"/>
                </a:rPr>
                <a:t>(pulido) 1cm</a:t>
              </a:r>
            </a:p>
            <a:p>
              <a:r>
                <a:rPr lang="es-CO" sz="1000" dirty="0">
                  <a:latin typeface="Century Gothic" panose="020B0502020202020204" pitchFamily="34" charset="0"/>
                </a:rPr>
                <a:t>13. Cercha metálica 1,5 m</a:t>
              </a:r>
            </a:p>
            <a:p>
              <a:r>
                <a:rPr lang="es-CO" sz="1000" dirty="0">
                  <a:latin typeface="Century Gothic" panose="020B0502020202020204" pitchFamily="34" charset="0"/>
                </a:rPr>
                <a:t>14. Perfil IPE 200</a:t>
              </a:r>
            </a:p>
            <a:p>
              <a:r>
                <a:rPr lang="es-CO" sz="1000" dirty="0">
                  <a:latin typeface="Century Gothic" panose="020B0502020202020204" pitchFamily="34" charset="0"/>
                </a:rPr>
                <a:t>15. Capa de comprensión de hormigón </a:t>
              </a:r>
            </a:p>
            <a:p>
              <a:r>
                <a:rPr lang="es-CO" sz="1000" dirty="0">
                  <a:latin typeface="Century Gothic" panose="020B0502020202020204" pitchFamily="34" charset="0"/>
                </a:rPr>
                <a:t>armado 6cm</a:t>
              </a:r>
            </a:p>
            <a:p>
              <a:r>
                <a:rPr lang="es-CO" sz="1000" dirty="0">
                  <a:latin typeface="Century Gothic" panose="020B0502020202020204" pitchFamily="34" charset="0"/>
                </a:rPr>
                <a:t>16. Aislante térmico (PXT) 5cm</a:t>
              </a:r>
            </a:p>
            <a:p>
              <a:r>
                <a:rPr lang="es-CO" sz="1000" dirty="0">
                  <a:latin typeface="Century Gothic" panose="020B0502020202020204" pitchFamily="34" charset="0"/>
                </a:rPr>
                <a:t>17. Steel </a:t>
              </a:r>
              <a:r>
                <a:rPr lang="es-CO" sz="1000" dirty="0" err="1">
                  <a:latin typeface="Century Gothic" panose="020B0502020202020204" pitchFamily="34" charset="0"/>
                </a:rPr>
                <a:t>deck</a:t>
              </a:r>
              <a:endParaRPr lang="es-CO" sz="1000" dirty="0">
                <a:latin typeface="Century Gothic" panose="020B0502020202020204" pitchFamily="34" charset="0"/>
              </a:endParaRPr>
            </a:p>
            <a:p>
              <a:r>
                <a:rPr lang="es-CO" sz="1000" dirty="0">
                  <a:latin typeface="Century Gothic" panose="020B0502020202020204" pitchFamily="34" charset="0"/>
                </a:rPr>
                <a:t>18. Ménsulas metálicas</a:t>
              </a:r>
            </a:p>
            <a:p>
              <a:r>
                <a:rPr lang="es-CO" sz="1000" dirty="0">
                  <a:latin typeface="Century Gothic" panose="020B0502020202020204" pitchFamily="34" charset="0"/>
                </a:rPr>
                <a:t>19. Platinas metálicas</a:t>
              </a:r>
            </a:p>
            <a:p>
              <a:endParaRPr lang="es-CO" sz="1000" dirty="0"/>
            </a:p>
          </p:txBody>
        </p:sp>
        <p:sp>
          <p:nvSpPr>
            <p:cNvPr id="3" name="CuadroTexto 2">
              <a:extLst>
                <a:ext uri="{FF2B5EF4-FFF2-40B4-BE49-F238E27FC236}">
                  <a16:creationId xmlns:a16="http://schemas.microsoft.com/office/drawing/2014/main" id="{3C315EF9-6426-4BE6-B67F-BC9A80525951}"/>
                </a:ext>
              </a:extLst>
            </p:cNvPr>
            <p:cNvSpPr txBox="1"/>
            <p:nvPr/>
          </p:nvSpPr>
          <p:spPr>
            <a:xfrm>
              <a:off x="237884" y="324770"/>
              <a:ext cx="3231149" cy="2554545"/>
            </a:xfrm>
            <a:prstGeom prst="rect">
              <a:avLst/>
            </a:prstGeom>
            <a:noFill/>
          </p:spPr>
          <p:txBody>
            <a:bodyPr wrap="square" rtlCol="0">
              <a:spAutoFit/>
            </a:bodyPr>
            <a:lstStyle/>
            <a:p>
              <a:r>
                <a:rPr lang="es-CO" sz="1000" dirty="0">
                  <a:latin typeface="LEMON MILK" panose="00000500000000000000" pitchFamily="50" charset="0"/>
                </a:rPr>
                <a:t>CONVENCIONES</a:t>
              </a:r>
            </a:p>
            <a:p>
              <a:pPr marL="228600" indent="-228600">
                <a:buAutoNum type="arabicPeriod"/>
              </a:pPr>
              <a:r>
                <a:rPr lang="es-CO" sz="1000" dirty="0">
                  <a:latin typeface="Century Gothic" panose="020B0502020202020204" pitchFamily="34" charset="0"/>
                </a:rPr>
                <a:t>Losa de encepado 85 x 200 cm</a:t>
              </a:r>
            </a:p>
            <a:p>
              <a:pPr marL="228600" indent="-228600">
                <a:buAutoNum type="arabicPeriod"/>
              </a:pPr>
              <a:r>
                <a:rPr lang="es-CO" sz="1000" dirty="0">
                  <a:latin typeface="Century Gothic" panose="020B0502020202020204" pitchFamily="34" charset="0"/>
                </a:rPr>
                <a:t>Pilote de hormigón armado 30 cm</a:t>
              </a:r>
            </a:p>
            <a:p>
              <a:pPr marL="228600" indent="-228600">
                <a:buAutoNum type="arabicPeriod"/>
              </a:pPr>
              <a:r>
                <a:rPr lang="es-CO" sz="1000" dirty="0">
                  <a:latin typeface="Century Gothic" panose="020B0502020202020204" pitchFamily="34" charset="0"/>
                </a:rPr>
                <a:t>Hormigón de limpieza</a:t>
              </a:r>
            </a:p>
            <a:p>
              <a:pPr marL="228600" indent="-228600">
                <a:buAutoNum type="arabicPeriod"/>
              </a:pPr>
              <a:r>
                <a:rPr lang="es-CO" sz="1000" dirty="0">
                  <a:latin typeface="Century Gothic" panose="020B0502020202020204" pitchFamily="34" charset="0"/>
                </a:rPr>
                <a:t>Lamina impermeabilizante 0,5 cm (Inferior a placa de cimentación.)</a:t>
              </a:r>
            </a:p>
            <a:p>
              <a:r>
                <a:rPr lang="es-CO" sz="1000" dirty="0">
                  <a:latin typeface="Century Gothic" panose="020B0502020202020204" pitchFamily="34" charset="0"/>
                </a:rPr>
                <a:t>5. Tubo drenaje interior</a:t>
              </a:r>
            </a:p>
            <a:p>
              <a:r>
                <a:rPr lang="es-CO" sz="1000" dirty="0">
                  <a:latin typeface="Century Gothic" panose="020B0502020202020204" pitchFamily="34" charset="0"/>
                </a:rPr>
                <a:t>6. Placa de hormigón armado 25 cm</a:t>
              </a:r>
            </a:p>
            <a:p>
              <a:r>
                <a:rPr lang="es-CO" sz="1000" dirty="0">
                  <a:latin typeface="Century Gothic" panose="020B0502020202020204" pitchFamily="34" charset="0"/>
                </a:rPr>
                <a:t>7. Juntas de dilatación Perimetral</a:t>
              </a:r>
            </a:p>
            <a:p>
              <a:r>
                <a:rPr lang="es-CO" sz="1000" dirty="0">
                  <a:latin typeface="Century Gothic" panose="020B0502020202020204" pitchFamily="34" charset="0"/>
                </a:rPr>
                <a:t>8. Drenaje de desagüe 10 cm </a:t>
              </a:r>
            </a:p>
            <a:p>
              <a:r>
                <a:rPr lang="es-CO" sz="1000" dirty="0">
                  <a:latin typeface="Century Gothic" panose="020B0502020202020204" pitchFamily="34" charset="0"/>
                </a:rPr>
                <a:t>9. Cuna de hormigón para drenaje</a:t>
              </a:r>
            </a:p>
            <a:p>
              <a:r>
                <a:rPr lang="es-CO" sz="1000" dirty="0">
                  <a:latin typeface="Century Gothic" panose="020B0502020202020204" pitchFamily="34" charset="0"/>
                </a:rPr>
                <a:t>10. Muro </a:t>
              </a:r>
              <a:r>
                <a:rPr lang="es-CO" sz="1000" dirty="0" err="1">
                  <a:latin typeface="Century Gothic" panose="020B0502020202020204" pitchFamily="34" charset="0"/>
                </a:rPr>
                <a:t>flexorresistente</a:t>
              </a:r>
              <a:r>
                <a:rPr lang="es-CO" sz="1000" dirty="0">
                  <a:latin typeface="Century Gothic" panose="020B0502020202020204" pitchFamily="34" charset="0"/>
                </a:rPr>
                <a:t> de hormigón </a:t>
              </a:r>
            </a:p>
            <a:p>
              <a:r>
                <a:rPr lang="es-CO" sz="1000" dirty="0">
                  <a:latin typeface="Century Gothic" panose="020B0502020202020204" pitchFamily="34" charset="0"/>
                </a:rPr>
                <a:t>armado 40 cm</a:t>
              </a:r>
            </a:p>
            <a:p>
              <a:endParaRPr lang="es-CO" sz="1000" dirty="0">
                <a:latin typeface="Century Gothic" panose="020B0502020202020204" pitchFamily="34" charset="0"/>
              </a:endParaRPr>
            </a:p>
            <a:p>
              <a:endParaRPr lang="es-CO" sz="1000" dirty="0">
                <a:latin typeface="Century Gothic" panose="020B0502020202020204" pitchFamily="34" charset="0"/>
              </a:endParaRPr>
            </a:p>
            <a:p>
              <a:pPr marL="228600" indent="-228600">
                <a:buAutoNum type="arabicPeriod"/>
              </a:pPr>
              <a:endParaRPr lang="es-CO" sz="1000" dirty="0">
                <a:latin typeface="Century Gothic" panose="020B0502020202020204" pitchFamily="34" charset="0"/>
              </a:endParaRPr>
            </a:p>
          </p:txBody>
        </p:sp>
      </p:grpSp>
    </p:spTree>
    <p:extLst>
      <p:ext uri="{BB962C8B-B14F-4D97-AF65-F5344CB8AC3E}">
        <p14:creationId xmlns:p14="http://schemas.microsoft.com/office/powerpoint/2010/main" val="1181636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right)">
                                      <p:cBhvr>
                                        <p:cTn id="7" dur="2000"/>
                                        <p:tgtEl>
                                          <p:spTgt spid="19"/>
                                        </p:tgtEl>
                                      </p:cBhvr>
                                    </p:animEffect>
                                  </p:childTnLst>
                                </p:cTn>
                              </p:par>
                            </p:childTnLst>
                          </p:cTn>
                        </p:par>
                        <p:par>
                          <p:cTn id="8" fill="hold">
                            <p:stCondLst>
                              <p:cond delay="2000"/>
                            </p:stCondLst>
                            <p:childTnLst>
                              <p:par>
                                <p:cTn id="9" presetID="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0-#ppt_w/2"/>
                                          </p:val>
                                        </p:tav>
                                        <p:tav tm="100000">
                                          <p:val>
                                            <p:strVal val="#ppt_x"/>
                                          </p:val>
                                        </p:tav>
                                      </p:tavLst>
                                    </p:anim>
                                    <p:anim calcmode="lin" valueType="num">
                                      <p:cBhvr additive="base">
                                        <p:cTn id="12" dur="100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3000"/>
                            </p:stCondLst>
                            <p:childTnLst>
                              <p:par>
                                <p:cTn id="14" presetID="21" presetClass="entr" presetSubtype="1"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heel(1)">
                                      <p:cBhvr>
                                        <p:cTn id="16" dur="2000"/>
                                        <p:tgtEl>
                                          <p:spTgt spid="21"/>
                                        </p:tgtEl>
                                      </p:cBhvr>
                                    </p:animEffect>
                                  </p:childTnLst>
                                </p:cTn>
                              </p:par>
                            </p:childTnLst>
                          </p:cTn>
                        </p:par>
                        <p:par>
                          <p:cTn id="17" fill="hold">
                            <p:stCondLst>
                              <p:cond delay="5000"/>
                            </p:stCondLst>
                            <p:childTnLst>
                              <p:par>
                                <p:cTn id="18" presetID="22" presetClass="entr" presetSubtype="8" fill="hold" grpId="0" nodeType="afterEffect">
                                  <p:stCondLst>
                                    <p:cond delay="0"/>
                                  </p:stCondLst>
                                  <p:childTnLst>
                                    <p:set>
                                      <p:cBhvr>
                                        <p:cTn id="19" dur="1" fill="hold">
                                          <p:stCondLst>
                                            <p:cond delay="0"/>
                                          </p:stCondLst>
                                        </p:cTn>
                                        <p:tgtEl>
                                          <p:spTgt spid="49"/>
                                        </p:tgtEl>
                                        <p:attrNameLst>
                                          <p:attrName>style.visibility</p:attrName>
                                        </p:attrNameLst>
                                      </p:cBhvr>
                                      <p:to>
                                        <p:strVal val="visible"/>
                                      </p:to>
                                    </p:set>
                                    <p:animEffect transition="in" filter="wipe(left)">
                                      <p:cBhvr>
                                        <p:cTn id="20" dur="500"/>
                                        <p:tgtEl>
                                          <p:spTgt spid="49"/>
                                        </p:tgtEl>
                                      </p:cBhvr>
                                    </p:animEffect>
                                  </p:childTnLst>
                                </p:cTn>
                              </p:par>
                            </p:childTnLst>
                          </p:cTn>
                        </p:par>
                        <p:par>
                          <p:cTn id="21" fill="hold">
                            <p:stCondLst>
                              <p:cond delay="5500"/>
                            </p:stCondLst>
                            <p:childTnLst>
                              <p:par>
                                <p:cTn id="22" presetID="42" presetClass="entr" presetSubtype="0" fill="hold" nodeType="after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fade">
                                      <p:cBhvr>
                                        <p:cTn id="24" dur="1000"/>
                                        <p:tgtEl>
                                          <p:spTgt spid="42"/>
                                        </p:tgtEl>
                                      </p:cBhvr>
                                    </p:animEffect>
                                    <p:anim calcmode="lin" valueType="num">
                                      <p:cBhvr>
                                        <p:cTn id="25" dur="1000" fill="hold"/>
                                        <p:tgtEl>
                                          <p:spTgt spid="42"/>
                                        </p:tgtEl>
                                        <p:attrNameLst>
                                          <p:attrName>ppt_x</p:attrName>
                                        </p:attrNameLst>
                                      </p:cBhvr>
                                      <p:tavLst>
                                        <p:tav tm="0">
                                          <p:val>
                                            <p:strVal val="#ppt_x"/>
                                          </p:val>
                                        </p:tav>
                                        <p:tav tm="100000">
                                          <p:val>
                                            <p:strVal val="#ppt_x"/>
                                          </p:val>
                                        </p:tav>
                                      </p:tavLst>
                                    </p:anim>
                                    <p:anim calcmode="lin" valueType="num">
                                      <p:cBhvr>
                                        <p:cTn id="26" dur="1000" fill="hold"/>
                                        <p:tgtEl>
                                          <p:spTgt spid="42"/>
                                        </p:tgtEl>
                                        <p:attrNameLst>
                                          <p:attrName>ppt_y</p:attrName>
                                        </p:attrNameLst>
                                      </p:cBhvr>
                                      <p:tavLst>
                                        <p:tav tm="0">
                                          <p:val>
                                            <p:strVal val="#ppt_y+.1"/>
                                          </p:val>
                                        </p:tav>
                                        <p:tav tm="100000">
                                          <p:val>
                                            <p:strVal val="#ppt_y"/>
                                          </p:val>
                                        </p:tav>
                                      </p:tavLst>
                                    </p:anim>
                                  </p:childTnLst>
                                </p:cTn>
                              </p:par>
                            </p:childTnLst>
                          </p:cTn>
                        </p:par>
                        <p:par>
                          <p:cTn id="27" fill="hold">
                            <p:stCondLst>
                              <p:cond delay="6500"/>
                            </p:stCondLst>
                            <p:childTnLst>
                              <p:par>
                                <p:cTn id="28" presetID="21" presetClass="entr" presetSubtype="1" fill="hold" nodeType="after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wheel(1)">
                                      <p:cBhvr>
                                        <p:cTn id="30" dur="2000"/>
                                        <p:tgtEl>
                                          <p:spTgt spid="22"/>
                                        </p:tgtEl>
                                      </p:cBhvr>
                                    </p:animEffect>
                                  </p:childTnLst>
                                </p:cTn>
                              </p:par>
                            </p:childTnLst>
                          </p:cTn>
                        </p:par>
                        <p:par>
                          <p:cTn id="31" fill="hold">
                            <p:stCondLst>
                              <p:cond delay="8500"/>
                            </p:stCondLst>
                            <p:childTnLst>
                              <p:par>
                                <p:cTn id="32" presetID="22" presetClass="entr" presetSubtype="8" fill="hold" grpId="0" nodeType="afterEffect">
                                  <p:stCondLst>
                                    <p:cond delay="0"/>
                                  </p:stCondLst>
                                  <p:childTnLst>
                                    <p:set>
                                      <p:cBhvr>
                                        <p:cTn id="33" dur="1" fill="hold">
                                          <p:stCondLst>
                                            <p:cond delay="0"/>
                                          </p:stCondLst>
                                        </p:cTn>
                                        <p:tgtEl>
                                          <p:spTgt spid="50"/>
                                        </p:tgtEl>
                                        <p:attrNameLst>
                                          <p:attrName>style.visibility</p:attrName>
                                        </p:attrNameLst>
                                      </p:cBhvr>
                                      <p:to>
                                        <p:strVal val="visible"/>
                                      </p:to>
                                    </p:set>
                                    <p:animEffect transition="in" filter="wipe(left)">
                                      <p:cBhvr>
                                        <p:cTn id="34" dur="500"/>
                                        <p:tgtEl>
                                          <p:spTgt spid="50"/>
                                        </p:tgtEl>
                                      </p:cBhvr>
                                    </p:animEffect>
                                  </p:childTnLst>
                                </p:cTn>
                              </p:par>
                            </p:childTnLst>
                          </p:cTn>
                        </p:par>
                        <p:par>
                          <p:cTn id="35" fill="hold">
                            <p:stCondLst>
                              <p:cond delay="9000"/>
                            </p:stCondLst>
                            <p:childTnLst>
                              <p:par>
                                <p:cTn id="36" presetID="42" presetClass="entr" presetSubtype="0" fill="hold" nodeType="afterEffect">
                                  <p:stCondLst>
                                    <p:cond delay="0"/>
                                  </p:stCondLst>
                                  <p:childTnLst>
                                    <p:set>
                                      <p:cBhvr>
                                        <p:cTn id="37" dur="1" fill="hold">
                                          <p:stCondLst>
                                            <p:cond delay="0"/>
                                          </p:stCondLst>
                                        </p:cTn>
                                        <p:tgtEl>
                                          <p:spTgt spid="40"/>
                                        </p:tgtEl>
                                        <p:attrNameLst>
                                          <p:attrName>style.visibility</p:attrName>
                                        </p:attrNameLst>
                                      </p:cBhvr>
                                      <p:to>
                                        <p:strVal val="visible"/>
                                      </p:to>
                                    </p:set>
                                    <p:animEffect transition="in" filter="fade">
                                      <p:cBhvr>
                                        <p:cTn id="38" dur="1000"/>
                                        <p:tgtEl>
                                          <p:spTgt spid="40"/>
                                        </p:tgtEl>
                                      </p:cBhvr>
                                    </p:animEffect>
                                    <p:anim calcmode="lin" valueType="num">
                                      <p:cBhvr>
                                        <p:cTn id="39" dur="1000" fill="hold"/>
                                        <p:tgtEl>
                                          <p:spTgt spid="40"/>
                                        </p:tgtEl>
                                        <p:attrNameLst>
                                          <p:attrName>ppt_x</p:attrName>
                                        </p:attrNameLst>
                                      </p:cBhvr>
                                      <p:tavLst>
                                        <p:tav tm="0">
                                          <p:val>
                                            <p:strVal val="#ppt_x"/>
                                          </p:val>
                                        </p:tav>
                                        <p:tav tm="100000">
                                          <p:val>
                                            <p:strVal val="#ppt_x"/>
                                          </p:val>
                                        </p:tav>
                                      </p:tavLst>
                                    </p:anim>
                                    <p:anim calcmode="lin" valueType="num">
                                      <p:cBhvr>
                                        <p:cTn id="40" dur="1000" fill="hold"/>
                                        <p:tgtEl>
                                          <p:spTgt spid="40"/>
                                        </p:tgtEl>
                                        <p:attrNameLst>
                                          <p:attrName>ppt_y</p:attrName>
                                        </p:attrNameLst>
                                      </p:cBhvr>
                                      <p:tavLst>
                                        <p:tav tm="0">
                                          <p:val>
                                            <p:strVal val="#ppt_y+.1"/>
                                          </p:val>
                                        </p:tav>
                                        <p:tav tm="100000">
                                          <p:val>
                                            <p:strVal val="#ppt_y"/>
                                          </p:val>
                                        </p:tav>
                                      </p:tavLst>
                                    </p:anim>
                                  </p:childTnLst>
                                </p:cTn>
                              </p:par>
                            </p:childTnLst>
                          </p:cTn>
                        </p:par>
                        <p:par>
                          <p:cTn id="41" fill="hold">
                            <p:stCondLst>
                              <p:cond delay="10000"/>
                            </p:stCondLst>
                            <p:childTnLst>
                              <p:par>
                                <p:cTn id="42" presetID="21" presetClass="entr" presetSubtype="1" fill="hold" nodeType="after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heel(1)">
                                      <p:cBhvr>
                                        <p:cTn id="44" dur="2000"/>
                                        <p:tgtEl>
                                          <p:spTgt spid="23"/>
                                        </p:tgtEl>
                                      </p:cBhvr>
                                    </p:animEffect>
                                  </p:childTnLst>
                                </p:cTn>
                              </p:par>
                            </p:childTnLst>
                          </p:cTn>
                        </p:par>
                        <p:par>
                          <p:cTn id="45" fill="hold">
                            <p:stCondLst>
                              <p:cond delay="12000"/>
                            </p:stCondLst>
                            <p:childTnLst>
                              <p:par>
                                <p:cTn id="46" presetID="22" presetClass="entr" presetSubtype="8" fill="hold" grpId="0" nodeType="afterEffect">
                                  <p:stCondLst>
                                    <p:cond delay="0"/>
                                  </p:stCondLst>
                                  <p:childTnLst>
                                    <p:set>
                                      <p:cBhvr>
                                        <p:cTn id="47" dur="1" fill="hold">
                                          <p:stCondLst>
                                            <p:cond delay="0"/>
                                          </p:stCondLst>
                                        </p:cTn>
                                        <p:tgtEl>
                                          <p:spTgt spid="51"/>
                                        </p:tgtEl>
                                        <p:attrNameLst>
                                          <p:attrName>style.visibility</p:attrName>
                                        </p:attrNameLst>
                                      </p:cBhvr>
                                      <p:to>
                                        <p:strVal val="visible"/>
                                      </p:to>
                                    </p:set>
                                    <p:animEffect transition="in" filter="wipe(left)">
                                      <p:cBhvr>
                                        <p:cTn id="48" dur="500"/>
                                        <p:tgtEl>
                                          <p:spTgt spid="51"/>
                                        </p:tgtEl>
                                      </p:cBhvr>
                                    </p:animEffect>
                                  </p:childTnLst>
                                </p:cTn>
                              </p:par>
                            </p:childTnLst>
                          </p:cTn>
                        </p:par>
                        <p:par>
                          <p:cTn id="49" fill="hold">
                            <p:stCondLst>
                              <p:cond delay="12500"/>
                            </p:stCondLst>
                            <p:childTnLst>
                              <p:par>
                                <p:cTn id="50" presetID="42" presetClass="entr" presetSubtype="0" fill="hold" nodeType="after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fade">
                                      <p:cBhvr>
                                        <p:cTn id="52" dur="1000"/>
                                        <p:tgtEl>
                                          <p:spTgt spid="44"/>
                                        </p:tgtEl>
                                      </p:cBhvr>
                                    </p:animEffect>
                                    <p:anim calcmode="lin" valueType="num">
                                      <p:cBhvr>
                                        <p:cTn id="53" dur="1000" fill="hold"/>
                                        <p:tgtEl>
                                          <p:spTgt spid="44"/>
                                        </p:tgtEl>
                                        <p:attrNameLst>
                                          <p:attrName>ppt_x</p:attrName>
                                        </p:attrNameLst>
                                      </p:cBhvr>
                                      <p:tavLst>
                                        <p:tav tm="0">
                                          <p:val>
                                            <p:strVal val="#ppt_x"/>
                                          </p:val>
                                        </p:tav>
                                        <p:tav tm="100000">
                                          <p:val>
                                            <p:strVal val="#ppt_x"/>
                                          </p:val>
                                        </p:tav>
                                      </p:tavLst>
                                    </p:anim>
                                    <p:anim calcmode="lin" valueType="num">
                                      <p:cBhvr>
                                        <p:cTn id="54" dur="1000" fill="hold"/>
                                        <p:tgtEl>
                                          <p:spTgt spid="44"/>
                                        </p:tgtEl>
                                        <p:attrNameLst>
                                          <p:attrName>ppt_y</p:attrName>
                                        </p:attrNameLst>
                                      </p:cBhvr>
                                      <p:tavLst>
                                        <p:tav tm="0">
                                          <p:val>
                                            <p:strVal val="#ppt_y+.1"/>
                                          </p:val>
                                        </p:tav>
                                        <p:tav tm="100000">
                                          <p:val>
                                            <p:strVal val="#ppt_y"/>
                                          </p:val>
                                        </p:tav>
                                      </p:tavLst>
                                    </p:anim>
                                  </p:childTnLst>
                                </p:cTn>
                              </p:par>
                            </p:childTnLst>
                          </p:cTn>
                        </p:par>
                        <p:par>
                          <p:cTn id="55" fill="hold">
                            <p:stCondLst>
                              <p:cond delay="13500"/>
                            </p:stCondLst>
                            <p:childTnLst>
                              <p:par>
                                <p:cTn id="56" presetID="2" presetClass="entr" presetSubtype="8" fill="hold" nodeType="afterEffect">
                                  <p:stCondLst>
                                    <p:cond delay="0"/>
                                  </p:stCondLst>
                                  <p:childTnLst>
                                    <p:set>
                                      <p:cBhvr>
                                        <p:cTn id="57" dur="1" fill="hold">
                                          <p:stCondLst>
                                            <p:cond delay="0"/>
                                          </p:stCondLst>
                                        </p:cTn>
                                        <p:tgtEl>
                                          <p:spTgt spid="6"/>
                                        </p:tgtEl>
                                        <p:attrNameLst>
                                          <p:attrName>style.visibility</p:attrName>
                                        </p:attrNameLst>
                                      </p:cBhvr>
                                      <p:to>
                                        <p:strVal val="visible"/>
                                      </p:to>
                                    </p:set>
                                    <p:anim calcmode="lin" valueType="num">
                                      <p:cBhvr additive="base">
                                        <p:cTn id="58" dur="1000" fill="hold"/>
                                        <p:tgtEl>
                                          <p:spTgt spid="6"/>
                                        </p:tgtEl>
                                        <p:attrNameLst>
                                          <p:attrName>ppt_x</p:attrName>
                                        </p:attrNameLst>
                                      </p:cBhvr>
                                      <p:tavLst>
                                        <p:tav tm="0">
                                          <p:val>
                                            <p:strVal val="0-#ppt_w/2"/>
                                          </p:val>
                                        </p:tav>
                                        <p:tav tm="100000">
                                          <p:val>
                                            <p:strVal val="#ppt_x"/>
                                          </p:val>
                                        </p:tav>
                                      </p:tavLst>
                                    </p:anim>
                                    <p:anim calcmode="lin" valueType="num">
                                      <p:cBhvr additive="base">
                                        <p:cTn id="59"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p:bldP spid="5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B31FEC2E-516C-4C17-BDBB-C116B58799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6" name="Gráfico 5">
            <a:extLst>
              <a:ext uri="{FF2B5EF4-FFF2-40B4-BE49-F238E27FC236}">
                <a16:creationId xmlns:a16="http://schemas.microsoft.com/office/drawing/2014/main" id="{2D1BE981-6BE5-4260-A4B5-846A49E53E6F}"/>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8601" t="24056" r="17030" b="53540"/>
          <a:stretch/>
        </p:blipFill>
        <p:spPr>
          <a:xfrm>
            <a:off x="710562" y="3721879"/>
            <a:ext cx="10870961" cy="2477233"/>
          </a:xfrm>
          <a:prstGeom prst="rect">
            <a:avLst/>
          </a:prstGeom>
        </p:spPr>
      </p:pic>
      <p:sp>
        <p:nvSpPr>
          <p:cNvPr id="15" name="CuadroTexto 14">
            <a:extLst>
              <a:ext uri="{FF2B5EF4-FFF2-40B4-BE49-F238E27FC236}">
                <a16:creationId xmlns:a16="http://schemas.microsoft.com/office/drawing/2014/main" id="{76EA600E-7605-468D-A403-9C3843FBED7C}"/>
              </a:ext>
            </a:extLst>
          </p:cNvPr>
          <p:cNvSpPr txBox="1"/>
          <p:nvPr/>
        </p:nvSpPr>
        <p:spPr>
          <a:xfrm>
            <a:off x="5444586" y="364746"/>
            <a:ext cx="1503938" cy="369332"/>
          </a:xfrm>
          <a:prstGeom prst="rect">
            <a:avLst/>
          </a:prstGeom>
          <a:noFill/>
        </p:spPr>
        <p:txBody>
          <a:bodyPr wrap="none" rtlCol="0">
            <a:spAutoFit/>
          </a:bodyPr>
          <a:lstStyle/>
          <a:p>
            <a:r>
              <a:rPr lang="es-CO" dirty="0">
                <a:latin typeface="LEMON MILK" panose="00000500000000000000" pitchFamily="50" charset="0"/>
              </a:rPr>
              <a:t>Fachadas</a:t>
            </a:r>
          </a:p>
        </p:txBody>
      </p:sp>
      <p:pic>
        <p:nvPicPr>
          <p:cNvPr id="7" name="Gráfico 6">
            <a:extLst>
              <a:ext uri="{FF2B5EF4-FFF2-40B4-BE49-F238E27FC236}">
                <a16:creationId xmlns:a16="http://schemas.microsoft.com/office/drawing/2014/main" id="{8CE5F687-DFA4-4518-B3DA-89B810D8704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11117" y="4176093"/>
            <a:ext cx="2706191" cy="377608"/>
          </a:xfrm>
          <a:prstGeom prst="rect">
            <a:avLst/>
          </a:prstGeom>
        </p:spPr>
      </p:pic>
      <p:pic>
        <p:nvPicPr>
          <p:cNvPr id="12" name="Gráfico 11">
            <a:extLst>
              <a:ext uri="{FF2B5EF4-FFF2-40B4-BE49-F238E27FC236}">
                <a16:creationId xmlns:a16="http://schemas.microsoft.com/office/drawing/2014/main" id="{11F5BA7A-FE8F-4529-A9B4-A434E64B7846}"/>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l="4194" t="2523" r="8872" b="73041"/>
          <a:stretch/>
        </p:blipFill>
        <p:spPr>
          <a:xfrm>
            <a:off x="811117" y="1208300"/>
            <a:ext cx="10770876" cy="2338956"/>
          </a:xfrm>
          <a:prstGeom prst="rect">
            <a:avLst/>
          </a:prstGeom>
        </p:spPr>
      </p:pic>
      <p:pic>
        <p:nvPicPr>
          <p:cNvPr id="13" name="Gráfico 12">
            <a:extLst>
              <a:ext uri="{FF2B5EF4-FFF2-40B4-BE49-F238E27FC236}">
                <a16:creationId xmlns:a16="http://schemas.microsoft.com/office/drawing/2014/main" id="{C05035A6-3E8A-4A38-8653-0708E971B6E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186021" y="1587549"/>
            <a:ext cx="2686335" cy="374837"/>
          </a:xfrm>
          <a:prstGeom prst="rect">
            <a:avLst/>
          </a:prstGeom>
        </p:spPr>
      </p:pic>
    </p:spTree>
    <p:extLst>
      <p:ext uri="{BB962C8B-B14F-4D97-AF65-F5344CB8AC3E}">
        <p14:creationId xmlns:p14="http://schemas.microsoft.com/office/powerpoint/2010/main" val="2663124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1000"/>
                                        <p:tgtEl>
                                          <p:spTgt spid="6"/>
                                        </p:tgtEl>
                                      </p:cBhvr>
                                    </p:animEffect>
                                  </p:childTnLst>
                                </p:cTn>
                              </p:par>
                            </p:childTnLst>
                          </p:cTn>
                        </p:par>
                        <p:par>
                          <p:cTn id="14" fill="hold">
                            <p:stCondLst>
                              <p:cond delay="1500"/>
                            </p:stCondLst>
                            <p:childTnLst>
                              <p:par>
                                <p:cTn id="15" presetID="22" presetClass="entr" presetSubtype="2"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right)">
                                      <p:cBhvr>
                                        <p:cTn id="17" dur="500"/>
                                        <p:tgtEl>
                                          <p:spTgt spid="7"/>
                                        </p:tgtEl>
                                      </p:cBhvr>
                                    </p:animEffect>
                                  </p:childTnLst>
                                </p:cTn>
                              </p:par>
                            </p:childTnLst>
                          </p:cTn>
                        </p:par>
                        <p:par>
                          <p:cTn id="18" fill="hold">
                            <p:stCondLst>
                              <p:cond delay="2000"/>
                            </p:stCondLst>
                            <p:childTnLst>
                              <p:par>
                                <p:cTn id="19" presetID="22" presetClass="entr" presetSubtype="4"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down)">
                                      <p:cBhvr>
                                        <p:cTn id="21" dur="1000"/>
                                        <p:tgtEl>
                                          <p:spTgt spid="12"/>
                                        </p:tgtEl>
                                      </p:cBhvr>
                                    </p:animEffect>
                                  </p:childTnLst>
                                </p:cTn>
                              </p:par>
                            </p:childTnLst>
                          </p:cTn>
                        </p:par>
                        <p:par>
                          <p:cTn id="22" fill="hold">
                            <p:stCondLst>
                              <p:cond delay="3000"/>
                            </p:stCondLst>
                            <p:childTnLst>
                              <p:par>
                                <p:cTn id="23" presetID="22" presetClass="entr" presetSubtype="2" fill="hold"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right)">
                                      <p:cBhvr>
                                        <p:cTn id="2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áfico 6">
            <a:extLst>
              <a:ext uri="{FF2B5EF4-FFF2-40B4-BE49-F238E27FC236}">
                <a16:creationId xmlns:a16="http://schemas.microsoft.com/office/drawing/2014/main" id="{F711E69C-51D7-4400-99C6-14D72186E73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11" name="Gráfico 10">
            <a:extLst>
              <a:ext uri="{FF2B5EF4-FFF2-40B4-BE49-F238E27FC236}">
                <a16:creationId xmlns:a16="http://schemas.microsoft.com/office/drawing/2014/main" id="{9EFEE775-457E-425B-841D-6998A073FAF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24651" y="-571500"/>
            <a:ext cx="986118" cy="8058149"/>
          </a:xfrm>
          <a:prstGeom prst="rect">
            <a:avLst/>
          </a:prstGeom>
        </p:spPr>
      </p:pic>
      <p:pic>
        <p:nvPicPr>
          <p:cNvPr id="9" name="Gráfico 8">
            <a:extLst>
              <a:ext uri="{FF2B5EF4-FFF2-40B4-BE49-F238E27FC236}">
                <a16:creationId xmlns:a16="http://schemas.microsoft.com/office/drawing/2014/main" id="{3C8C5CB7-E351-4CB1-AD86-2E68160FD6CD}"/>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42897" t="1045" r="16656"/>
          <a:stretch/>
        </p:blipFill>
        <p:spPr>
          <a:xfrm>
            <a:off x="7532113" y="0"/>
            <a:ext cx="4659887" cy="6858000"/>
          </a:xfrm>
          <a:prstGeom prst="rect">
            <a:avLst/>
          </a:prstGeom>
        </p:spPr>
      </p:pic>
      <p:sp>
        <p:nvSpPr>
          <p:cNvPr id="12" name="CuadroTexto 11">
            <a:extLst>
              <a:ext uri="{FF2B5EF4-FFF2-40B4-BE49-F238E27FC236}">
                <a16:creationId xmlns:a16="http://schemas.microsoft.com/office/drawing/2014/main" id="{7D9F9C1F-284E-4A38-B1A2-2A7603F7B957}"/>
              </a:ext>
            </a:extLst>
          </p:cNvPr>
          <p:cNvSpPr txBox="1"/>
          <p:nvPr/>
        </p:nvSpPr>
        <p:spPr>
          <a:xfrm>
            <a:off x="674809" y="1806381"/>
            <a:ext cx="6246111" cy="1754326"/>
          </a:xfrm>
          <a:prstGeom prst="rect">
            <a:avLst/>
          </a:prstGeom>
          <a:noFill/>
        </p:spPr>
        <p:txBody>
          <a:bodyPr wrap="square" rtlCol="0">
            <a:spAutoFit/>
          </a:bodyPr>
          <a:lstStyle/>
          <a:p>
            <a:pPr algn="just"/>
            <a:r>
              <a:rPr lang="es-ES" sz="1200" dirty="0">
                <a:latin typeface="Century Gothic" panose="020B0502020202020204" pitchFamily="34" charset="0"/>
              </a:rPr>
              <a:t>Según lo planteado, se ha empezado a abordar una problemática que, cada vez se vuelve más evidente, y es el abandono estructural de las plazas de mercado en Bogotá, y en Colombia en general. A pesar de diferentes estudios que demuestran este abandono, se ha ido aumentando sistemáticamente con el paso de los años, sin tener en ningún momento en cuenta la importancia histórica y cultural que estos espacios aportan al entorno donde se encuentran, se ha venido normalizando que las plazas de mercado, sean lugares desaseados, desorganizados, y con ausencia de cualquier tipo de diseño funcional.</a:t>
            </a:r>
            <a:endParaRPr lang="es-CO" sz="1200" dirty="0">
              <a:latin typeface="Century Gothic" panose="020B0502020202020204" pitchFamily="34" charset="0"/>
            </a:endParaRPr>
          </a:p>
        </p:txBody>
      </p:sp>
      <p:sp>
        <p:nvSpPr>
          <p:cNvPr id="13" name="CuadroTexto 12">
            <a:extLst>
              <a:ext uri="{FF2B5EF4-FFF2-40B4-BE49-F238E27FC236}">
                <a16:creationId xmlns:a16="http://schemas.microsoft.com/office/drawing/2014/main" id="{387090BC-2B7F-4685-9547-26A1F2E8CFEF}"/>
              </a:ext>
            </a:extLst>
          </p:cNvPr>
          <p:cNvSpPr txBox="1"/>
          <p:nvPr/>
        </p:nvSpPr>
        <p:spPr>
          <a:xfrm>
            <a:off x="674808" y="4499391"/>
            <a:ext cx="6246111" cy="830997"/>
          </a:xfrm>
          <a:prstGeom prst="rect">
            <a:avLst/>
          </a:prstGeom>
          <a:noFill/>
        </p:spPr>
        <p:txBody>
          <a:bodyPr wrap="square" rtlCol="0">
            <a:spAutoFit/>
          </a:bodyPr>
          <a:lstStyle/>
          <a:p>
            <a:pPr algn="just"/>
            <a:r>
              <a:rPr lang="es-ES" sz="1200" dirty="0">
                <a:latin typeface="Century Gothic" panose="020B0502020202020204" pitchFamily="34" charset="0"/>
              </a:rPr>
              <a:t>Crear una propuesta de diseño arquitectónico funcional de una plaza de mercado para la ciudad de Bogotá, con fines comerciales, agrícolas y gastronómicos que promueva una relación más cercana entre la ciudad y el campo.</a:t>
            </a:r>
            <a:endParaRPr lang="es-CO" sz="1200" dirty="0">
              <a:latin typeface="Century Gothic" panose="020B0502020202020204" pitchFamily="34" charset="0"/>
            </a:endParaRPr>
          </a:p>
        </p:txBody>
      </p:sp>
      <p:sp>
        <p:nvSpPr>
          <p:cNvPr id="15" name="CuadroTexto 14">
            <a:extLst>
              <a:ext uri="{FF2B5EF4-FFF2-40B4-BE49-F238E27FC236}">
                <a16:creationId xmlns:a16="http://schemas.microsoft.com/office/drawing/2014/main" id="{5C91A14F-A71A-4BB0-8089-1CC093FCC226}"/>
              </a:ext>
            </a:extLst>
          </p:cNvPr>
          <p:cNvSpPr txBox="1"/>
          <p:nvPr/>
        </p:nvSpPr>
        <p:spPr>
          <a:xfrm>
            <a:off x="674808" y="1437049"/>
            <a:ext cx="1633781" cy="307777"/>
          </a:xfrm>
          <a:prstGeom prst="rect">
            <a:avLst/>
          </a:prstGeom>
          <a:noFill/>
        </p:spPr>
        <p:txBody>
          <a:bodyPr wrap="none" rtlCol="0">
            <a:spAutoFit/>
          </a:bodyPr>
          <a:lstStyle/>
          <a:p>
            <a:r>
              <a:rPr lang="es-CO" sz="1400" dirty="0">
                <a:latin typeface="LEMON MILK" panose="00000500000000000000" pitchFamily="50" charset="0"/>
              </a:rPr>
              <a:t>problemática</a:t>
            </a:r>
          </a:p>
        </p:txBody>
      </p:sp>
      <p:sp>
        <p:nvSpPr>
          <p:cNvPr id="16" name="CuadroTexto 15">
            <a:extLst>
              <a:ext uri="{FF2B5EF4-FFF2-40B4-BE49-F238E27FC236}">
                <a16:creationId xmlns:a16="http://schemas.microsoft.com/office/drawing/2014/main" id="{A37CAE22-1DF2-4CD3-91FB-C846496EE81B}"/>
              </a:ext>
            </a:extLst>
          </p:cNvPr>
          <p:cNvSpPr txBox="1"/>
          <p:nvPr/>
        </p:nvSpPr>
        <p:spPr>
          <a:xfrm>
            <a:off x="674808" y="4191323"/>
            <a:ext cx="2048959" cy="307777"/>
          </a:xfrm>
          <a:prstGeom prst="rect">
            <a:avLst/>
          </a:prstGeom>
          <a:noFill/>
        </p:spPr>
        <p:txBody>
          <a:bodyPr wrap="none" rtlCol="0">
            <a:spAutoFit/>
          </a:bodyPr>
          <a:lstStyle/>
          <a:p>
            <a:r>
              <a:rPr lang="es-CO" sz="1400" dirty="0">
                <a:latin typeface="LEMON MILK" panose="00000500000000000000" pitchFamily="50" charset="0"/>
              </a:rPr>
              <a:t>Objetivo general</a:t>
            </a:r>
          </a:p>
        </p:txBody>
      </p:sp>
      <p:pic>
        <p:nvPicPr>
          <p:cNvPr id="18" name="Gráfico 17">
            <a:extLst>
              <a:ext uri="{FF2B5EF4-FFF2-40B4-BE49-F238E27FC236}">
                <a16:creationId xmlns:a16="http://schemas.microsoft.com/office/drawing/2014/main" id="{BA15A443-1FCB-46DE-A192-3D9FB1D8691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41978" y="1711535"/>
            <a:ext cx="676275" cy="57150"/>
          </a:xfrm>
          <a:prstGeom prst="rect">
            <a:avLst/>
          </a:prstGeom>
        </p:spPr>
      </p:pic>
      <p:pic>
        <p:nvPicPr>
          <p:cNvPr id="19" name="Gráfico 18">
            <a:extLst>
              <a:ext uri="{FF2B5EF4-FFF2-40B4-BE49-F238E27FC236}">
                <a16:creationId xmlns:a16="http://schemas.microsoft.com/office/drawing/2014/main" id="{441D52D3-B103-4DF3-B8AA-0AC2D4AE7C3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41978" y="4453889"/>
            <a:ext cx="676275" cy="57150"/>
          </a:xfrm>
          <a:prstGeom prst="rect">
            <a:avLst/>
          </a:prstGeom>
        </p:spPr>
      </p:pic>
      <p:sp>
        <p:nvSpPr>
          <p:cNvPr id="20" name="Rectángulo: esquinas redondeadas 19">
            <a:extLst>
              <a:ext uri="{FF2B5EF4-FFF2-40B4-BE49-F238E27FC236}">
                <a16:creationId xmlns:a16="http://schemas.microsoft.com/office/drawing/2014/main" id="{B5EF1B66-321B-44DB-B7C2-2103E61073D6}"/>
              </a:ext>
            </a:extLst>
          </p:cNvPr>
          <p:cNvSpPr/>
          <p:nvPr/>
        </p:nvSpPr>
        <p:spPr>
          <a:xfrm>
            <a:off x="559293" y="1265014"/>
            <a:ext cx="6427433" cy="2506957"/>
          </a:xfrm>
          <a:prstGeom prst="roundRect">
            <a:avLst/>
          </a:prstGeom>
          <a:noFill/>
          <a:ln w="38100">
            <a:solidFill>
              <a:srgbClr val="9CD2D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Rectángulo: esquinas redondeadas 20">
            <a:extLst>
              <a:ext uri="{FF2B5EF4-FFF2-40B4-BE49-F238E27FC236}">
                <a16:creationId xmlns:a16="http://schemas.microsoft.com/office/drawing/2014/main" id="{D3EDAB0A-11E3-4C3F-9D3C-DCA3F6433DB1}"/>
              </a:ext>
            </a:extLst>
          </p:cNvPr>
          <p:cNvSpPr/>
          <p:nvPr/>
        </p:nvSpPr>
        <p:spPr>
          <a:xfrm>
            <a:off x="559293" y="4096390"/>
            <a:ext cx="6427433" cy="1354621"/>
          </a:xfrm>
          <a:prstGeom prst="roundRect">
            <a:avLst/>
          </a:prstGeom>
          <a:noFill/>
          <a:ln w="38100">
            <a:solidFill>
              <a:srgbClr val="9CD2D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20978741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0-#ppt_w/2"/>
                                          </p:val>
                                        </p:tav>
                                        <p:tav tm="100000">
                                          <p:val>
                                            <p:strVal val="#ppt_x"/>
                                          </p:val>
                                        </p:tav>
                                      </p:tavLst>
                                    </p:anim>
                                    <p:anim calcmode="lin" valueType="num">
                                      <p:cBhvr additive="base">
                                        <p:cTn id="8" dur="1000" fill="hold"/>
                                        <p:tgtEl>
                                          <p:spTgt spid="15"/>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1000" fill="hold"/>
                                        <p:tgtEl>
                                          <p:spTgt spid="18"/>
                                        </p:tgtEl>
                                        <p:attrNameLst>
                                          <p:attrName>ppt_x</p:attrName>
                                        </p:attrNameLst>
                                      </p:cBhvr>
                                      <p:tavLst>
                                        <p:tav tm="0">
                                          <p:val>
                                            <p:strVal val="0-#ppt_w/2"/>
                                          </p:val>
                                        </p:tav>
                                        <p:tav tm="100000">
                                          <p:val>
                                            <p:strVal val="#ppt_x"/>
                                          </p:val>
                                        </p:tav>
                                      </p:tavLst>
                                    </p:anim>
                                    <p:anim calcmode="lin" valueType="num">
                                      <p:cBhvr additive="base">
                                        <p:cTn id="12" dur="1000" fill="hold"/>
                                        <p:tgtEl>
                                          <p:spTgt spid="18"/>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fill="hold"/>
                                        <p:tgtEl>
                                          <p:spTgt spid="12"/>
                                        </p:tgtEl>
                                        <p:attrNameLst>
                                          <p:attrName>ppt_x</p:attrName>
                                        </p:attrNameLst>
                                      </p:cBhvr>
                                      <p:tavLst>
                                        <p:tav tm="0">
                                          <p:val>
                                            <p:strVal val="0-#ppt_w/2"/>
                                          </p:val>
                                        </p:tav>
                                        <p:tav tm="100000">
                                          <p:val>
                                            <p:strVal val="#ppt_x"/>
                                          </p:val>
                                        </p:tav>
                                      </p:tavLst>
                                    </p:anim>
                                    <p:anim calcmode="lin" valueType="num">
                                      <p:cBhvr additive="base">
                                        <p:cTn id="17" dur="1000" fill="hold"/>
                                        <p:tgtEl>
                                          <p:spTgt spid="12"/>
                                        </p:tgtEl>
                                        <p:attrNameLst>
                                          <p:attrName>ppt_y</p:attrName>
                                        </p:attrNameLst>
                                      </p:cBhvr>
                                      <p:tavLst>
                                        <p:tav tm="0">
                                          <p:val>
                                            <p:strVal val="#ppt_y"/>
                                          </p:val>
                                        </p:tav>
                                        <p:tav tm="100000">
                                          <p:val>
                                            <p:strVal val="#ppt_y"/>
                                          </p:val>
                                        </p:tav>
                                      </p:tavLst>
                                    </p:anim>
                                  </p:childTnLst>
                                </p:cTn>
                              </p:par>
                            </p:childTnLst>
                          </p:cTn>
                        </p:par>
                        <p:par>
                          <p:cTn id="18" fill="hold">
                            <p:stCondLst>
                              <p:cond delay="2000"/>
                            </p:stCondLst>
                            <p:childTnLst>
                              <p:par>
                                <p:cTn id="19" presetID="2" presetClass="entr" presetSubtype="1" fill="hold" grpId="0" nodeType="after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additive="base">
                                        <p:cTn id="21" dur="500" fill="hold"/>
                                        <p:tgtEl>
                                          <p:spTgt spid="20"/>
                                        </p:tgtEl>
                                        <p:attrNameLst>
                                          <p:attrName>ppt_x</p:attrName>
                                        </p:attrNameLst>
                                      </p:cBhvr>
                                      <p:tavLst>
                                        <p:tav tm="0">
                                          <p:val>
                                            <p:strVal val="#ppt_x"/>
                                          </p:val>
                                        </p:tav>
                                        <p:tav tm="100000">
                                          <p:val>
                                            <p:strVal val="#ppt_x"/>
                                          </p:val>
                                        </p:tav>
                                      </p:tavLst>
                                    </p:anim>
                                    <p:anim calcmode="lin" valueType="num">
                                      <p:cBhvr additive="base">
                                        <p:cTn id="22"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1000" fill="hold"/>
                                        <p:tgtEl>
                                          <p:spTgt spid="16"/>
                                        </p:tgtEl>
                                        <p:attrNameLst>
                                          <p:attrName>ppt_x</p:attrName>
                                        </p:attrNameLst>
                                      </p:cBhvr>
                                      <p:tavLst>
                                        <p:tav tm="0">
                                          <p:val>
                                            <p:strVal val="0-#ppt_w/2"/>
                                          </p:val>
                                        </p:tav>
                                        <p:tav tm="100000">
                                          <p:val>
                                            <p:strVal val="#ppt_x"/>
                                          </p:val>
                                        </p:tav>
                                      </p:tavLst>
                                    </p:anim>
                                    <p:anim calcmode="lin" valueType="num">
                                      <p:cBhvr additive="base">
                                        <p:cTn id="28" dur="1000" fill="hold"/>
                                        <p:tgtEl>
                                          <p:spTgt spid="16"/>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1000" fill="hold"/>
                                        <p:tgtEl>
                                          <p:spTgt spid="19"/>
                                        </p:tgtEl>
                                        <p:attrNameLst>
                                          <p:attrName>ppt_x</p:attrName>
                                        </p:attrNameLst>
                                      </p:cBhvr>
                                      <p:tavLst>
                                        <p:tav tm="0">
                                          <p:val>
                                            <p:strVal val="0-#ppt_w/2"/>
                                          </p:val>
                                        </p:tav>
                                        <p:tav tm="100000">
                                          <p:val>
                                            <p:strVal val="#ppt_x"/>
                                          </p:val>
                                        </p:tav>
                                      </p:tavLst>
                                    </p:anim>
                                    <p:anim calcmode="lin" valueType="num">
                                      <p:cBhvr additive="base">
                                        <p:cTn id="32" dur="1000" fill="hold"/>
                                        <p:tgtEl>
                                          <p:spTgt spid="19"/>
                                        </p:tgtEl>
                                        <p:attrNameLst>
                                          <p:attrName>ppt_y</p:attrName>
                                        </p:attrNameLst>
                                      </p:cBhvr>
                                      <p:tavLst>
                                        <p:tav tm="0">
                                          <p:val>
                                            <p:strVal val="#ppt_y"/>
                                          </p:val>
                                        </p:tav>
                                        <p:tav tm="100000">
                                          <p:val>
                                            <p:strVal val="#ppt_y"/>
                                          </p:val>
                                        </p:tav>
                                      </p:tavLst>
                                    </p:anim>
                                  </p:childTnLst>
                                </p:cTn>
                              </p:par>
                            </p:childTnLst>
                          </p:cTn>
                        </p:par>
                        <p:par>
                          <p:cTn id="33" fill="hold">
                            <p:stCondLst>
                              <p:cond delay="1000"/>
                            </p:stCondLst>
                            <p:childTnLst>
                              <p:par>
                                <p:cTn id="34" presetID="2" presetClass="entr" presetSubtype="8" fill="hold" grpId="0" nodeType="after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additive="base">
                                        <p:cTn id="36" dur="1000" fill="hold"/>
                                        <p:tgtEl>
                                          <p:spTgt spid="13"/>
                                        </p:tgtEl>
                                        <p:attrNameLst>
                                          <p:attrName>ppt_x</p:attrName>
                                        </p:attrNameLst>
                                      </p:cBhvr>
                                      <p:tavLst>
                                        <p:tav tm="0">
                                          <p:val>
                                            <p:strVal val="0-#ppt_w/2"/>
                                          </p:val>
                                        </p:tav>
                                        <p:tav tm="100000">
                                          <p:val>
                                            <p:strVal val="#ppt_x"/>
                                          </p:val>
                                        </p:tav>
                                      </p:tavLst>
                                    </p:anim>
                                    <p:anim calcmode="lin" valueType="num">
                                      <p:cBhvr additive="base">
                                        <p:cTn id="37" dur="1000" fill="hold"/>
                                        <p:tgtEl>
                                          <p:spTgt spid="13"/>
                                        </p:tgtEl>
                                        <p:attrNameLst>
                                          <p:attrName>ppt_y</p:attrName>
                                        </p:attrNameLst>
                                      </p:cBhvr>
                                      <p:tavLst>
                                        <p:tav tm="0">
                                          <p:val>
                                            <p:strVal val="#ppt_y"/>
                                          </p:val>
                                        </p:tav>
                                        <p:tav tm="100000">
                                          <p:val>
                                            <p:strVal val="#ppt_y"/>
                                          </p:val>
                                        </p:tav>
                                      </p:tavLst>
                                    </p:anim>
                                  </p:childTnLst>
                                </p:cTn>
                              </p:par>
                            </p:childTnLst>
                          </p:cTn>
                        </p:par>
                        <p:par>
                          <p:cTn id="38" fill="hold">
                            <p:stCondLst>
                              <p:cond delay="2000"/>
                            </p:stCondLst>
                            <p:childTnLst>
                              <p:par>
                                <p:cTn id="39" presetID="2" presetClass="entr" presetSubtype="4" fill="hold" grpId="0" nodeType="afterEffect">
                                  <p:stCondLst>
                                    <p:cond delay="0"/>
                                  </p:stCondLst>
                                  <p:childTnLst>
                                    <p:set>
                                      <p:cBhvr>
                                        <p:cTn id="40" dur="1" fill="hold">
                                          <p:stCondLst>
                                            <p:cond delay="0"/>
                                          </p:stCondLst>
                                        </p:cTn>
                                        <p:tgtEl>
                                          <p:spTgt spid="21"/>
                                        </p:tgtEl>
                                        <p:attrNameLst>
                                          <p:attrName>style.visibility</p:attrName>
                                        </p:attrNameLst>
                                      </p:cBhvr>
                                      <p:to>
                                        <p:strVal val="visible"/>
                                      </p:to>
                                    </p:set>
                                    <p:anim calcmode="lin" valueType="num">
                                      <p:cBhvr additive="base">
                                        <p:cTn id="41" dur="500" fill="hold"/>
                                        <p:tgtEl>
                                          <p:spTgt spid="21"/>
                                        </p:tgtEl>
                                        <p:attrNameLst>
                                          <p:attrName>ppt_x</p:attrName>
                                        </p:attrNameLst>
                                      </p:cBhvr>
                                      <p:tavLst>
                                        <p:tav tm="0">
                                          <p:val>
                                            <p:strVal val="#ppt_x"/>
                                          </p:val>
                                        </p:tav>
                                        <p:tav tm="100000">
                                          <p:val>
                                            <p:strVal val="#ppt_x"/>
                                          </p:val>
                                        </p:tav>
                                      </p:tavLst>
                                    </p:anim>
                                    <p:anim calcmode="lin" valueType="num">
                                      <p:cBhvr additive="base">
                                        <p:cTn id="4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5" grpId="0"/>
      <p:bldP spid="16" grpId="0"/>
      <p:bldP spid="20" grpId="0" animBg="1"/>
      <p:bldP spid="2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B31FEC2E-516C-4C17-BDBB-C116B58799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5" name="CuadroTexto 14">
            <a:extLst>
              <a:ext uri="{FF2B5EF4-FFF2-40B4-BE49-F238E27FC236}">
                <a16:creationId xmlns:a16="http://schemas.microsoft.com/office/drawing/2014/main" id="{76EA600E-7605-468D-A403-9C3843FBED7C}"/>
              </a:ext>
            </a:extLst>
          </p:cNvPr>
          <p:cNvSpPr txBox="1"/>
          <p:nvPr/>
        </p:nvSpPr>
        <p:spPr>
          <a:xfrm>
            <a:off x="3467265" y="384754"/>
            <a:ext cx="5357557" cy="369332"/>
          </a:xfrm>
          <a:prstGeom prst="rect">
            <a:avLst/>
          </a:prstGeom>
          <a:noFill/>
        </p:spPr>
        <p:txBody>
          <a:bodyPr wrap="none" rtlCol="0">
            <a:spAutoFit/>
          </a:bodyPr>
          <a:lstStyle/>
          <a:p>
            <a:r>
              <a:rPr lang="es-CO" dirty="0">
                <a:latin typeface="LEMON MILK" panose="00000500000000000000" pitchFamily="50" charset="0"/>
              </a:rPr>
              <a:t>Fachada OCCIDENTE y fachada ORIENTE</a:t>
            </a:r>
          </a:p>
        </p:txBody>
      </p:sp>
      <p:pic>
        <p:nvPicPr>
          <p:cNvPr id="10" name="Gráfico 9">
            <a:extLst>
              <a:ext uri="{FF2B5EF4-FFF2-40B4-BE49-F238E27FC236}">
                <a16:creationId xmlns:a16="http://schemas.microsoft.com/office/drawing/2014/main" id="{8B708287-9D59-44E1-A33C-CA6B8B274435}"/>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10872" t="67812" r="11474" b="11795"/>
          <a:stretch/>
        </p:blipFill>
        <p:spPr>
          <a:xfrm>
            <a:off x="659317" y="4046761"/>
            <a:ext cx="10872163" cy="2205852"/>
          </a:xfrm>
          <a:prstGeom prst="rect">
            <a:avLst/>
          </a:prstGeom>
        </p:spPr>
      </p:pic>
      <p:pic>
        <p:nvPicPr>
          <p:cNvPr id="11" name="Gráfico 10">
            <a:extLst>
              <a:ext uri="{FF2B5EF4-FFF2-40B4-BE49-F238E27FC236}">
                <a16:creationId xmlns:a16="http://schemas.microsoft.com/office/drawing/2014/main" id="{ADE61C89-4E0B-48C9-B83A-6D2316CCEEB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9317" y="4521034"/>
            <a:ext cx="2615578" cy="373654"/>
          </a:xfrm>
          <a:prstGeom prst="rect">
            <a:avLst/>
          </a:prstGeom>
        </p:spPr>
      </p:pic>
      <p:pic>
        <p:nvPicPr>
          <p:cNvPr id="8" name="Gráfico 7">
            <a:extLst>
              <a:ext uri="{FF2B5EF4-FFF2-40B4-BE49-F238E27FC236}">
                <a16:creationId xmlns:a16="http://schemas.microsoft.com/office/drawing/2014/main" id="{C13E3498-8270-4B02-8686-94BE036FBC90}"/>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l="7364" t="43661" r="7719" b="32016"/>
          <a:stretch/>
        </p:blipFill>
        <p:spPr>
          <a:xfrm>
            <a:off x="622563" y="1378674"/>
            <a:ext cx="10577971" cy="2340680"/>
          </a:xfrm>
          <a:prstGeom prst="rect">
            <a:avLst/>
          </a:prstGeom>
        </p:spPr>
      </p:pic>
      <p:pic>
        <p:nvPicPr>
          <p:cNvPr id="9" name="Gráfico 8">
            <a:extLst>
              <a:ext uri="{FF2B5EF4-FFF2-40B4-BE49-F238E27FC236}">
                <a16:creationId xmlns:a16="http://schemas.microsoft.com/office/drawing/2014/main" id="{CFA7F99A-831E-4A2D-8F6C-2BBA7F95D4A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09685" y="1777038"/>
            <a:ext cx="2490054" cy="355722"/>
          </a:xfrm>
          <a:prstGeom prst="rect">
            <a:avLst/>
          </a:prstGeom>
        </p:spPr>
      </p:pic>
    </p:spTree>
    <p:extLst>
      <p:ext uri="{BB962C8B-B14F-4D97-AF65-F5344CB8AC3E}">
        <p14:creationId xmlns:p14="http://schemas.microsoft.com/office/powerpoint/2010/main" val="3100236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1000"/>
                                        <p:tgtEl>
                                          <p:spTgt spid="10"/>
                                        </p:tgtEl>
                                      </p:cBhvr>
                                    </p:animEffect>
                                  </p:childTnLst>
                                </p:cTn>
                              </p:par>
                            </p:childTnLst>
                          </p:cTn>
                        </p:par>
                        <p:par>
                          <p:cTn id="14" fill="hold">
                            <p:stCondLst>
                              <p:cond delay="1500"/>
                            </p:stCondLst>
                            <p:childTnLst>
                              <p:par>
                                <p:cTn id="15" presetID="22" presetClass="entr" presetSubtype="2"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right)">
                                      <p:cBhvr>
                                        <p:cTn id="17" dur="500"/>
                                        <p:tgtEl>
                                          <p:spTgt spid="11"/>
                                        </p:tgtEl>
                                      </p:cBhvr>
                                    </p:animEffect>
                                  </p:childTnLst>
                                </p:cTn>
                              </p:par>
                            </p:childTnLst>
                          </p:cTn>
                        </p:par>
                        <p:par>
                          <p:cTn id="18" fill="hold">
                            <p:stCondLst>
                              <p:cond delay="2000"/>
                            </p:stCondLst>
                            <p:childTnLst>
                              <p:par>
                                <p:cTn id="19" presetID="22" presetClass="entr" presetSubtype="4"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1000"/>
                                        <p:tgtEl>
                                          <p:spTgt spid="8"/>
                                        </p:tgtEl>
                                      </p:cBhvr>
                                    </p:animEffect>
                                  </p:childTnLst>
                                </p:cTn>
                              </p:par>
                            </p:childTnLst>
                          </p:cTn>
                        </p:par>
                        <p:par>
                          <p:cTn id="22" fill="hold">
                            <p:stCondLst>
                              <p:cond delay="3000"/>
                            </p:stCondLst>
                            <p:childTnLst>
                              <p:par>
                                <p:cTn id="23" presetID="22" presetClass="entr" presetSubtype="2"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right)">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B31FEC2E-516C-4C17-BDBB-C116B58799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4" name="Gráfico 3">
            <a:extLst>
              <a:ext uri="{FF2B5EF4-FFF2-40B4-BE49-F238E27FC236}">
                <a16:creationId xmlns:a16="http://schemas.microsoft.com/office/drawing/2014/main" id="{56E7A286-C8D3-450C-8014-31E945764C18}"/>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b="64982"/>
          <a:stretch/>
        </p:blipFill>
        <p:spPr>
          <a:xfrm>
            <a:off x="878201" y="3225521"/>
            <a:ext cx="10841804" cy="3104941"/>
          </a:xfrm>
          <a:prstGeom prst="rect">
            <a:avLst/>
          </a:prstGeom>
        </p:spPr>
      </p:pic>
      <p:pic>
        <p:nvPicPr>
          <p:cNvPr id="10" name="Gráfico 9">
            <a:extLst>
              <a:ext uri="{FF2B5EF4-FFF2-40B4-BE49-F238E27FC236}">
                <a16:creationId xmlns:a16="http://schemas.microsoft.com/office/drawing/2014/main" id="{310DFB6A-691D-4B0F-9A1C-BDB6B29D15A8}"/>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t="22270" b="46081"/>
          <a:stretch/>
        </p:blipFill>
        <p:spPr>
          <a:xfrm>
            <a:off x="878201" y="957106"/>
            <a:ext cx="10107157" cy="2471894"/>
          </a:xfrm>
          <a:prstGeom prst="rect">
            <a:avLst/>
          </a:prstGeom>
        </p:spPr>
      </p:pic>
      <p:pic>
        <p:nvPicPr>
          <p:cNvPr id="12" name="Gráfico 11">
            <a:extLst>
              <a:ext uri="{FF2B5EF4-FFF2-40B4-BE49-F238E27FC236}">
                <a16:creationId xmlns:a16="http://schemas.microsoft.com/office/drawing/2014/main" id="{D59F81BB-976B-4DE3-A921-DB74E74F2CE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174628" y="1269861"/>
            <a:ext cx="2686050" cy="228600"/>
          </a:xfrm>
          <a:prstGeom prst="rect">
            <a:avLst/>
          </a:prstGeom>
        </p:spPr>
      </p:pic>
      <p:pic>
        <p:nvPicPr>
          <p:cNvPr id="14" name="Gráfico 13">
            <a:extLst>
              <a:ext uri="{FF2B5EF4-FFF2-40B4-BE49-F238E27FC236}">
                <a16:creationId xmlns:a16="http://schemas.microsoft.com/office/drawing/2014/main" id="{43E5A2A9-5275-4671-8559-4FAEBC41C3A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832620" y="4391130"/>
            <a:ext cx="2638425" cy="228600"/>
          </a:xfrm>
          <a:prstGeom prst="rect">
            <a:avLst/>
          </a:prstGeom>
        </p:spPr>
      </p:pic>
      <p:sp>
        <p:nvSpPr>
          <p:cNvPr id="15" name="CuadroTexto 14">
            <a:extLst>
              <a:ext uri="{FF2B5EF4-FFF2-40B4-BE49-F238E27FC236}">
                <a16:creationId xmlns:a16="http://schemas.microsoft.com/office/drawing/2014/main" id="{76EA600E-7605-468D-A403-9C3843FBED7C}"/>
              </a:ext>
            </a:extLst>
          </p:cNvPr>
          <p:cNvSpPr txBox="1"/>
          <p:nvPr/>
        </p:nvSpPr>
        <p:spPr>
          <a:xfrm>
            <a:off x="4773579" y="349125"/>
            <a:ext cx="3185487" cy="369332"/>
          </a:xfrm>
          <a:prstGeom prst="rect">
            <a:avLst/>
          </a:prstGeom>
          <a:noFill/>
        </p:spPr>
        <p:txBody>
          <a:bodyPr wrap="none" rtlCol="0">
            <a:spAutoFit/>
          </a:bodyPr>
          <a:lstStyle/>
          <a:p>
            <a:r>
              <a:rPr lang="es-CO" dirty="0">
                <a:latin typeface="LEMON MILK" panose="00000500000000000000" pitchFamily="50" charset="0"/>
              </a:rPr>
              <a:t>Cortes transversales</a:t>
            </a:r>
          </a:p>
        </p:txBody>
      </p:sp>
    </p:spTree>
    <p:extLst>
      <p:ext uri="{BB962C8B-B14F-4D97-AF65-F5344CB8AC3E}">
        <p14:creationId xmlns:p14="http://schemas.microsoft.com/office/powerpoint/2010/main" val="4147114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par>
                          <p:cTn id="14" fill="hold">
                            <p:stCondLst>
                              <p:cond delay="1000"/>
                            </p:stCondLst>
                            <p:childTnLst>
                              <p:par>
                                <p:cTn id="15" presetID="22" presetClass="entr" presetSubtype="2"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500"/>
                                        <p:tgtEl>
                                          <p:spTgt spid="12"/>
                                        </p:tgtEl>
                                      </p:cBhvr>
                                    </p:animEffect>
                                  </p:childTnLst>
                                </p:cTn>
                              </p:par>
                            </p:childTnLst>
                          </p:cTn>
                        </p:par>
                        <p:par>
                          <p:cTn id="18" fill="hold">
                            <p:stCondLst>
                              <p:cond delay="1500"/>
                            </p:stCondLst>
                            <p:childTnLst>
                              <p:par>
                                <p:cTn id="19" presetID="22" presetClass="entr" presetSubtype="4"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500"/>
                                        <p:tgtEl>
                                          <p:spTgt spid="4"/>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left)">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B31FEC2E-516C-4C17-BDBB-C116B58799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4" name="Gráfico 3">
            <a:extLst>
              <a:ext uri="{FF2B5EF4-FFF2-40B4-BE49-F238E27FC236}">
                <a16:creationId xmlns:a16="http://schemas.microsoft.com/office/drawing/2014/main" id="{235D80C3-11F2-410F-8426-86B81DC25A51}"/>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t="32859" b="40805"/>
          <a:stretch/>
        </p:blipFill>
        <p:spPr>
          <a:xfrm>
            <a:off x="767441" y="4149969"/>
            <a:ext cx="10936453" cy="2220687"/>
          </a:xfrm>
          <a:prstGeom prst="rect">
            <a:avLst/>
          </a:prstGeom>
        </p:spPr>
      </p:pic>
      <p:pic>
        <p:nvPicPr>
          <p:cNvPr id="5" name="Gráfico 4">
            <a:extLst>
              <a:ext uri="{FF2B5EF4-FFF2-40B4-BE49-F238E27FC236}">
                <a16:creationId xmlns:a16="http://schemas.microsoft.com/office/drawing/2014/main" id="{C377A4AF-88F0-4C53-A610-93486C9559CF}"/>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t="2715" b="66409"/>
          <a:stretch/>
        </p:blipFill>
        <p:spPr>
          <a:xfrm>
            <a:off x="608855" y="1127927"/>
            <a:ext cx="10974290" cy="2612572"/>
          </a:xfrm>
          <a:prstGeom prst="rect">
            <a:avLst/>
          </a:prstGeom>
        </p:spPr>
      </p:pic>
      <p:sp>
        <p:nvSpPr>
          <p:cNvPr id="6" name="CuadroTexto 5">
            <a:extLst>
              <a:ext uri="{FF2B5EF4-FFF2-40B4-BE49-F238E27FC236}">
                <a16:creationId xmlns:a16="http://schemas.microsoft.com/office/drawing/2014/main" id="{66DBAFD6-015B-45E0-99C3-3F251DED85F7}"/>
              </a:ext>
            </a:extLst>
          </p:cNvPr>
          <p:cNvSpPr txBox="1"/>
          <p:nvPr/>
        </p:nvSpPr>
        <p:spPr>
          <a:xfrm>
            <a:off x="4773579" y="349125"/>
            <a:ext cx="3291286" cy="369332"/>
          </a:xfrm>
          <a:prstGeom prst="rect">
            <a:avLst/>
          </a:prstGeom>
          <a:noFill/>
        </p:spPr>
        <p:txBody>
          <a:bodyPr wrap="none" rtlCol="0">
            <a:spAutoFit/>
          </a:bodyPr>
          <a:lstStyle/>
          <a:p>
            <a:r>
              <a:rPr lang="es-CO" dirty="0">
                <a:latin typeface="LEMON MILK" panose="00000500000000000000" pitchFamily="50" charset="0"/>
              </a:rPr>
              <a:t>Cortes longitudinales</a:t>
            </a:r>
          </a:p>
        </p:txBody>
      </p:sp>
      <p:pic>
        <p:nvPicPr>
          <p:cNvPr id="10" name="Gráfico 9">
            <a:extLst>
              <a:ext uri="{FF2B5EF4-FFF2-40B4-BE49-F238E27FC236}">
                <a16:creationId xmlns:a16="http://schemas.microsoft.com/office/drawing/2014/main" id="{CD8DE395-2937-4FDE-8C8F-9C09F939E417}"/>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t="83641"/>
          <a:stretch/>
        </p:blipFill>
        <p:spPr>
          <a:xfrm>
            <a:off x="1971675" y="4149969"/>
            <a:ext cx="8248650" cy="350593"/>
          </a:xfrm>
          <a:prstGeom prst="rect">
            <a:avLst/>
          </a:prstGeom>
        </p:spPr>
      </p:pic>
      <p:pic>
        <p:nvPicPr>
          <p:cNvPr id="11" name="Gráfico 10">
            <a:extLst>
              <a:ext uri="{FF2B5EF4-FFF2-40B4-BE49-F238E27FC236}">
                <a16:creationId xmlns:a16="http://schemas.microsoft.com/office/drawing/2014/main" id="{09F2DCBF-3187-4765-AA58-9951560B0B6D}"/>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b="89111"/>
          <a:stretch/>
        </p:blipFill>
        <p:spPr>
          <a:xfrm>
            <a:off x="2294897" y="1841621"/>
            <a:ext cx="8248650" cy="233363"/>
          </a:xfrm>
          <a:prstGeom prst="rect">
            <a:avLst/>
          </a:prstGeom>
        </p:spPr>
      </p:pic>
    </p:spTree>
    <p:extLst>
      <p:ext uri="{BB962C8B-B14F-4D97-AF65-F5344CB8AC3E}">
        <p14:creationId xmlns:p14="http://schemas.microsoft.com/office/powerpoint/2010/main" val="3304905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par>
                          <p:cTn id="14" fill="hold">
                            <p:stCondLst>
                              <p:cond delay="1000"/>
                            </p:stCondLst>
                            <p:childTnLst>
                              <p:par>
                                <p:cTn id="15" presetID="22" presetClass="entr" presetSubtype="2"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right)">
                                      <p:cBhvr>
                                        <p:cTn id="17" dur="500"/>
                                        <p:tgtEl>
                                          <p:spTgt spid="11"/>
                                        </p:tgtEl>
                                      </p:cBhvr>
                                    </p:animEffect>
                                  </p:childTnLst>
                                </p:cTn>
                              </p:par>
                            </p:childTnLst>
                          </p:cTn>
                        </p:par>
                        <p:par>
                          <p:cTn id="18" fill="hold">
                            <p:stCondLst>
                              <p:cond delay="1500"/>
                            </p:stCondLst>
                            <p:childTnLst>
                              <p:par>
                                <p:cTn id="19" presetID="22" presetClass="entr" presetSubtype="4"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500"/>
                                        <p:tgtEl>
                                          <p:spTgt spid="4"/>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left)">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B31FEC2E-516C-4C17-BDBB-C116B58799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8" name="Gráfico 7">
            <a:extLst>
              <a:ext uri="{FF2B5EF4-FFF2-40B4-BE49-F238E27FC236}">
                <a16:creationId xmlns:a16="http://schemas.microsoft.com/office/drawing/2014/main" id="{16BBB262-704C-40E3-8B0F-62CA178F96C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7954" y="783717"/>
            <a:ext cx="11211030" cy="776630"/>
          </a:xfrm>
          <a:prstGeom prst="rect">
            <a:avLst/>
          </a:prstGeom>
        </p:spPr>
      </p:pic>
      <p:pic>
        <p:nvPicPr>
          <p:cNvPr id="4" name="Gráfico 3">
            <a:extLst>
              <a:ext uri="{FF2B5EF4-FFF2-40B4-BE49-F238E27FC236}">
                <a16:creationId xmlns:a16="http://schemas.microsoft.com/office/drawing/2014/main" id="{258ED308-9387-42B3-828A-C27586C6E17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0618" y="918019"/>
            <a:ext cx="11449023" cy="663893"/>
          </a:xfrm>
          <a:prstGeom prst="rect">
            <a:avLst/>
          </a:prstGeom>
        </p:spPr>
      </p:pic>
      <p:pic>
        <p:nvPicPr>
          <p:cNvPr id="10" name="Gráfico 9">
            <a:extLst>
              <a:ext uri="{FF2B5EF4-FFF2-40B4-BE49-F238E27FC236}">
                <a16:creationId xmlns:a16="http://schemas.microsoft.com/office/drawing/2014/main" id="{81918E3A-E41D-4002-84E1-D0102A9358A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97954" y="1871662"/>
            <a:ext cx="3367599" cy="4358069"/>
          </a:xfrm>
          <a:prstGeom prst="rect">
            <a:avLst/>
          </a:prstGeom>
        </p:spPr>
      </p:pic>
      <p:pic>
        <p:nvPicPr>
          <p:cNvPr id="12" name="Gráfico 11">
            <a:extLst>
              <a:ext uri="{FF2B5EF4-FFF2-40B4-BE49-F238E27FC236}">
                <a16:creationId xmlns:a16="http://schemas.microsoft.com/office/drawing/2014/main" id="{1E9B6EF0-AE71-4902-B2EA-843FD950257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426447" y="1871662"/>
            <a:ext cx="3367599" cy="4305835"/>
          </a:xfrm>
          <a:prstGeom prst="rect">
            <a:avLst/>
          </a:prstGeom>
        </p:spPr>
      </p:pic>
      <p:pic>
        <p:nvPicPr>
          <p:cNvPr id="14" name="Imagen 13">
            <a:extLst>
              <a:ext uri="{FF2B5EF4-FFF2-40B4-BE49-F238E27FC236}">
                <a16:creationId xmlns:a16="http://schemas.microsoft.com/office/drawing/2014/main" id="{7DCC0F32-07D0-4079-BD3D-F14116C6D04D}"/>
              </a:ext>
            </a:extLst>
          </p:cNvPr>
          <p:cNvPicPr>
            <a:picLocks noChangeAspect="1"/>
          </p:cNvPicPr>
          <p:nvPr/>
        </p:nvPicPr>
        <p:blipFill>
          <a:blip r:embed="rId12"/>
          <a:stretch>
            <a:fillRect/>
          </a:stretch>
        </p:blipFill>
        <p:spPr>
          <a:xfrm>
            <a:off x="4146171" y="1581912"/>
            <a:ext cx="3851383" cy="2719309"/>
          </a:xfrm>
          <a:prstGeom prst="rect">
            <a:avLst/>
          </a:prstGeom>
        </p:spPr>
      </p:pic>
      <p:pic>
        <p:nvPicPr>
          <p:cNvPr id="16" name="Imagen 15">
            <a:extLst>
              <a:ext uri="{FF2B5EF4-FFF2-40B4-BE49-F238E27FC236}">
                <a16:creationId xmlns:a16="http://schemas.microsoft.com/office/drawing/2014/main" id="{0A43133B-35AB-4904-9627-6988E73D7F58}"/>
              </a:ext>
            </a:extLst>
          </p:cNvPr>
          <p:cNvPicPr>
            <a:picLocks noChangeAspect="1"/>
          </p:cNvPicPr>
          <p:nvPr/>
        </p:nvPicPr>
        <p:blipFill>
          <a:blip r:embed="rId13"/>
          <a:stretch>
            <a:fillRect/>
          </a:stretch>
        </p:blipFill>
        <p:spPr>
          <a:xfrm>
            <a:off x="4146171" y="4050696"/>
            <a:ext cx="3699647" cy="2465224"/>
          </a:xfrm>
          <a:prstGeom prst="rect">
            <a:avLst/>
          </a:prstGeom>
        </p:spPr>
      </p:pic>
      <p:sp>
        <p:nvSpPr>
          <p:cNvPr id="17" name="CuadroTexto 16">
            <a:extLst>
              <a:ext uri="{FF2B5EF4-FFF2-40B4-BE49-F238E27FC236}">
                <a16:creationId xmlns:a16="http://schemas.microsoft.com/office/drawing/2014/main" id="{F7956CEF-095A-4CAC-B9DF-2F0024CC83DB}"/>
              </a:ext>
            </a:extLst>
          </p:cNvPr>
          <p:cNvSpPr txBox="1"/>
          <p:nvPr/>
        </p:nvSpPr>
        <p:spPr>
          <a:xfrm>
            <a:off x="4852892" y="353239"/>
            <a:ext cx="2286203" cy="369332"/>
          </a:xfrm>
          <a:prstGeom prst="rect">
            <a:avLst/>
          </a:prstGeom>
          <a:noFill/>
        </p:spPr>
        <p:txBody>
          <a:bodyPr wrap="none" rtlCol="0">
            <a:spAutoFit/>
          </a:bodyPr>
          <a:lstStyle/>
          <a:p>
            <a:r>
              <a:rPr lang="es-CO" dirty="0">
                <a:latin typeface="LEMON MILK" panose="00000500000000000000" pitchFamily="50" charset="0"/>
              </a:rPr>
              <a:t>Clima y cultivo</a:t>
            </a:r>
          </a:p>
        </p:txBody>
      </p:sp>
    </p:spTree>
    <p:extLst>
      <p:ext uri="{BB962C8B-B14F-4D97-AF65-F5344CB8AC3E}">
        <p14:creationId xmlns:p14="http://schemas.microsoft.com/office/powerpoint/2010/main" val="348696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
                                          </p:val>
                                        </p:tav>
                                        <p:tav tm="100000">
                                          <p:val>
                                            <p:strVal val="#ppt_x"/>
                                          </p:val>
                                        </p:tav>
                                      </p:tavLst>
                                    </p:anim>
                                    <p:anim calcmode="lin" valueType="num">
                                      <p:cBhvr>
                                        <p:cTn id="9" dur="5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par>
                          <p:cTn id="14" fill="hold">
                            <p:stCondLst>
                              <p:cond delay="1000"/>
                            </p:stCondLst>
                            <p:childTnLst>
                              <p:par>
                                <p:cTn id="15" presetID="47" presetClass="entr" presetSubtype="0"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42"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par>
                          <p:cTn id="31" fill="hold">
                            <p:stCondLst>
                              <p:cond delay="3000"/>
                            </p:stCondLst>
                            <p:childTnLst>
                              <p:par>
                                <p:cTn id="32" presetID="22" presetClass="entr" presetSubtype="4" fill="hold" nodeType="after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down)">
                                      <p:cBhvr>
                                        <p:cTn id="34" dur="500"/>
                                        <p:tgtEl>
                                          <p:spTgt spid="14"/>
                                        </p:tgtEl>
                                      </p:cBhvr>
                                    </p:animEffect>
                                  </p:childTnLst>
                                </p:cTn>
                              </p:par>
                            </p:childTnLst>
                          </p:cTn>
                        </p:par>
                        <p:par>
                          <p:cTn id="35" fill="hold">
                            <p:stCondLst>
                              <p:cond delay="3500"/>
                            </p:stCondLst>
                            <p:childTnLst>
                              <p:par>
                                <p:cTn id="36" presetID="22" presetClass="entr" presetSubtype="4" fill="hold" nodeType="after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wipe(down)">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B31FEC2E-516C-4C17-BDBB-C116B58799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40D08595-55EF-4C67-A8A0-E46C509A21C7}"/>
              </a:ext>
            </a:extLst>
          </p:cNvPr>
          <p:cNvSpPr txBox="1"/>
          <p:nvPr/>
        </p:nvSpPr>
        <p:spPr>
          <a:xfrm>
            <a:off x="4192273" y="377616"/>
            <a:ext cx="3528530" cy="369332"/>
          </a:xfrm>
          <a:prstGeom prst="rect">
            <a:avLst/>
          </a:prstGeom>
          <a:noFill/>
        </p:spPr>
        <p:txBody>
          <a:bodyPr wrap="none" rtlCol="0">
            <a:spAutoFit/>
          </a:bodyPr>
          <a:lstStyle/>
          <a:p>
            <a:r>
              <a:rPr lang="es-CO" dirty="0">
                <a:latin typeface="LEMON MILK" panose="00000500000000000000" pitchFamily="50" charset="0"/>
              </a:rPr>
              <a:t>VISTA aérea nororiental</a:t>
            </a:r>
          </a:p>
        </p:txBody>
      </p:sp>
      <p:grpSp>
        <p:nvGrpSpPr>
          <p:cNvPr id="4" name="Grupo 3">
            <a:extLst>
              <a:ext uri="{FF2B5EF4-FFF2-40B4-BE49-F238E27FC236}">
                <a16:creationId xmlns:a16="http://schemas.microsoft.com/office/drawing/2014/main" id="{2B6ABE7B-31BC-46BA-83E9-44B10B4A1AF0}"/>
              </a:ext>
            </a:extLst>
          </p:cNvPr>
          <p:cNvGrpSpPr/>
          <p:nvPr/>
        </p:nvGrpSpPr>
        <p:grpSpPr>
          <a:xfrm>
            <a:off x="1981768" y="827332"/>
            <a:ext cx="7976224" cy="5580952"/>
            <a:chOff x="1981768" y="827332"/>
            <a:chExt cx="7976224" cy="5580952"/>
          </a:xfrm>
        </p:grpSpPr>
        <p:pic>
          <p:nvPicPr>
            <p:cNvPr id="22" name="Gráfico 21">
              <a:extLst>
                <a:ext uri="{FF2B5EF4-FFF2-40B4-BE49-F238E27FC236}">
                  <a16:creationId xmlns:a16="http://schemas.microsoft.com/office/drawing/2014/main" id="{EDC3E0E0-D387-4C9F-8515-2799FF96D5F4}"/>
                </a:ext>
              </a:extLst>
            </p:cNvPr>
            <p:cNvPicPr>
              <a:picLocks noChangeAspect="1"/>
            </p:cNvPicPr>
            <p:nvPr/>
          </p:nvPicPr>
          <p:blipFill>
            <a:blip r:embed="rId4">
              <a:extLst>
                <a:ext uri="{28A0092B-C50C-407E-A947-70E740481C1C}">
                  <a14:useLocalDpi xmlns:a14="http://schemas.microsoft.com/office/drawing/2010/main" val="0"/>
                </a:ext>
              </a:extLst>
            </a:blip>
            <a:srcRect l="18113" r="18113"/>
            <a:stretch/>
          </p:blipFill>
          <p:spPr>
            <a:xfrm>
              <a:off x="1981768" y="827332"/>
              <a:ext cx="7976224" cy="5580952"/>
            </a:xfrm>
            <a:prstGeom prst="rect">
              <a:avLst/>
            </a:prstGeom>
          </p:spPr>
        </p:pic>
        <p:sp>
          <p:nvSpPr>
            <p:cNvPr id="11" name="Rectángulo 10">
              <a:extLst>
                <a:ext uri="{FF2B5EF4-FFF2-40B4-BE49-F238E27FC236}">
                  <a16:creationId xmlns:a16="http://schemas.microsoft.com/office/drawing/2014/main" id="{139B3B84-BE2B-4A16-905F-BD62B95C7650}"/>
                </a:ext>
              </a:extLst>
            </p:cNvPr>
            <p:cNvSpPr/>
            <p:nvPr/>
          </p:nvSpPr>
          <p:spPr>
            <a:xfrm>
              <a:off x="1981768" y="827332"/>
              <a:ext cx="7976224" cy="5537051"/>
            </a:xfrm>
            <a:prstGeom prst="rect">
              <a:avLst/>
            </a:prstGeom>
            <a:noFill/>
            <a:ln w="76200">
              <a:solidFill>
                <a:srgbClr val="9CD2D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spTree>
    <p:extLst>
      <p:ext uri="{BB962C8B-B14F-4D97-AF65-F5344CB8AC3E}">
        <p14:creationId xmlns:p14="http://schemas.microsoft.com/office/powerpoint/2010/main" val="4045154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B31FEC2E-516C-4C17-BDBB-C116B58799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40D08595-55EF-4C67-A8A0-E46C509A21C7}"/>
              </a:ext>
            </a:extLst>
          </p:cNvPr>
          <p:cNvSpPr txBox="1"/>
          <p:nvPr/>
        </p:nvSpPr>
        <p:spPr>
          <a:xfrm>
            <a:off x="4181052" y="333715"/>
            <a:ext cx="3829895" cy="369332"/>
          </a:xfrm>
          <a:prstGeom prst="rect">
            <a:avLst/>
          </a:prstGeom>
          <a:noFill/>
        </p:spPr>
        <p:txBody>
          <a:bodyPr wrap="none" rtlCol="0">
            <a:spAutoFit/>
          </a:bodyPr>
          <a:lstStyle/>
          <a:p>
            <a:r>
              <a:rPr lang="es-CO" dirty="0">
                <a:latin typeface="LEMON MILK" panose="00000500000000000000" pitchFamily="50" charset="0"/>
              </a:rPr>
              <a:t>Vista aérea sudoccidental</a:t>
            </a:r>
          </a:p>
        </p:txBody>
      </p:sp>
      <p:grpSp>
        <p:nvGrpSpPr>
          <p:cNvPr id="5" name="Grupo 4">
            <a:extLst>
              <a:ext uri="{FF2B5EF4-FFF2-40B4-BE49-F238E27FC236}">
                <a16:creationId xmlns:a16="http://schemas.microsoft.com/office/drawing/2014/main" id="{EC6DF025-2E75-47C8-84FC-B3218737C54A}"/>
              </a:ext>
            </a:extLst>
          </p:cNvPr>
          <p:cNvGrpSpPr/>
          <p:nvPr/>
        </p:nvGrpSpPr>
        <p:grpSpPr>
          <a:xfrm>
            <a:off x="1619018" y="827331"/>
            <a:ext cx="8953964" cy="5537052"/>
            <a:chOff x="1619018" y="827331"/>
            <a:chExt cx="8953964" cy="5537052"/>
          </a:xfrm>
        </p:grpSpPr>
        <p:pic>
          <p:nvPicPr>
            <p:cNvPr id="24" name="Gráfico 23">
              <a:extLst>
                <a:ext uri="{FF2B5EF4-FFF2-40B4-BE49-F238E27FC236}">
                  <a16:creationId xmlns:a16="http://schemas.microsoft.com/office/drawing/2014/main" id="{5A534912-9B35-4719-B999-F54AC531AD57}"/>
                </a:ext>
              </a:extLst>
            </p:cNvPr>
            <p:cNvPicPr>
              <a:picLocks noChangeAspect="1"/>
            </p:cNvPicPr>
            <p:nvPr/>
          </p:nvPicPr>
          <p:blipFill>
            <a:blip r:embed="rId4">
              <a:extLst>
                <a:ext uri="{28A0092B-C50C-407E-A947-70E740481C1C}">
                  <a14:useLocalDpi xmlns:a14="http://schemas.microsoft.com/office/drawing/2010/main" val="0"/>
                </a:ext>
              </a:extLst>
            </a:blip>
            <a:srcRect l="5179" r="5179"/>
            <a:stretch/>
          </p:blipFill>
          <p:spPr>
            <a:xfrm>
              <a:off x="1619018" y="827332"/>
              <a:ext cx="8953964" cy="5537051"/>
            </a:xfrm>
            <a:prstGeom prst="rect">
              <a:avLst/>
            </a:prstGeom>
          </p:spPr>
        </p:pic>
        <p:sp>
          <p:nvSpPr>
            <p:cNvPr id="4" name="Rectángulo 3">
              <a:extLst>
                <a:ext uri="{FF2B5EF4-FFF2-40B4-BE49-F238E27FC236}">
                  <a16:creationId xmlns:a16="http://schemas.microsoft.com/office/drawing/2014/main" id="{F648753E-780D-42E0-BC50-0F76F74580FA}"/>
                </a:ext>
              </a:extLst>
            </p:cNvPr>
            <p:cNvSpPr/>
            <p:nvPr/>
          </p:nvSpPr>
          <p:spPr>
            <a:xfrm>
              <a:off x="1619018" y="827331"/>
              <a:ext cx="8953964" cy="5537051"/>
            </a:xfrm>
            <a:prstGeom prst="rect">
              <a:avLst/>
            </a:prstGeom>
            <a:noFill/>
            <a:ln w="76200">
              <a:solidFill>
                <a:srgbClr val="DFA0A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EECED2"/>
                </a:solidFill>
              </a:endParaRPr>
            </a:p>
          </p:txBody>
        </p:sp>
      </p:grpSp>
    </p:spTree>
    <p:extLst>
      <p:ext uri="{BB962C8B-B14F-4D97-AF65-F5344CB8AC3E}">
        <p14:creationId xmlns:p14="http://schemas.microsoft.com/office/powerpoint/2010/main" val="1615274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B31FEC2E-516C-4C17-BDBB-C116B58799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5" name="Imagen 4">
            <a:extLst>
              <a:ext uri="{FF2B5EF4-FFF2-40B4-BE49-F238E27FC236}">
                <a16:creationId xmlns:a16="http://schemas.microsoft.com/office/drawing/2014/main" id="{757B4969-00FC-4107-8022-03AF0FDE4DE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9562" y="329807"/>
            <a:ext cx="11572875" cy="6198385"/>
          </a:xfrm>
          <a:prstGeom prst="rect">
            <a:avLst/>
          </a:prstGeom>
        </p:spPr>
      </p:pic>
      <p:pic>
        <p:nvPicPr>
          <p:cNvPr id="4" name="Imagen 3">
            <a:extLst>
              <a:ext uri="{FF2B5EF4-FFF2-40B4-BE49-F238E27FC236}">
                <a16:creationId xmlns:a16="http://schemas.microsoft.com/office/drawing/2014/main" id="{79C91E52-BE0E-4EEC-A715-B5843C2BEA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9562" y="329807"/>
            <a:ext cx="11572875" cy="6263240"/>
          </a:xfrm>
          <a:prstGeom prst="rect">
            <a:avLst/>
          </a:prstGeom>
        </p:spPr>
      </p:pic>
    </p:spTree>
    <p:extLst>
      <p:ext uri="{BB962C8B-B14F-4D97-AF65-F5344CB8AC3E}">
        <p14:creationId xmlns:p14="http://schemas.microsoft.com/office/powerpoint/2010/main" val="2805033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afterEffect">
                                  <p:stCondLst>
                                    <p:cond delay="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B31FEC2E-516C-4C17-BDBB-C116B58799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4" name="Imagen 3">
            <a:extLst>
              <a:ext uri="{FF2B5EF4-FFF2-40B4-BE49-F238E27FC236}">
                <a16:creationId xmlns:a16="http://schemas.microsoft.com/office/drawing/2014/main" id="{D8AF76E2-CEBE-4CF1-913F-A4CB2FEFC852}"/>
              </a:ext>
            </a:extLst>
          </p:cNvPr>
          <p:cNvPicPr>
            <a:picLocks noChangeAspect="1"/>
          </p:cNvPicPr>
          <p:nvPr/>
        </p:nvPicPr>
        <p:blipFill>
          <a:blip r:embed="rId4">
            <a:extLst>
              <a:ext uri="{28A0092B-C50C-407E-A947-70E740481C1C}">
                <a14:useLocalDpi xmlns:a14="http://schemas.microsoft.com/office/drawing/2010/main" val="0"/>
              </a:ext>
            </a:extLst>
          </a:blip>
          <a:srcRect t="2106" b="2106"/>
          <a:stretch/>
        </p:blipFill>
        <p:spPr>
          <a:xfrm>
            <a:off x="287843" y="298938"/>
            <a:ext cx="11616313" cy="6260124"/>
          </a:xfrm>
          <a:prstGeom prst="rect">
            <a:avLst/>
          </a:prstGeom>
        </p:spPr>
      </p:pic>
      <p:pic>
        <p:nvPicPr>
          <p:cNvPr id="5" name="Imagen 4">
            <a:extLst>
              <a:ext uri="{FF2B5EF4-FFF2-40B4-BE49-F238E27FC236}">
                <a16:creationId xmlns:a16="http://schemas.microsoft.com/office/drawing/2014/main" id="{7661FE47-313C-46EF-ACC1-5CB9A7C743DB}"/>
              </a:ext>
            </a:extLst>
          </p:cNvPr>
          <p:cNvPicPr>
            <a:picLocks noChangeAspect="1"/>
          </p:cNvPicPr>
          <p:nvPr/>
        </p:nvPicPr>
        <p:blipFill rotWithShape="1">
          <a:blip r:embed="rId5">
            <a:extLst>
              <a:ext uri="{28A0092B-C50C-407E-A947-70E740481C1C}">
                <a14:useLocalDpi xmlns:a14="http://schemas.microsoft.com/office/drawing/2010/main" val="0"/>
              </a:ext>
            </a:extLst>
          </a:blip>
          <a:srcRect t="3204" r="1319" b="3204"/>
          <a:stretch/>
        </p:blipFill>
        <p:spPr>
          <a:xfrm>
            <a:off x="287843" y="298938"/>
            <a:ext cx="11616313" cy="6260124"/>
          </a:xfrm>
          <a:prstGeom prst="rect">
            <a:avLst/>
          </a:prstGeom>
        </p:spPr>
      </p:pic>
    </p:spTree>
    <p:extLst>
      <p:ext uri="{BB962C8B-B14F-4D97-AF65-F5344CB8AC3E}">
        <p14:creationId xmlns:p14="http://schemas.microsoft.com/office/powerpoint/2010/main" val="2698670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10" presetClass="exit" presetSubtype="0" fill="hold" nodeType="afterEffect">
                                  <p:stCondLst>
                                    <p:cond delay="0"/>
                                  </p:stCondLst>
                                  <p:childTnLst>
                                    <p:animEffect transition="out" filter="fade">
                                      <p:cBhvr>
                                        <p:cTn id="10" dur="2000"/>
                                        <p:tgtEl>
                                          <p:spTgt spid="5"/>
                                        </p:tgtEl>
                                      </p:cBhvr>
                                    </p:animEffect>
                                    <p:set>
                                      <p:cBhvr>
                                        <p:cTn id="11"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B31FEC2E-516C-4C17-BDBB-C116B58799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5" name="Imagen 4">
            <a:extLst>
              <a:ext uri="{FF2B5EF4-FFF2-40B4-BE49-F238E27FC236}">
                <a16:creationId xmlns:a16="http://schemas.microsoft.com/office/drawing/2014/main" id="{52F9B709-B216-464F-9F6D-72E40885BB8E}"/>
              </a:ext>
            </a:extLst>
          </p:cNvPr>
          <p:cNvPicPr>
            <a:picLocks noChangeAspect="1"/>
          </p:cNvPicPr>
          <p:nvPr/>
        </p:nvPicPr>
        <p:blipFill>
          <a:blip r:embed="rId4">
            <a:extLst>
              <a:ext uri="{28A0092B-C50C-407E-A947-70E740481C1C}">
                <a14:useLocalDpi xmlns:a14="http://schemas.microsoft.com/office/drawing/2010/main" val="0"/>
              </a:ext>
            </a:extLst>
          </a:blip>
          <a:srcRect t="7508" b="7508"/>
          <a:stretch/>
        </p:blipFill>
        <p:spPr>
          <a:xfrm>
            <a:off x="345756" y="360642"/>
            <a:ext cx="11500488" cy="6136716"/>
          </a:xfrm>
          <a:prstGeom prst="rect">
            <a:avLst/>
          </a:prstGeom>
        </p:spPr>
      </p:pic>
      <p:pic>
        <p:nvPicPr>
          <p:cNvPr id="6" name="Imagen 5">
            <a:extLst>
              <a:ext uri="{FF2B5EF4-FFF2-40B4-BE49-F238E27FC236}">
                <a16:creationId xmlns:a16="http://schemas.microsoft.com/office/drawing/2014/main" id="{B4E79E43-8D23-4F02-B824-65AEB2557A5F}"/>
              </a:ext>
            </a:extLst>
          </p:cNvPr>
          <p:cNvPicPr>
            <a:picLocks noChangeAspect="1"/>
          </p:cNvPicPr>
          <p:nvPr/>
        </p:nvPicPr>
        <p:blipFill rotWithShape="1">
          <a:blip r:embed="rId5">
            <a:extLst>
              <a:ext uri="{28A0092B-C50C-407E-A947-70E740481C1C}">
                <a14:useLocalDpi xmlns:a14="http://schemas.microsoft.com/office/drawing/2010/main" val="0"/>
              </a:ext>
            </a:extLst>
          </a:blip>
          <a:srcRect t="7664" b="7664"/>
          <a:stretch/>
        </p:blipFill>
        <p:spPr>
          <a:xfrm>
            <a:off x="345756" y="360643"/>
            <a:ext cx="11500488" cy="6136716"/>
          </a:xfrm>
          <a:prstGeom prst="rect">
            <a:avLst/>
          </a:prstGeom>
          <a:blipFill dpi="0" rotWithShape="1">
            <a:blip r:embed="rId6">
              <a:alphaModFix amt="28000"/>
              <a:extLst>
                <a:ext uri="{28A0092B-C50C-407E-A947-70E740481C1C}">
                  <a14:useLocalDpi xmlns:a14="http://schemas.microsoft.com/office/drawing/2010/main" val="0"/>
                </a:ext>
              </a:extLst>
            </a:blip>
            <a:srcRect/>
            <a:stretch>
              <a:fillRect/>
            </a:stretch>
          </a:blipFill>
        </p:spPr>
      </p:pic>
    </p:spTree>
    <p:extLst>
      <p:ext uri="{BB962C8B-B14F-4D97-AF65-F5344CB8AC3E}">
        <p14:creationId xmlns:p14="http://schemas.microsoft.com/office/powerpoint/2010/main" val="705289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10" presetClass="exit" presetSubtype="0" fill="hold" nodeType="afterEffect">
                                  <p:stCondLst>
                                    <p:cond delay="0"/>
                                  </p:stCondLst>
                                  <p:childTnLst>
                                    <p:animEffect transition="out" filter="fade">
                                      <p:cBhvr>
                                        <p:cTn id="10" dur="2000"/>
                                        <p:tgtEl>
                                          <p:spTgt spid="6"/>
                                        </p:tgtEl>
                                      </p:cBhvr>
                                    </p:animEffect>
                                    <p:set>
                                      <p:cBhvr>
                                        <p:cTn id="11"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B31FEC2E-516C-4C17-BDBB-C116B58799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4" name="Imagen 3">
            <a:extLst>
              <a:ext uri="{FF2B5EF4-FFF2-40B4-BE49-F238E27FC236}">
                <a16:creationId xmlns:a16="http://schemas.microsoft.com/office/drawing/2014/main" id="{D8AF76E2-CEBE-4CF1-913F-A4CB2FEFC852}"/>
              </a:ext>
            </a:extLst>
          </p:cNvPr>
          <p:cNvPicPr>
            <a:picLocks noChangeAspect="1"/>
          </p:cNvPicPr>
          <p:nvPr/>
        </p:nvPicPr>
        <p:blipFill>
          <a:blip r:embed="rId4">
            <a:extLst>
              <a:ext uri="{28A0092B-C50C-407E-A947-70E740481C1C}">
                <a14:useLocalDpi xmlns:a14="http://schemas.microsoft.com/office/drawing/2010/main" val="0"/>
              </a:ext>
            </a:extLst>
          </a:blip>
          <a:srcRect t="7313" b="7313"/>
          <a:stretch/>
        </p:blipFill>
        <p:spPr>
          <a:xfrm>
            <a:off x="287843" y="298938"/>
            <a:ext cx="11616313" cy="6260124"/>
          </a:xfrm>
          <a:prstGeom prst="rect">
            <a:avLst/>
          </a:prstGeom>
        </p:spPr>
      </p:pic>
      <p:pic>
        <p:nvPicPr>
          <p:cNvPr id="5" name="Imagen 4">
            <a:extLst>
              <a:ext uri="{FF2B5EF4-FFF2-40B4-BE49-F238E27FC236}">
                <a16:creationId xmlns:a16="http://schemas.microsoft.com/office/drawing/2014/main" id="{DD07694D-CDEA-4BD2-867F-EBEA57DE43EA}"/>
              </a:ext>
            </a:extLst>
          </p:cNvPr>
          <p:cNvPicPr>
            <a:picLocks noChangeAspect="1"/>
          </p:cNvPicPr>
          <p:nvPr/>
        </p:nvPicPr>
        <p:blipFill rotWithShape="1">
          <a:blip r:embed="rId5">
            <a:extLst>
              <a:ext uri="{28A0092B-C50C-407E-A947-70E740481C1C}">
                <a14:useLocalDpi xmlns:a14="http://schemas.microsoft.com/office/drawing/2010/main" val="0"/>
              </a:ext>
            </a:extLst>
          </a:blip>
          <a:srcRect t="6053" b="8161"/>
          <a:stretch/>
        </p:blipFill>
        <p:spPr>
          <a:xfrm>
            <a:off x="287843" y="298939"/>
            <a:ext cx="11616313" cy="6260124"/>
          </a:xfrm>
          <a:prstGeom prst="rect">
            <a:avLst/>
          </a:prstGeom>
        </p:spPr>
      </p:pic>
    </p:spTree>
    <p:extLst>
      <p:ext uri="{BB962C8B-B14F-4D97-AF65-F5344CB8AC3E}">
        <p14:creationId xmlns:p14="http://schemas.microsoft.com/office/powerpoint/2010/main" val="3760752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10" presetClass="exit" presetSubtype="0" fill="hold" nodeType="afterEffect">
                                  <p:stCondLst>
                                    <p:cond delay="0"/>
                                  </p:stCondLst>
                                  <p:childTnLst>
                                    <p:animEffect transition="out" filter="fade">
                                      <p:cBhvr>
                                        <p:cTn id="10" dur="2000"/>
                                        <p:tgtEl>
                                          <p:spTgt spid="5"/>
                                        </p:tgtEl>
                                      </p:cBhvr>
                                    </p:animEffect>
                                    <p:set>
                                      <p:cBhvr>
                                        <p:cTn id="11"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áfico 3">
            <a:extLst>
              <a:ext uri="{FF2B5EF4-FFF2-40B4-BE49-F238E27FC236}">
                <a16:creationId xmlns:a16="http://schemas.microsoft.com/office/drawing/2014/main" id="{DCA9AF13-2DBD-46F4-9D28-5D02BADF962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grpSp>
        <p:nvGrpSpPr>
          <p:cNvPr id="38" name="Grupo 37">
            <a:extLst>
              <a:ext uri="{FF2B5EF4-FFF2-40B4-BE49-F238E27FC236}">
                <a16:creationId xmlns:a16="http://schemas.microsoft.com/office/drawing/2014/main" id="{89B0314D-6653-4635-9237-19E43FAEB3DC}"/>
              </a:ext>
            </a:extLst>
          </p:cNvPr>
          <p:cNvGrpSpPr/>
          <p:nvPr/>
        </p:nvGrpSpPr>
        <p:grpSpPr>
          <a:xfrm>
            <a:off x="0" y="1129190"/>
            <a:ext cx="11691817" cy="1000612"/>
            <a:chOff x="0" y="1129190"/>
            <a:chExt cx="11691817" cy="1000612"/>
          </a:xfrm>
        </p:grpSpPr>
        <p:grpSp>
          <p:nvGrpSpPr>
            <p:cNvPr id="34" name="Grupo 33">
              <a:extLst>
                <a:ext uri="{FF2B5EF4-FFF2-40B4-BE49-F238E27FC236}">
                  <a16:creationId xmlns:a16="http://schemas.microsoft.com/office/drawing/2014/main" id="{E4CA0414-8BE7-4846-B3BF-E1FC1DBCAC0F}"/>
                </a:ext>
              </a:extLst>
            </p:cNvPr>
            <p:cNvGrpSpPr/>
            <p:nvPr/>
          </p:nvGrpSpPr>
          <p:grpSpPr>
            <a:xfrm>
              <a:off x="0" y="1129190"/>
              <a:ext cx="11691817" cy="1000612"/>
              <a:chOff x="0" y="1129190"/>
              <a:chExt cx="11691817" cy="1000612"/>
            </a:xfrm>
          </p:grpSpPr>
          <p:pic>
            <p:nvPicPr>
              <p:cNvPr id="7" name="Gráfico 6">
                <a:extLst>
                  <a:ext uri="{FF2B5EF4-FFF2-40B4-BE49-F238E27FC236}">
                    <a16:creationId xmlns:a16="http://schemas.microsoft.com/office/drawing/2014/main" id="{A64EA9CA-3753-4A50-9023-27C3FBD803C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6744" y="1129190"/>
                <a:ext cx="10875073" cy="1000612"/>
              </a:xfrm>
              <a:prstGeom prst="rect">
                <a:avLst/>
              </a:prstGeom>
            </p:spPr>
          </p:pic>
          <p:cxnSp>
            <p:nvCxnSpPr>
              <p:cNvPr id="12" name="Conector recto de flecha 11">
                <a:extLst>
                  <a:ext uri="{FF2B5EF4-FFF2-40B4-BE49-F238E27FC236}">
                    <a16:creationId xmlns:a16="http://schemas.microsoft.com/office/drawing/2014/main" id="{395523C2-9286-40DE-A855-EEA5DBC65B35}"/>
                  </a:ext>
                </a:extLst>
              </p:cNvPr>
              <p:cNvCxnSpPr>
                <a:cxnSpLocks/>
              </p:cNvCxnSpPr>
              <p:nvPr/>
            </p:nvCxnSpPr>
            <p:spPr>
              <a:xfrm>
                <a:off x="0" y="1626784"/>
                <a:ext cx="1100831" cy="0"/>
              </a:xfrm>
              <a:prstGeom prst="straightConnector1">
                <a:avLst/>
              </a:prstGeom>
              <a:ln w="31750">
                <a:solidFill>
                  <a:srgbClr val="DFA0A8"/>
                </a:solidFill>
                <a:prstDash val="sysDash"/>
                <a:headEnd type="none"/>
                <a:tailEnd type="oval" w="lg" len="lg"/>
              </a:ln>
            </p:spPr>
            <p:style>
              <a:lnRef idx="1">
                <a:schemeClr val="accent1"/>
              </a:lnRef>
              <a:fillRef idx="0">
                <a:schemeClr val="accent1"/>
              </a:fillRef>
              <a:effectRef idx="0">
                <a:schemeClr val="accent1"/>
              </a:effectRef>
              <a:fontRef idx="minor">
                <a:schemeClr val="tx1"/>
              </a:fontRef>
            </p:style>
          </p:cxnSp>
        </p:grpSp>
        <p:sp>
          <p:nvSpPr>
            <p:cNvPr id="30" name="CuadroTexto 29">
              <a:extLst>
                <a:ext uri="{FF2B5EF4-FFF2-40B4-BE49-F238E27FC236}">
                  <a16:creationId xmlns:a16="http://schemas.microsoft.com/office/drawing/2014/main" id="{14D55431-79F5-4AD1-A9EA-A52E88E4AA6C}"/>
                </a:ext>
              </a:extLst>
            </p:cNvPr>
            <p:cNvSpPr txBox="1"/>
            <p:nvPr/>
          </p:nvSpPr>
          <p:spPr>
            <a:xfrm>
              <a:off x="1353826" y="1444333"/>
              <a:ext cx="482824" cy="461665"/>
            </a:xfrm>
            <a:prstGeom prst="rect">
              <a:avLst/>
            </a:prstGeom>
            <a:noFill/>
          </p:spPr>
          <p:txBody>
            <a:bodyPr wrap="none" rtlCol="0">
              <a:spAutoFit/>
            </a:bodyPr>
            <a:lstStyle/>
            <a:p>
              <a:r>
                <a:rPr lang="es-CO" sz="2400" dirty="0">
                  <a:solidFill>
                    <a:srgbClr val="DFA0A8"/>
                  </a:solidFill>
                  <a:latin typeface="LEMON MILK" panose="00000500000000000000" pitchFamily="50" charset="0"/>
                </a:rPr>
                <a:t>1.1</a:t>
              </a:r>
            </a:p>
          </p:txBody>
        </p:sp>
      </p:grpSp>
      <p:grpSp>
        <p:nvGrpSpPr>
          <p:cNvPr id="39" name="Grupo 38">
            <a:extLst>
              <a:ext uri="{FF2B5EF4-FFF2-40B4-BE49-F238E27FC236}">
                <a16:creationId xmlns:a16="http://schemas.microsoft.com/office/drawing/2014/main" id="{985AFFB8-9086-41A7-9FD8-297263539AAE}"/>
              </a:ext>
            </a:extLst>
          </p:cNvPr>
          <p:cNvGrpSpPr/>
          <p:nvPr/>
        </p:nvGrpSpPr>
        <p:grpSpPr>
          <a:xfrm>
            <a:off x="0" y="2505229"/>
            <a:ext cx="11691817" cy="1000661"/>
            <a:chOff x="0" y="2505229"/>
            <a:chExt cx="11691817" cy="1000661"/>
          </a:xfrm>
        </p:grpSpPr>
        <p:grpSp>
          <p:nvGrpSpPr>
            <p:cNvPr id="35" name="Grupo 34">
              <a:extLst>
                <a:ext uri="{FF2B5EF4-FFF2-40B4-BE49-F238E27FC236}">
                  <a16:creationId xmlns:a16="http://schemas.microsoft.com/office/drawing/2014/main" id="{3AF01309-B2CA-48FC-8A2F-2E6D787857CE}"/>
                </a:ext>
              </a:extLst>
            </p:cNvPr>
            <p:cNvGrpSpPr/>
            <p:nvPr/>
          </p:nvGrpSpPr>
          <p:grpSpPr>
            <a:xfrm>
              <a:off x="0" y="2505229"/>
              <a:ext cx="11691817" cy="1000661"/>
              <a:chOff x="0" y="2505229"/>
              <a:chExt cx="11691817" cy="1000661"/>
            </a:xfrm>
          </p:grpSpPr>
          <p:pic>
            <p:nvPicPr>
              <p:cNvPr id="14" name="Gráfico 13">
                <a:extLst>
                  <a:ext uri="{FF2B5EF4-FFF2-40B4-BE49-F238E27FC236}">
                    <a16:creationId xmlns:a16="http://schemas.microsoft.com/office/drawing/2014/main" id="{97C4C95B-C90B-408C-B5EF-D4E455BBB47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16217" y="2505229"/>
                <a:ext cx="10875600" cy="1000661"/>
              </a:xfrm>
              <a:prstGeom prst="rect">
                <a:avLst/>
              </a:prstGeom>
            </p:spPr>
          </p:pic>
          <p:cxnSp>
            <p:nvCxnSpPr>
              <p:cNvPr id="15" name="Conector recto de flecha 14">
                <a:extLst>
                  <a:ext uri="{FF2B5EF4-FFF2-40B4-BE49-F238E27FC236}">
                    <a16:creationId xmlns:a16="http://schemas.microsoft.com/office/drawing/2014/main" id="{310FDA08-B944-485B-BA8E-C19072488936}"/>
                  </a:ext>
                </a:extLst>
              </p:cNvPr>
              <p:cNvCxnSpPr>
                <a:cxnSpLocks/>
              </p:cNvCxnSpPr>
              <p:nvPr/>
            </p:nvCxnSpPr>
            <p:spPr>
              <a:xfrm>
                <a:off x="0" y="2998976"/>
                <a:ext cx="1100831" cy="0"/>
              </a:xfrm>
              <a:prstGeom prst="straightConnector1">
                <a:avLst/>
              </a:prstGeom>
              <a:ln w="31750">
                <a:solidFill>
                  <a:srgbClr val="9CD2D9"/>
                </a:solidFill>
                <a:prstDash val="sysDash"/>
                <a:headEnd type="none"/>
                <a:tailEnd type="oval" w="lg" len="lg"/>
              </a:ln>
            </p:spPr>
            <p:style>
              <a:lnRef idx="1">
                <a:schemeClr val="accent1"/>
              </a:lnRef>
              <a:fillRef idx="0">
                <a:schemeClr val="accent1"/>
              </a:fillRef>
              <a:effectRef idx="0">
                <a:schemeClr val="accent1"/>
              </a:effectRef>
              <a:fontRef idx="minor">
                <a:schemeClr val="tx1"/>
              </a:fontRef>
            </p:style>
          </p:cxnSp>
        </p:grpSp>
        <p:sp>
          <p:nvSpPr>
            <p:cNvPr id="31" name="CuadroTexto 30">
              <a:extLst>
                <a:ext uri="{FF2B5EF4-FFF2-40B4-BE49-F238E27FC236}">
                  <a16:creationId xmlns:a16="http://schemas.microsoft.com/office/drawing/2014/main" id="{1C05C8E0-82E9-40FD-85FF-51B9AC8AD217}"/>
                </a:ext>
              </a:extLst>
            </p:cNvPr>
            <p:cNvSpPr txBox="1"/>
            <p:nvPr/>
          </p:nvSpPr>
          <p:spPr>
            <a:xfrm>
              <a:off x="1320501" y="2797327"/>
              <a:ext cx="582211" cy="461665"/>
            </a:xfrm>
            <a:prstGeom prst="rect">
              <a:avLst/>
            </a:prstGeom>
            <a:noFill/>
          </p:spPr>
          <p:txBody>
            <a:bodyPr wrap="none" rtlCol="0">
              <a:spAutoFit/>
            </a:bodyPr>
            <a:lstStyle/>
            <a:p>
              <a:r>
                <a:rPr lang="es-CO" sz="2400" dirty="0">
                  <a:solidFill>
                    <a:srgbClr val="9CD2D9"/>
                  </a:solidFill>
                  <a:latin typeface="LEMON MILK" panose="00000500000000000000" pitchFamily="50" charset="0"/>
                </a:rPr>
                <a:t>1.2</a:t>
              </a:r>
            </a:p>
          </p:txBody>
        </p:sp>
      </p:grpSp>
      <p:grpSp>
        <p:nvGrpSpPr>
          <p:cNvPr id="40" name="Grupo 39">
            <a:extLst>
              <a:ext uri="{FF2B5EF4-FFF2-40B4-BE49-F238E27FC236}">
                <a16:creationId xmlns:a16="http://schemas.microsoft.com/office/drawing/2014/main" id="{C1429D04-AF9F-4870-9B16-9557376EF52E}"/>
              </a:ext>
            </a:extLst>
          </p:cNvPr>
          <p:cNvGrpSpPr/>
          <p:nvPr/>
        </p:nvGrpSpPr>
        <p:grpSpPr>
          <a:xfrm>
            <a:off x="-1" y="3835647"/>
            <a:ext cx="11691818" cy="1000612"/>
            <a:chOff x="-1" y="3835647"/>
            <a:chExt cx="11691818" cy="1000612"/>
          </a:xfrm>
        </p:grpSpPr>
        <p:grpSp>
          <p:nvGrpSpPr>
            <p:cNvPr id="36" name="Grupo 35">
              <a:extLst>
                <a:ext uri="{FF2B5EF4-FFF2-40B4-BE49-F238E27FC236}">
                  <a16:creationId xmlns:a16="http://schemas.microsoft.com/office/drawing/2014/main" id="{49CB9225-4FDA-4B73-83BB-7EA2B72A0BC1}"/>
                </a:ext>
              </a:extLst>
            </p:cNvPr>
            <p:cNvGrpSpPr/>
            <p:nvPr/>
          </p:nvGrpSpPr>
          <p:grpSpPr>
            <a:xfrm>
              <a:off x="-1" y="3835647"/>
              <a:ext cx="11691818" cy="1000612"/>
              <a:chOff x="-1" y="3835647"/>
              <a:chExt cx="11691818" cy="1000612"/>
            </a:xfrm>
          </p:grpSpPr>
          <p:pic>
            <p:nvPicPr>
              <p:cNvPr id="28" name="Gráfico 27">
                <a:extLst>
                  <a:ext uri="{FF2B5EF4-FFF2-40B4-BE49-F238E27FC236}">
                    <a16:creationId xmlns:a16="http://schemas.microsoft.com/office/drawing/2014/main" id="{E016C766-53A2-43B4-AE94-C4D41AA4406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6744" y="3835647"/>
                <a:ext cx="10875073" cy="1000612"/>
              </a:xfrm>
              <a:prstGeom prst="rect">
                <a:avLst/>
              </a:prstGeom>
            </p:spPr>
          </p:pic>
          <p:cxnSp>
            <p:nvCxnSpPr>
              <p:cNvPr id="26" name="Conector recto de flecha 25">
                <a:extLst>
                  <a:ext uri="{FF2B5EF4-FFF2-40B4-BE49-F238E27FC236}">
                    <a16:creationId xmlns:a16="http://schemas.microsoft.com/office/drawing/2014/main" id="{472570FA-8DBE-4C16-945B-8E91CC9F39BF}"/>
                  </a:ext>
                </a:extLst>
              </p:cNvPr>
              <p:cNvCxnSpPr>
                <a:cxnSpLocks/>
              </p:cNvCxnSpPr>
              <p:nvPr/>
            </p:nvCxnSpPr>
            <p:spPr>
              <a:xfrm>
                <a:off x="-1" y="4335953"/>
                <a:ext cx="1100831" cy="0"/>
              </a:xfrm>
              <a:prstGeom prst="straightConnector1">
                <a:avLst/>
              </a:prstGeom>
              <a:ln w="31750">
                <a:solidFill>
                  <a:srgbClr val="DFA0A8"/>
                </a:solidFill>
                <a:prstDash val="sysDash"/>
                <a:headEnd type="none"/>
                <a:tailEnd type="oval" w="lg" len="lg"/>
              </a:ln>
            </p:spPr>
            <p:style>
              <a:lnRef idx="1">
                <a:schemeClr val="accent1"/>
              </a:lnRef>
              <a:fillRef idx="0">
                <a:schemeClr val="accent1"/>
              </a:fillRef>
              <a:effectRef idx="0">
                <a:schemeClr val="accent1"/>
              </a:effectRef>
              <a:fontRef idx="minor">
                <a:schemeClr val="tx1"/>
              </a:fontRef>
            </p:style>
          </p:cxnSp>
        </p:grpSp>
        <p:sp>
          <p:nvSpPr>
            <p:cNvPr id="32" name="CuadroTexto 31">
              <a:extLst>
                <a:ext uri="{FF2B5EF4-FFF2-40B4-BE49-F238E27FC236}">
                  <a16:creationId xmlns:a16="http://schemas.microsoft.com/office/drawing/2014/main" id="{85A492A5-8F44-4415-8BD6-79D9EF097D67}"/>
                </a:ext>
              </a:extLst>
            </p:cNvPr>
            <p:cNvSpPr txBox="1"/>
            <p:nvPr/>
          </p:nvSpPr>
          <p:spPr>
            <a:xfrm>
              <a:off x="1272072" y="4105618"/>
              <a:ext cx="564578" cy="461665"/>
            </a:xfrm>
            <a:prstGeom prst="rect">
              <a:avLst/>
            </a:prstGeom>
            <a:noFill/>
          </p:spPr>
          <p:txBody>
            <a:bodyPr wrap="none" rtlCol="0">
              <a:spAutoFit/>
            </a:bodyPr>
            <a:lstStyle/>
            <a:p>
              <a:r>
                <a:rPr lang="es-CO" sz="2400" dirty="0">
                  <a:solidFill>
                    <a:srgbClr val="DFA0A8"/>
                  </a:solidFill>
                  <a:latin typeface="LEMON MILK" panose="00000500000000000000" pitchFamily="50" charset="0"/>
                </a:rPr>
                <a:t>1.3</a:t>
              </a:r>
            </a:p>
          </p:txBody>
        </p:sp>
      </p:grpSp>
      <p:grpSp>
        <p:nvGrpSpPr>
          <p:cNvPr id="41" name="Grupo 40">
            <a:extLst>
              <a:ext uri="{FF2B5EF4-FFF2-40B4-BE49-F238E27FC236}">
                <a16:creationId xmlns:a16="http://schemas.microsoft.com/office/drawing/2014/main" id="{55092559-25CE-48D4-9147-D79B29BEE2F5}"/>
              </a:ext>
            </a:extLst>
          </p:cNvPr>
          <p:cNvGrpSpPr/>
          <p:nvPr/>
        </p:nvGrpSpPr>
        <p:grpSpPr>
          <a:xfrm>
            <a:off x="0" y="5182580"/>
            <a:ext cx="11691817" cy="1000661"/>
            <a:chOff x="0" y="5182580"/>
            <a:chExt cx="11691817" cy="1000661"/>
          </a:xfrm>
        </p:grpSpPr>
        <p:grpSp>
          <p:nvGrpSpPr>
            <p:cNvPr id="37" name="Grupo 36">
              <a:extLst>
                <a:ext uri="{FF2B5EF4-FFF2-40B4-BE49-F238E27FC236}">
                  <a16:creationId xmlns:a16="http://schemas.microsoft.com/office/drawing/2014/main" id="{637AB746-6B71-4017-B5F0-47F4795F314F}"/>
                </a:ext>
              </a:extLst>
            </p:cNvPr>
            <p:cNvGrpSpPr/>
            <p:nvPr/>
          </p:nvGrpSpPr>
          <p:grpSpPr>
            <a:xfrm>
              <a:off x="0" y="5182580"/>
              <a:ext cx="11691817" cy="1000661"/>
              <a:chOff x="0" y="5182580"/>
              <a:chExt cx="11691817" cy="1000661"/>
            </a:xfrm>
          </p:grpSpPr>
          <p:pic>
            <p:nvPicPr>
              <p:cNvPr id="29" name="Gráfico 28">
                <a:extLst>
                  <a:ext uri="{FF2B5EF4-FFF2-40B4-BE49-F238E27FC236}">
                    <a16:creationId xmlns:a16="http://schemas.microsoft.com/office/drawing/2014/main" id="{7530CFFE-5BB3-4608-96F9-DE3CF99A9E2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16217" y="5182580"/>
                <a:ext cx="10875600" cy="1000661"/>
              </a:xfrm>
              <a:prstGeom prst="rect">
                <a:avLst/>
              </a:prstGeom>
            </p:spPr>
          </p:pic>
          <p:cxnSp>
            <p:nvCxnSpPr>
              <p:cNvPr id="27" name="Conector recto de flecha 26">
                <a:extLst>
                  <a:ext uri="{FF2B5EF4-FFF2-40B4-BE49-F238E27FC236}">
                    <a16:creationId xmlns:a16="http://schemas.microsoft.com/office/drawing/2014/main" id="{6214538F-2A16-4F95-9CFC-4FACE8F9AB6E}"/>
                  </a:ext>
                </a:extLst>
              </p:cNvPr>
              <p:cNvCxnSpPr>
                <a:cxnSpLocks/>
              </p:cNvCxnSpPr>
              <p:nvPr/>
            </p:nvCxnSpPr>
            <p:spPr>
              <a:xfrm>
                <a:off x="0" y="5707041"/>
                <a:ext cx="1100831" cy="0"/>
              </a:xfrm>
              <a:prstGeom prst="straightConnector1">
                <a:avLst/>
              </a:prstGeom>
              <a:ln w="31750">
                <a:solidFill>
                  <a:srgbClr val="9CD2D9"/>
                </a:solidFill>
                <a:prstDash val="sysDash"/>
                <a:headEnd type="none"/>
                <a:tailEnd type="oval" w="lg" len="lg"/>
              </a:ln>
            </p:spPr>
            <p:style>
              <a:lnRef idx="1">
                <a:schemeClr val="accent1"/>
              </a:lnRef>
              <a:fillRef idx="0">
                <a:schemeClr val="accent1"/>
              </a:fillRef>
              <a:effectRef idx="0">
                <a:schemeClr val="accent1"/>
              </a:effectRef>
              <a:fontRef idx="minor">
                <a:schemeClr val="tx1"/>
              </a:fontRef>
            </p:style>
          </p:cxnSp>
        </p:grpSp>
        <p:sp>
          <p:nvSpPr>
            <p:cNvPr id="33" name="CuadroTexto 32">
              <a:extLst>
                <a:ext uri="{FF2B5EF4-FFF2-40B4-BE49-F238E27FC236}">
                  <a16:creationId xmlns:a16="http://schemas.microsoft.com/office/drawing/2014/main" id="{D7B29E88-72A4-42BF-9040-9EAA40A66C72}"/>
                </a:ext>
              </a:extLst>
            </p:cNvPr>
            <p:cNvSpPr txBox="1"/>
            <p:nvPr/>
          </p:nvSpPr>
          <p:spPr>
            <a:xfrm>
              <a:off x="1254439" y="5497977"/>
              <a:ext cx="582211" cy="461665"/>
            </a:xfrm>
            <a:prstGeom prst="rect">
              <a:avLst/>
            </a:prstGeom>
            <a:noFill/>
          </p:spPr>
          <p:txBody>
            <a:bodyPr wrap="none" rtlCol="0">
              <a:spAutoFit/>
            </a:bodyPr>
            <a:lstStyle/>
            <a:p>
              <a:r>
                <a:rPr lang="es-CO" sz="2400" dirty="0">
                  <a:solidFill>
                    <a:srgbClr val="9CD2D9"/>
                  </a:solidFill>
                  <a:latin typeface="LEMON MILK" panose="00000500000000000000" pitchFamily="50" charset="0"/>
                </a:rPr>
                <a:t>1.4</a:t>
              </a:r>
            </a:p>
          </p:txBody>
        </p:sp>
      </p:grpSp>
      <p:sp>
        <p:nvSpPr>
          <p:cNvPr id="20" name="CuadroTexto 19">
            <a:extLst>
              <a:ext uri="{FF2B5EF4-FFF2-40B4-BE49-F238E27FC236}">
                <a16:creationId xmlns:a16="http://schemas.microsoft.com/office/drawing/2014/main" id="{6FE73EA5-169B-428F-97B1-B71E5DE16D2C}"/>
              </a:ext>
            </a:extLst>
          </p:cNvPr>
          <p:cNvSpPr txBox="1"/>
          <p:nvPr/>
        </p:nvSpPr>
        <p:spPr>
          <a:xfrm>
            <a:off x="1902712" y="5529717"/>
            <a:ext cx="9266283" cy="492443"/>
          </a:xfrm>
          <a:prstGeom prst="rect">
            <a:avLst/>
          </a:prstGeom>
          <a:noFill/>
        </p:spPr>
        <p:txBody>
          <a:bodyPr wrap="square" rtlCol="0">
            <a:spAutoFit/>
          </a:bodyPr>
          <a:lstStyle/>
          <a:p>
            <a:pPr algn="just"/>
            <a:r>
              <a:rPr lang="es-ES" sz="1300" dirty="0">
                <a:latin typeface="Century Gothic" panose="020B0502020202020204" pitchFamily="34" charset="0"/>
              </a:rPr>
              <a:t>Proyectar el esquema arquitectónico de una plaza de mercado funcional.</a:t>
            </a:r>
          </a:p>
          <a:p>
            <a:pPr algn="just"/>
            <a:endParaRPr lang="es-CO" sz="1300" dirty="0">
              <a:latin typeface="Century Gothic" panose="020B0502020202020204" pitchFamily="34" charset="0"/>
            </a:endParaRPr>
          </a:p>
        </p:txBody>
      </p:sp>
      <p:sp>
        <p:nvSpPr>
          <p:cNvPr id="19" name="CuadroTexto 18">
            <a:extLst>
              <a:ext uri="{FF2B5EF4-FFF2-40B4-BE49-F238E27FC236}">
                <a16:creationId xmlns:a16="http://schemas.microsoft.com/office/drawing/2014/main" id="{D3C64DA2-B6CF-4842-B719-D29BE171BC22}"/>
              </a:ext>
            </a:extLst>
          </p:cNvPr>
          <p:cNvSpPr txBox="1"/>
          <p:nvPr/>
        </p:nvSpPr>
        <p:spPr>
          <a:xfrm>
            <a:off x="1917048" y="2774567"/>
            <a:ext cx="9482768" cy="692497"/>
          </a:xfrm>
          <a:prstGeom prst="rect">
            <a:avLst/>
          </a:prstGeom>
          <a:noFill/>
        </p:spPr>
        <p:txBody>
          <a:bodyPr wrap="square" rtlCol="0">
            <a:spAutoFit/>
          </a:bodyPr>
          <a:lstStyle/>
          <a:p>
            <a:pPr algn="just"/>
            <a:r>
              <a:rPr lang="es-ES" sz="1300" dirty="0">
                <a:latin typeface="Century Gothic" panose="020B0502020202020204" pitchFamily="34" charset="0"/>
              </a:rPr>
              <a:t>Conceptualizar la arquitectura funcional como proceso clave durante el desarrollo de un diseño arquitectónico de la plaza de mercado.</a:t>
            </a:r>
          </a:p>
          <a:p>
            <a:pPr algn="just"/>
            <a:endParaRPr lang="es-CO" sz="1300" dirty="0">
              <a:latin typeface="Century Gothic" panose="020B0502020202020204" pitchFamily="34" charset="0"/>
            </a:endParaRPr>
          </a:p>
        </p:txBody>
      </p:sp>
      <p:sp>
        <p:nvSpPr>
          <p:cNvPr id="17" name="CuadroTexto 16">
            <a:extLst>
              <a:ext uri="{FF2B5EF4-FFF2-40B4-BE49-F238E27FC236}">
                <a16:creationId xmlns:a16="http://schemas.microsoft.com/office/drawing/2014/main" id="{DBDF14E8-AAD3-43E3-92EF-D54FCC845415}"/>
              </a:ext>
            </a:extLst>
          </p:cNvPr>
          <p:cNvSpPr txBox="1"/>
          <p:nvPr/>
        </p:nvSpPr>
        <p:spPr>
          <a:xfrm>
            <a:off x="1917048" y="1387911"/>
            <a:ext cx="9482768" cy="692497"/>
          </a:xfrm>
          <a:prstGeom prst="rect">
            <a:avLst/>
          </a:prstGeom>
          <a:noFill/>
        </p:spPr>
        <p:txBody>
          <a:bodyPr wrap="square" rtlCol="0">
            <a:spAutoFit/>
          </a:bodyPr>
          <a:lstStyle/>
          <a:p>
            <a:pPr algn="just"/>
            <a:r>
              <a:rPr lang="es-ES" sz="1300" dirty="0">
                <a:latin typeface="Century Gothic" panose="020B0502020202020204" pitchFamily="34" charset="0"/>
              </a:rPr>
              <a:t>Establecer la metodología de investigación que permita el desarrollo de un diseño arquitectónico funcional de una plaza de mercado para la ciudad de Bogotá.</a:t>
            </a:r>
          </a:p>
          <a:p>
            <a:pPr algn="just"/>
            <a:endParaRPr lang="es-CO" sz="1300" dirty="0">
              <a:latin typeface="Century Gothic" panose="020B0502020202020204" pitchFamily="34" charset="0"/>
            </a:endParaRPr>
          </a:p>
        </p:txBody>
      </p:sp>
      <p:sp>
        <p:nvSpPr>
          <p:cNvPr id="18" name="CuadroTexto 17">
            <a:extLst>
              <a:ext uri="{FF2B5EF4-FFF2-40B4-BE49-F238E27FC236}">
                <a16:creationId xmlns:a16="http://schemas.microsoft.com/office/drawing/2014/main" id="{96AAB13A-15AC-4001-B446-2D3F1869E7F3}"/>
              </a:ext>
            </a:extLst>
          </p:cNvPr>
          <p:cNvSpPr txBox="1"/>
          <p:nvPr/>
        </p:nvSpPr>
        <p:spPr>
          <a:xfrm>
            <a:off x="1926972" y="4179057"/>
            <a:ext cx="9632642" cy="492443"/>
          </a:xfrm>
          <a:prstGeom prst="rect">
            <a:avLst/>
          </a:prstGeom>
          <a:noFill/>
        </p:spPr>
        <p:txBody>
          <a:bodyPr wrap="square" rtlCol="0">
            <a:spAutoFit/>
          </a:bodyPr>
          <a:lstStyle/>
          <a:p>
            <a:pPr algn="just"/>
            <a:r>
              <a:rPr lang="es-ES" sz="1300" dirty="0">
                <a:latin typeface="Century Gothic" panose="020B0502020202020204" pitchFamily="34" charset="0"/>
              </a:rPr>
              <a:t>Diagnosticar las plazas de mercado en Bogotá y funcionamiento a partir de su diseño arquitectónico.</a:t>
            </a:r>
          </a:p>
          <a:p>
            <a:pPr algn="just"/>
            <a:endParaRPr lang="es-CO" sz="1300" dirty="0">
              <a:latin typeface="Century Gothic" panose="020B0502020202020204" pitchFamily="34" charset="0"/>
            </a:endParaRPr>
          </a:p>
        </p:txBody>
      </p:sp>
      <p:sp>
        <p:nvSpPr>
          <p:cNvPr id="25" name="CuadroTexto 24">
            <a:extLst>
              <a:ext uri="{FF2B5EF4-FFF2-40B4-BE49-F238E27FC236}">
                <a16:creationId xmlns:a16="http://schemas.microsoft.com/office/drawing/2014/main" id="{2D04536C-7E8B-4B38-AA79-00303B5301EB}"/>
              </a:ext>
            </a:extLst>
          </p:cNvPr>
          <p:cNvSpPr txBox="1"/>
          <p:nvPr/>
        </p:nvSpPr>
        <p:spPr>
          <a:xfrm>
            <a:off x="4697340" y="320636"/>
            <a:ext cx="3113353" cy="369332"/>
          </a:xfrm>
          <a:prstGeom prst="rect">
            <a:avLst/>
          </a:prstGeom>
          <a:noFill/>
        </p:spPr>
        <p:txBody>
          <a:bodyPr wrap="none" rtlCol="0">
            <a:spAutoFit/>
          </a:bodyPr>
          <a:lstStyle/>
          <a:p>
            <a:r>
              <a:rPr lang="es-CO" dirty="0">
                <a:latin typeface="LEMON MILK" panose="00000500000000000000" pitchFamily="50" charset="0"/>
              </a:rPr>
              <a:t>Objetivos específicos</a:t>
            </a:r>
          </a:p>
        </p:txBody>
      </p:sp>
    </p:spTree>
    <p:extLst>
      <p:ext uri="{BB962C8B-B14F-4D97-AF65-F5344CB8AC3E}">
        <p14:creationId xmlns:p14="http://schemas.microsoft.com/office/powerpoint/2010/main" val="15744039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anim calcmode="lin" valueType="num">
                                      <p:cBhvr>
                                        <p:cTn id="8" dur="500" fill="hold"/>
                                        <p:tgtEl>
                                          <p:spTgt spid="25"/>
                                        </p:tgtEl>
                                        <p:attrNameLst>
                                          <p:attrName>ppt_x</p:attrName>
                                        </p:attrNameLst>
                                      </p:cBhvr>
                                      <p:tavLst>
                                        <p:tav tm="0">
                                          <p:val>
                                            <p:strVal val="#ppt_x"/>
                                          </p:val>
                                        </p:tav>
                                        <p:tav tm="100000">
                                          <p:val>
                                            <p:strVal val="#ppt_x"/>
                                          </p:val>
                                        </p:tav>
                                      </p:tavLst>
                                    </p:anim>
                                    <p:anim calcmode="lin" valueType="num">
                                      <p:cBhvr>
                                        <p:cTn id="9" dur="500" fill="hold"/>
                                        <p:tgtEl>
                                          <p:spTgt spid="2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wipe(left)">
                                      <p:cBhvr>
                                        <p:cTn id="13" dur="1500"/>
                                        <p:tgtEl>
                                          <p:spTgt spid="38"/>
                                        </p:tgtEl>
                                      </p:cBhvr>
                                    </p:animEffect>
                                  </p:childTnLst>
                                </p:cTn>
                              </p:par>
                            </p:childTnLst>
                          </p:cTn>
                        </p:par>
                        <p:par>
                          <p:cTn id="14" fill="hold">
                            <p:stCondLst>
                              <p:cond delay="2000"/>
                            </p:stCondLst>
                            <p:childTnLst>
                              <p:par>
                                <p:cTn id="15" presetID="22" presetClass="entr" presetSubtype="8"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1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wipe(left)">
                                      <p:cBhvr>
                                        <p:cTn id="22" dur="1500"/>
                                        <p:tgtEl>
                                          <p:spTgt spid="39"/>
                                        </p:tgtEl>
                                      </p:cBhvr>
                                    </p:animEffect>
                                  </p:childTnLst>
                                </p:cTn>
                              </p:par>
                            </p:childTnLst>
                          </p:cTn>
                        </p:par>
                        <p:par>
                          <p:cTn id="23" fill="hold">
                            <p:stCondLst>
                              <p:cond delay="1500"/>
                            </p:stCondLst>
                            <p:childTnLst>
                              <p:par>
                                <p:cTn id="24" presetID="22" presetClass="entr" presetSubtype="8" fill="hold" grpId="0" nodeType="after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1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wipe(left)">
                                      <p:cBhvr>
                                        <p:cTn id="31" dur="1500"/>
                                        <p:tgtEl>
                                          <p:spTgt spid="40"/>
                                        </p:tgtEl>
                                      </p:cBhvr>
                                    </p:animEffect>
                                  </p:childTnLst>
                                </p:cTn>
                              </p:par>
                            </p:childTnLst>
                          </p:cTn>
                        </p:par>
                        <p:par>
                          <p:cTn id="32" fill="hold">
                            <p:stCondLst>
                              <p:cond delay="1500"/>
                            </p:stCondLst>
                            <p:childTnLst>
                              <p:par>
                                <p:cTn id="33" presetID="22" presetClass="entr" presetSubtype="8"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wipe(left)">
                                      <p:cBhvr>
                                        <p:cTn id="35" dur="15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41"/>
                                        </p:tgtEl>
                                        <p:attrNameLst>
                                          <p:attrName>style.visibility</p:attrName>
                                        </p:attrNameLst>
                                      </p:cBhvr>
                                      <p:to>
                                        <p:strVal val="visible"/>
                                      </p:to>
                                    </p:set>
                                    <p:animEffect transition="in" filter="wipe(left)">
                                      <p:cBhvr>
                                        <p:cTn id="40" dur="1500"/>
                                        <p:tgtEl>
                                          <p:spTgt spid="41"/>
                                        </p:tgtEl>
                                      </p:cBhvr>
                                    </p:animEffect>
                                  </p:childTnLst>
                                </p:cTn>
                              </p:par>
                            </p:childTnLst>
                          </p:cTn>
                        </p:par>
                        <p:par>
                          <p:cTn id="41" fill="hold">
                            <p:stCondLst>
                              <p:cond delay="1500"/>
                            </p:stCondLst>
                            <p:childTnLst>
                              <p:par>
                                <p:cTn id="42" presetID="22" presetClass="entr" presetSubtype="8" fill="hold" grpId="0" nodeType="after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left)">
                                      <p:cBhvr>
                                        <p:cTn id="44" dur="1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9" grpId="0"/>
      <p:bldP spid="17" grpId="0"/>
      <p:bldP spid="18" grpId="0"/>
      <p:bldP spid="2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áfico 2">
            <a:extLst>
              <a:ext uri="{FF2B5EF4-FFF2-40B4-BE49-F238E27FC236}">
                <a16:creationId xmlns:a16="http://schemas.microsoft.com/office/drawing/2014/main" id="{CFA24D27-6688-453D-A651-E69109199BE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8" name="CuadroTexto 7">
            <a:extLst>
              <a:ext uri="{FF2B5EF4-FFF2-40B4-BE49-F238E27FC236}">
                <a16:creationId xmlns:a16="http://schemas.microsoft.com/office/drawing/2014/main" id="{533701CE-44B3-418A-B142-36212B1EFB60}"/>
              </a:ext>
            </a:extLst>
          </p:cNvPr>
          <p:cNvSpPr txBox="1"/>
          <p:nvPr/>
        </p:nvSpPr>
        <p:spPr>
          <a:xfrm>
            <a:off x="6259311" y="1812178"/>
            <a:ext cx="5211933" cy="3233642"/>
          </a:xfrm>
          <a:prstGeom prst="rect">
            <a:avLst/>
          </a:prstGeom>
          <a:noFill/>
        </p:spPr>
        <p:txBody>
          <a:bodyPr wrap="square" rtlCol="0">
            <a:spAutoFit/>
          </a:bodyPr>
          <a:lstStyle/>
          <a:p>
            <a:pPr algn="just">
              <a:lnSpc>
                <a:spcPct val="107000"/>
              </a:lnSpc>
              <a:spcAft>
                <a:spcPts val="800"/>
              </a:spcAft>
            </a:pPr>
            <a:r>
              <a:rPr lang="es-CO" sz="1600" dirty="0">
                <a:effectLst/>
                <a:latin typeface="Century Gothic" panose="020B0502020202020204" pitchFamily="34" charset="0"/>
                <a:ea typeface="Calibri" panose="020F0502020204030204" pitchFamily="34" charset="0"/>
                <a:cs typeface="Arial" panose="020B0604020202020204" pitchFamily="34" charset="0"/>
              </a:rPr>
              <a:t>Un hombre sabio alguna vez me dijo: “Sin el campo, no hay ciudad” y esas palabras cobraron sentido cuando decidí aventurarme en un proyecto de grado que uniera la ciudad y el campo, una idea que nació de la manera más inesperada con ese mismo hombre. Papito, con tristeza en el corazón debo aceptar que hoy me acompañas desde el cielo, y sabes que este trabajo, es el fruto de tu idea, gracias por acompañarme hasta el final, y por hacer de mí una gran mujer. Este trabajo es por ti y para ti, te amo por siempre.</a:t>
            </a:r>
          </a:p>
        </p:txBody>
      </p:sp>
      <p:sp>
        <p:nvSpPr>
          <p:cNvPr id="14" name="Elipse 13">
            <a:extLst>
              <a:ext uri="{FF2B5EF4-FFF2-40B4-BE49-F238E27FC236}">
                <a16:creationId xmlns:a16="http://schemas.microsoft.com/office/drawing/2014/main" id="{0BC97671-D8FE-4650-A7F9-9DAAF8124068}"/>
              </a:ext>
            </a:extLst>
          </p:cNvPr>
          <p:cNvSpPr/>
          <p:nvPr/>
        </p:nvSpPr>
        <p:spPr>
          <a:xfrm>
            <a:off x="309681" y="718810"/>
            <a:ext cx="5639949" cy="5639949"/>
          </a:xfrm>
          <a:prstGeom prst="ellipse">
            <a:avLst/>
          </a:prstGeom>
          <a:blipFill dpi="0" rotWithShape="1">
            <a:blip r:embed="rId4">
              <a:alphaModFix amt="75000"/>
              <a:extLst>
                <a:ext uri="{28A0092B-C50C-407E-A947-70E740481C1C}">
                  <a14:useLocalDpi xmlns:a14="http://schemas.microsoft.com/office/drawing/2010/main" val="0"/>
                </a:ext>
              </a:extLst>
            </a:blip>
            <a:srcRect/>
            <a:stretch>
              <a:fillRect/>
            </a:stretch>
          </a:blipFill>
          <a:ln w="76200">
            <a:solidFill>
              <a:srgbClr val="DFA0A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312539711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áfico 3">
            <a:extLst>
              <a:ext uri="{FF2B5EF4-FFF2-40B4-BE49-F238E27FC236}">
                <a16:creationId xmlns:a16="http://schemas.microsoft.com/office/drawing/2014/main" id="{30E8502E-7C71-4EAF-9043-EDB5070CD5EF}"/>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4764" t="24736" r="2972" b="39166"/>
          <a:stretch/>
        </p:blipFill>
        <p:spPr>
          <a:xfrm>
            <a:off x="0" y="0"/>
            <a:ext cx="12192000" cy="6858001"/>
          </a:xfrm>
          <a:prstGeom prst="rect">
            <a:avLst/>
          </a:prstGeom>
        </p:spPr>
      </p:pic>
    </p:spTree>
    <p:extLst>
      <p:ext uri="{BB962C8B-B14F-4D97-AF65-F5344CB8AC3E}">
        <p14:creationId xmlns:p14="http://schemas.microsoft.com/office/powerpoint/2010/main" val="3743330132"/>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áfico 4">
            <a:extLst>
              <a:ext uri="{FF2B5EF4-FFF2-40B4-BE49-F238E27FC236}">
                <a16:creationId xmlns:a16="http://schemas.microsoft.com/office/drawing/2014/main" id="{6E267378-AA65-41A9-AA5C-8E7E548F8C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9" name="CuadroTexto 48">
            <a:extLst>
              <a:ext uri="{FF2B5EF4-FFF2-40B4-BE49-F238E27FC236}">
                <a16:creationId xmlns:a16="http://schemas.microsoft.com/office/drawing/2014/main" id="{BB6D9A1A-8985-435F-BC68-35A698FF4645}"/>
              </a:ext>
            </a:extLst>
          </p:cNvPr>
          <p:cNvSpPr txBox="1"/>
          <p:nvPr/>
        </p:nvSpPr>
        <p:spPr>
          <a:xfrm>
            <a:off x="3652863" y="344469"/>
            <a:ext cx="4886274" cy="369332"/>
          </a:xfrm>
          <a:prstGeom prst="rect">
            <a:avLst/>
          </a:prstGeom>
          <a:noFill/>
        </p:spPr>
        <p:txBody>
          <a:bodyPr wrap="none" rtlCol="0">
            <a:spAutoFit/>
          </a:bodyPr>
          <a:lstStyle/>
          <a:p>
            <a:r>
              <a:rPr lang="es-CO" dirty="0">
                <a:latin typeface="LEMON MILK" panose="00000500000000000000" pitchFamily="50" charset="0"/>
              </a:rPr>
              <a:t>FASES PROTOCOLO DE INVESTIGACIÓN</a:t>
            </a:r>
          </a:p>
        </p:txBody>
      </p:sp>
      <p:pic>
        <p:nvPicPr>
          <p:cNvPr id="3" name="Gráfico 2">
            <a:extLst>
              <a:ext uri="{FF2B5EF4-FFF2-40B4-BE49-F238E27FC236}">
                <a16:creationId xmlns:a16="http://schemas.microsoft.com/office/drawing/2014/main" id="{C5A03F5A-3DC8-49A9-9D58-DC3A9C3240A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5074" y="1440459"/>
            <a:ext cx="11745935" cy="3799778"/>
          </a:xfrm>
          <a:prstGeom prst="rect">
            <a:avLst/>
          </a:prstGeom>
        </p:spPr>
      </p:pic>
      <p:sp>
        <p:nvSpPr>
          <p:cNvPr id="12" name="CuadroTexto 11">
            <a:extLst>
              <a:ext uri="{FF2B5EF4-FFF2-40B4-BE49-F238E27FC236}">
                <a16:creationId xmlns:a16="http://schemas.microsoft.com/office/drawing/2014/main" id="{2936D2D9-8644-42A2-850F-E250D873EAFC}"/>
              </a:ext>
            </a:extLst>
          </p:cNvPr>
          <p:cNvSpPr txBox="1"/>
          <p:nvPr/>
        </p:nvSpPr>
        <p:spPr>
          <a:xfrm>
            <a:off x="485771" y="3183558"/>
            <a:ext cx="2466025" cy="1477328"/>
          </a:xfrm>
          <a:prstGeom prst="rect">
            <a:avLst/>
          </a:prstGeom>
          <a:noFill/>
        </p:spPr>
        <p:txBody>
          <a:bodyPr wrap="square" rtlCol="0">
            <a:spAutoFit/>
          </a:bodyPr>
          <a:lstStyle/>
          <a:p>
            <a:pPr algn="just"/>
            <a:r>
              <a:rPr lang="es-ES" sz="900" dirty="0">
                <a:latin typeface="Century Gothic" panose="020B0502020202020204" pitchFamily="34" charset="0"/>
              </a:rPr>
              <a:t>Formular la naturaleza de la investigación, buscando todas las ideas que se llevarán a cabo para el desarrollo del proyecto de tesis que sustente la arquitectura funcional como lugar de mercado. Durante el desarrollo del marco metodológico se tuvo como referencia fuentes secundarias que expliquen este proceso.</a:t>
            </a:r>
          </a:p>
          <a:p>
            <a:pPr algn="just"/>
            <a:endParaRPr lang="es-CO" sz="900" dirty="0"/>
          </a:p>
        </p:txBody>
      </p:sp>
      <p:sp>
        <p:nvSpPr>
          <p:cNvPr id="13" name="CuadroTexto 12">
            <a:extLst>
              <a:ext uri="{FF2B5EF4-FFF2-40B4-BE49-F238E27FC236}">
                <a16:creationId xmlns:a16="http://schemas.microsoft.com/office/drawing/2014/main" id="{C0B5ED9A-F178-4D9C-8EA0-90FFC6C41E8D}"/>
              </a:ext>
            </a:extLst>
          </p:cNvPr>
          <p:cNvSpPr txBox="1"/>
          <p:nvPr/>
        </p:nvSpPr>
        <p:spPr>
          <a:xfrm>
            <a:off x="502575" y="2974466"/>
            <a:ext cx="931189" cy="230832"/>
          </a:xfrm>
          <a:prstGeom prst="rect">
            <a:avLst/>
          </a:prstGeom>
          <a:noFill/>
        </p:spPr>
        <p:txBody>
          <a:bodyPr wrap="square" rtlCol="0">
            <a:spAutoFit/>
          </a:bodyPr>
          <a:lstStyle/>
          <a:p>
            <a:r>
              <a:rPr lang="es-CO" sz="900" dirty="0">
                <a:latin typeface="LEMON MILK" panose="00000500000000000000" pitchFamily="50" charset="0"/>
              </a:rPr>
              <a:t>OBJETIVO:</a:t>
            </a:r>
          </a:p>
        </p:txBody>
      </p:sp>
      <p:sp>
        <p:nvSpPr>
          <p:cNvPr id="14" name="CuadroTexto 13">
            <a:extLst>
              <a:ext uri="{FF2B5EF4-FFF2-40B4-BE49-F238E27FC236}">
                <a16:creationId xmlns:a16="http://schemas.microsoft.com/office/drawing/2014/main" id="{BA1A1759-471B-487D-BCDC-811ACFBA6DB1}"/>
              </a:ext>
            </a:extLst>
          </p:cNvPr>
          <p:cNvSpPr txBox="1"/>
          <p:nvPr/>
        </p:nvSpPr>
        <p:spPr>
          <a:xfrm>
            <a:off x="3404792" y="3179027"/>
            <a:ext cx="2436053" cy="1477328"/>
          </a:xfrm>
          <a:prstGeom prst="rect">
            <a:avLst/>
          </a:prstGeom>
          <a:noFill/>
        </p:spPr>
        <p:txBody>
          <a:bodyPr wrap="square" rtlCol="0">
            <a:spAutoFit/>
          </a:bodyPr>
          <a:lstStyle/>
          <a:p>
            <a:pPr algn="just"/>
            <a:r>
              <a:rPr lang="es-ES" sz="900" dirty="0">
                <a:latin typeface="Century Gothic" panose="020B0502020202020204" pitchFamily="34" charset="0"/>
              </a:rPr>
              <a:t>Definir  los aspectos o conceptos que se investigarán para el desarrollo del marco teórico, se debe realizar la conceptualización de la problemática y los objetivos además de tener planteado el rumbo que llevará la investigación para poder identificar las diferentes posturas teóricas que se tiene sobre el tema a tratar. .</a:t>
            </a:r>
          </a:p>
          <a:p>
            <a:pPr algn="just"/>
            <a:endParaRPr lang="es-CO" sz="900" dirty="0"/>
          </a:p>
        </p:txBody>
      </p:sp>
      <p:sp>
        <p:nvSpPr>
          <p:cNvPr id="15" name="CuadroTexto 14">
            <a:extLst>
              <a:ext uri="{FF2B5EF4-FFF2-40B4-BE49-F238E27FC236}">
                <a16:creationId xmlns:a16="http://schemas.microsoft.com/office/drawing/2014/main" id="{A4AA318C-60C2-4490-80C8-72DA2B0C1A66}"/>
              </a:ext>
            </a:extLst>
          </p:cNvPr>
          <p:cNvSpPr txBox="1"/>
          <p:nvPr/>
        </p:nvSpPr>
        <p:spPr>
          <a:xfrm>
            <a:off x="3417961" y="2989581"/>
            <a:ext cx="931189" cy="230832"/>
          </a:xfrm>
          <a:prstGeom prst="rect">
            <a:avLst/>
          </a:prstGeom>
          <a:noFill/>
        </p:spPr>
        <p:txBody>
          <a:bodyPr wrap="square" rtlCol="0">
            <a:spAutoFit/>
          </a:bodyPr>
          <a:lstStyle/>
          <a:p>
            <a:r>
              <a:rPr lang="es-CO" sz="900" dirty="0">
                <a:latin typeface="LEMON MILK" panose="00000500000000000000" pitchFamily="50" charset="0"/>
              </a:rPr>
              <a:t>OBJETIVO:</a:t>
            </a:r>
          </a:p>
        </p:txBody>
      </p:sp>
      <p:sp>
        <p:nvSpPr>
          <p:cNvPr id="16" name="CuadroTexto 15">
            <a:extLst>
              <a:ext uri="{FF2B5EF4-FFF2-40B4-BE49-F238E27FC236}">
                <a16:creationId xmlns:a16="http://schemas.microsoft.com/office/drawing/2014/main" id="{2092EE81-844F-4807-B818-821373325715}"/>
              </a:ext>
            </a:extLst>
          </p:cNvPr>
          <p:cNvSpPr txBox="1"/>
          <p:nvPr/>
        </p:nvSpPr>
        <p:spPr>
          <a:xfrm>
            <a:off x="6293841" y="3197061"/>
            <a:ext cx="2442239" cy="1338828"/>
          </a:xfrm>
          <a:prstGeom prst="rect">
            <a:avLst/>
          </a:prstGeom>
          <a:noFill/>
        </p:spPr>
        <p:txBody>
          <a:bodyPr wrap="square" rtlCol="0">
            <a:spAutoFit/>
          </a:bodyPr>
          <a:lstStyle/>
          <a:p>
            <a:pPr algn="just"/>
            <a:r>
              <a:rPr lang="es-ES" sz="900" dirty="0">
                <a:latin typeface="Century Gothic" panose="020B0502020202020204" pitchFamily="34" charset="0"/>
              </a:rPr>
              <a:t>Delimitar el problema, la sustentación el tema pendiente en el marco teórico, para poder continuar haciendo un análisis sistemático del lugar teniendo en cuenta  las necesidades que tenga el sector, la población, para así encontrar todos los criterios de diseño que aporten de manera positiva a el proyecto y su entorno. </a:t>
            </a:r>
            <a:endParaRPr lang="es-CO" sz="900" dirty="0"/>
          </a:p>
        </p:txBody>
      </p:sp>
      <p:sp>
        <p:nvSpPr>
          <p:cNvPr id="17" name="CuadroTexto 16">
            <a:extLst>
              <a:ext uri="{FF2B5EF4-FFF2-40B4-BE49-F238E27FC236}">
                <a16:creationId xmlns:a16="http://schemas.microsoft.com/office/drawing/2014/main" id="{1251D572-1E76-418E-AF11-348826C542B3}"/>
              </a:ext>
            </a:extLst>
          </p:cNvPr>
          <p:cNvSpPr txBox="1"/>
          <p:nvPr/>
        </p:nvSpPr>
        <p:spPr>
          <a:xfrm>
            <a:off x="6300026" y="2993207"/>
            <a:ext cx="931189" cy="230832"/>
          </a:xfrm>
          <a:prstGeom prst="rect">
            <a:avLst/>
          </a:prstGeom>
          <a:noFill/>
        </p:spPr>
        <p:txBody>
          <a:bodyPr wrap="square" rtlCol="0">
            <a:spAutoFit/>
          </a:bodyPr>
          <a:lstStyle/>
          <a:p>
            <a:r>
              <a:rPr lang="es-CO" sz="900" dirty="0">
                <a:latin typeface="LEMON MILK" panose="00000500000000000000" pitchFamily="50" charset="0"/>
              </a:rPr>
              <a:t>OBJETIVO:</a:t>
            </a:r>
          </a:p>
        </p:txBody>
      </p:sp>
      <p:sp>
        <p:nvSpPr>
          <p:cNvPr id="18" name="CuadroTexto 17">
            <a:extLst>
              <a:ext uri="{FF2B5EF4-FFF2-40B4-BE49-F238E27FC236}">
                <a16:creationId xmlns:a16="http://schemas.microsoft.com/office/drawing/2014/main" id="{F39C8A9D-810E-4B8F-8A2A-6C69AB5C590A}"/>
              </a:ext>
            </a:extLst>
          </p:cNvPr>
          <p:cNvSpPr txBox="1"/>
          <p:nvPr/>
        </p:nvSpPr>
        <p:spPr>
          <a:xfrm>
            <a:off x="9189076" y="3197061"/>
            <a:ext cx="2442239" cy="1477328"/>
          </a:xfrm>
          <a:prstGeom prst="rect">
            <a:avLst/>
          </a:prstGeom>
          <a:noFill/>
        </p:spPr>
        <p:txBody>
          <a:bodyPr wrap="square" rtlCol="0">
            <a:spAutoFit/>
          </a:bodyPr>
          <a:lstStyle/>
          <a:p>
            <a:pPr algn="just"/>
            <a:r>
              <a:rPr lang="es-ES" sz="900" dirty="0">
                <a:latin typeface="Century Gothic" panose="020B0502020202020204" pitchFamily="34" charset="0"/>
              </a:rPr>
              <a:t>Desarrollar el proyecto arquitectónico teniendo como base los criterios de diseño y determinantes naturales que se establecieron en las fases posteriores con la meta de cumplir con los objetivos planteados al iniciar el proyecto de grado, que se justificaron con diferentes referentes teóricos académicos de diversos ámbitos, internacional, nacional y local. </a:t>
            </a:r>
            <a:endParaRPr lang="es-CO" sz="900" dirty="0"/>
          </a:p>
        </p:txBody>
      </p:sp>
      <p:sp>
        <p:nvSpPr>
          <p:cNvPr id="19" name="CuadroTexto 18">
            <a:extLst>
              <a:ext uri="{FF2B5EF4-FFF2-40B4-BE49-F238E27FC236}">
                <a16:creationId xmlns:a16="http://schemas.microsoft.com/office/drawing/2014/main" id="{CF4395D5-CE0E-4957-BF96-4F38AC5CC98E}"/>
              </a:ext>
            </a:extLst>
          </p:cNvPr>
          <p:cNvSpPr txBox="1"/>
          <p:nvPr/>
        </p:nvSpPr>
        <p:spPr>
          <a:xfrm>
            <a:off x="9189076" y="2993207"/>
            <a:ext cx="931189" cy="230832"/>
          </a:xfrm>
          <a:prstGeom prst="rect">
            <a:avLst/>
          </a:prstGeom>
          <a:noFill/>
        </p:spPr>
        <p:txBody>
          <a:bodyPr wrap="square" rtlCol="0">
            <a:spAutoFit/>
          </a:bodyPr>
          <a:lstStyle/>
          <a:p>
            <a:r>
              <a:rPr lang="es-CO" sz="900" dirty="0">
                <a:latin typeface="LEMON MILK" panose="00000500000000000000" pitchFamily="50" charset="0"/>
              </a:rPr>
              <a:t>OBJETIVO:</a:t>
            </a:r>
          </a:p>
        </p:txBody>
      </p:sp>
      <p:sp>
        <p:nvSpPr>
          <p:cNvPr id="28" name="CuadroTexto 27">
            <a:extLst>
              <a:ext uri="{FF2B5EF4-FFF2-40B4-BE49-F238E27FC236}">
                <a16:creationId xmlns:a16="http://schemas.microsoft.com/office/drawing/2014/main" id="{F52F6531-01C6-4177-BB02-2E435B07D841}"/>
              </a:ext>
            </a:extLst>
          </p:cNvPr>
          <p:cNvSpPr txBox="1"/>
          <p:nvPr/>
        </p:nvSpPr>
        <p:spPr>
          <a:xfrm>
            <a:off x="1288731" y="2412711"/>
            <a:ext cx="986167" cy="215444"/>
          </a:xfrm>
          <a:prstGeom prst="rect">
            <a:avLst/>
          </a:prstGeom>
          <a:noFill/>
        </p:spPr>
        <p:txBody>
          <a:bodyPr wrap="none" rtlCol="0">
            <a:spAutoFit/>
          </a:bodyPr>
          <a:lstStyle/>
          <a:p>
            <a:pPr algn="ctr"/>
            <a:r>
              <a:rPr lang="es-CO" sz="800" dirty="0">
                <a:latin typeface="LEMON MILK" panose="00000500000000000000" pitchFamily="50" charset="0"/>
              </a:rPr>
              <a:t>Formulación</a:t>
            </a:r>
          </a:p>
        </p:txBody>
      </p:sp>
      <p:sp>
        <p:nvSpPr>
          <p:cNvPr id="29" name="CuadroTexto 28">
            <a:extLst>
              <a:ext uri="{FF2B5EF4-FFF2-40B4-BE49-F238E27FC236}">
                <a16:creationId xmlns:a16="http://schemas.microsoft.com/office/drawing/2014/main" id="{14D53A2C-13EF-4479-BAAD-1824029294ED}"/>
              </a:ext>
            </a:extLst>
          </p:cNvPr>
          <p:cNvSpPr txBox="1"/>
          <p:nvPr/>
        </p:nvSpPr>
        <p:spPr>
          <a:xfrm>
            <a:off x="3971161" y="2409398"/>
            <a:ext cx="1356462" cy="215444"/>
          </a:xfrm>
          <a:prstGeom prst="rect">
            <a:avLst/>
          </a:prstGeom>
          <a:noFill/>
        </p:spPr>
        <p:txBody>
          <a:bodyPr wrap="none" rtlCol="0">
            <a:spAutoFit/>
          </a:bodyPr>
          <a:lstStyle/>
          <a:p>
            <a:pPr algn="ctr"/>
            <a:r>
              <a:rPr lang="es-CO" sz="800" dirty="0">
                <a:latin typeface="LEMON MILK" panose="00000500000000000000" pitchFamily="50" charset="0"/>
              </a:rPr>
              <a:t>CONCEPTUALIZACIÓN</a:t>
            </a:r>
          </a:p>
        </p:txBody>
      </p:sp>
      <p:sp>
        <p:nvSpPr>
          <p:cNvPr id="30" name="CuadroTexto 29">
            <a:extLst>
              <a:ext uri="{FF2B5EF4-FFF2-40B4-BE49-F238E27FC236}">
                <a16:creationId xmlns:a16="http://schemas.microsoft.com/office/drawing/2014/main" id="{A7A405B8-8CCB-49D8-A217-801653983846}"/>
              </a:ext>
            </a:extLst>
          </p:cNvPr>
          <p:cNvSpPr txBox="1"/>
          <p:nvPr/>
        </p:nvSpPr>
        <p:spPr>
          <a:xfrm>
            <a:off x="6975135" y="2409398"/>
            <a:ext cx="1200970" cy="215444"/>
          </a:xfrm>
          <a:prstGeom prst="rect">
            <a:avLst/>
          </a:prstGeom>
          <a:noFill/>
        </p:spPr>
        <p:txBody>
          <a:bodyPr wrap="none" rtlCol="0">
            <a:spAutoFit/>
          </a:bodyPr>
          <a:lstStyle/>
          <a:p>
            <a:pPr algn="ctr"/>
            <a:r>
              <a:rPr lang="es-CO" sz="800" dirty="0">
                <a:latin typeface="LEMON MILK" panose="00000500000000000000" pitchFamily="50" charset="0"/>
              </a:rPr>
              <a:t>CARACTERIZACIÓN</a:t>
            </a:r>
          </a:p>
        </p:txBody>
      </p:sp>
      <p:sp>
        <p:nvSpPr>
          <p:cNvPr id="31" name="CuadroTexto 30">
            <a:extLst>
              <a:ext uri="{FF2B5EF4-FFF2-40B4-BE49-F238E27FC236}">
                <a16:creationId xmlns:a16="http://schemas.microsoft.com/office/drawing/2014/main" id="{28BAB499-110E-4932-BEDA-07E32412B327}"/>
              </a:ext>
            </a:extLst>
          </p:cNvPr>
          <p:cNvSpPr txBox="1"/>
          <p:nvPr/>
        </p:nvSpPr>
        <p:spPr>
          <a:xfrm>
            <a:off x="9965201" y="2409398"/>
            <a:ext cx="889987" cy="215444"/>
          </a:xfrm>
          <a:prstGeom prst="rect">
            <a:avLst/>
          </a:prstGeom>
          <a:noFill/>
        </p:spPr>
        <p:txBody>
          <a:bodyPr wrap="none" rtlCol="0">
            <a:spAutoFit/>
          </a:bodyPr>
          <a:lstStyle/>
          <a:p>
            <a:pPr algn="ctr"/>
            <a:r>
              <a:rPr lang="es-CO" sz="800" dirty="0">
                <a:latin typeface="LEMON MILK" panose="00000500000000000000" pitchFamily="50" charset="0"/>
              </a:rPr>
              <a:t>PROYECTUAL</a:t>
            </a:r>
          </a:p>
        </p:txBody>
      </p:sp>
    </p:spTree>
    <p:extLst>
      <p:ext uri="{BB962C8B-B14F-4D97-AF65-F5344CB8AC3E}">
        <p14:creationId xmlns:p14="http://schemas.microsoft.com/office/powerpoint/2010/main" val="36138473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anim calcmode="lin" valueType="num">
                                      <p:cBhvr>
                                        <p:cTn id="8" dur="500" fill="hold"/>
                                        <p:tgtEl>
                                          <p:spTgt spid="49"/>
                                        </p:tgtEl>
                                        <p:attrNameLst>
                                          <p:attrName>ppt_x</p:attrName>
                                        </p:attrNameLst>
                                      </p:cBhvr>
                                      <p:tavLst>
                                        <p:tav tm="0">
                                          <p:val>
                                            <p:strVal val="#ppt_x"/>
                                          </p:val>
                                        </p:tav>
                                        <p:tav tm="100000">
                                          <p:val>
                                            <p:strVal val="#ppt_x"/>
                                          </p:val>
                                        </p:tav>
                                      </p:tavLst>
                                    </p:anim>
                                    <p:anim calcmode="lin" valueType="num">
                                      <p:cBhvr>
                                        <p:cTn id="9" dur="500" fill="hold"/>
                                        <p:tgtEl>
                                          <p:spTgt spid="49"/>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7"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2" presetClass="entr" presetSubtype="4"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1000" fill="hold"/>
                                        <p:tgtEl>
                                          <p:spTgt spid="28"/>
                                        </p:tgtEl>
                                        <p:attrNameLst>
                                          <p:attrName>ppt_x</p:attrName>
                                        </p:attrNameLst>
                                      </p:cBhvr>
                                      <p:tavLst>
                                        <p:tav tm="0">
                                          <p:val>
                                            <p:strVal val="#ppt_x"/>
                                          </p:val>
                                        </p:tav>
                                        <p:tav tm="100000">
                                          <p:val>
                                            <p:strVal val="#ppt_x"/>
                                          </p:val>
                                        </p:tav>
                                      </p:tavLst>
                                    </p:anim>
                                    <p:anim calcmode="lin" valueType="num">
                                      <p:cBhvr additive="base">
                                        <p:cTn id="20" dur="1000" fill="hold"/>
                                        <p:tgtEl>
                                          <p:spTgt spid="2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1000" fill="hold"/>
                                        <p:tgtEl>
                                          <p:spTgt spid="12"/>
                                        </p:tgtEl>
                                        <p:attrNameLst>
                                          <p:attrName>ppt_x</p:attrName>
                                        </p:attrNameLst>
                                      </p:cBhvr>
                                      <p:tavLst>
                                        <p:tav tm="0">
                                          <p:val>
                                            <p:strVal val="#ppt_x"/>
                                          </p:val>
                                        </p:tav>
                                        <p:tav tm="100000">
                                          <p:val>
                                            <p:strVal val="#ppt_x"/>
                                          </p:val>
                                        </p:tav>
                                      </p:tavLst>
                                    </p:anim>
                                    <p:anim calcmode="lin" valueType="num">
                                      <p:cBhvr additive="base">
                                        <p:cTn id="24" dur="1000" fill="hold"/>
                                        <p:tgtEl>
                                          <p:spTgt spid="1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1000" fill="hold"/>
                                        <p:tgtEl>
                                          <p:spTgt spid="13"/>
                                        </p:tgtEl>
                                        <p:attrNameLst>
                                          <p:attrName>ppt_x</p:attrName>
                                        </p:attrNameLst>
                                      </p:cBhvr>
                                      <p:tavLst>
                                        <p:tav tm="0">
                                          <p:val>
                                            <p:strVal val="#ppt_x"/>
                                          </p:val>
                                        </p:tav>
                                        <p:tav tm="100000">
                                          <p:val>
                                            <p:strVal val="#ppt_x"/>
                                          </p:val>
                                        </p:tav>
                                      </p:tavLst>
                                    </p:anim>
                                    <p:anim calcmode="lin" valueType="num">
                                      <p:cBhvr additive="base">
                                        <p:cTn id="2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1000" fill="hold"/>
                                        <p:tgtEl>
                                          <p:spTgt spid="14"/>
                                        </p:tgtEl>
                                        <p:attrNameLst>
                                          <p:attrName>ppt_x</p:attrName>
                                        </p:attrNameLst>
                                      </p:cBhvr>
                                      <p:tavLst>
                                        <p:tav tm="0">
                                          <p:val>
                                            <p:strVal val="#ppt_x"/>
                                          </p:val>
                                        </p:tav>
                                        <p:tav tm="100000">
                                          <p:val>
                                            <p:strVal val="#ppt_x"/>
                                          </p:val>
                                        </p:tav>
                                      </p:tavLst>
                                    </p:anim>
                                    <p:anim calcmode="lin" valueType="num">
                                      <p:cBhvr additive="base">
                                        <p:cTn id="34" dur="1000" fill="hold"/>
                                        <p:tgtEl>
                                          <p:spTgt spid="14"/>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1000" fill="hold"/>
                                        <p:tgtEl>
                                          <p:spTgt spid="15"/>
                                        </p:tgtEl>
                                        <p:attrNameLst>
                                          <p:attrName>ppt_x</p:attrName>
                                        </p:attrNameLst>
                                      </p:cBhvr>
                                      <p:tavLst>
                                        <p:tav tm="0">
                                          <p:val>
                                            <p:strVal val="#ppt_x"/>
                                          </p:val>
                                        </p:tav>
                                        <p:tav tm="100000">
                                          <p:val>
                                            <p:strVal val="#ppt_x"/>
                                          </p:val>
                                        </p:tav>
                                      </p:tavLst>
                                    </p:anim>
                                    <p:anim calcmode="lin" valueType="num">
                                      <p:cBhvr additive="base">
                                        <p:cTn id="38" dur="1000" fill="hold"/>
                                        <p:tgtEl>
                                          <p:spTgt spid="15"/>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9"/>
                                        </p:tgtEl>
                                        <p:attrNameLst>
                                          <p:attrName>style.visibility</p:attrName>
                                        </p:attrNameLst>
                                      </p:cBhvr>
                                      <p:to>
                                        <p:strVal val="visible"/>
                                      </p:to>
                                    </p:set>
                                    <p:anim calcmode="lin" valueType="num">
                                      <p:cBhvr additive="base">
                                        <p:cTn id="41" dur="1000" fill="hold"/>
                                        <p:tgtEl>
                                          <p:spTgt spid="29"/>
                                        </p:tgtEl>
                                        <p:attrNameLst>
                                          <p:attrName>ppt_x</p:attrName>
                                        </p:attrNameLst>
                                      </p:cBhvr>
                                      <p:tavLst>
                                        <p:tav tm="0">
                                          <p:val>
                                            <p:strVal val="#ppt_x"/>
                                          </p:val>
                                        </p:tav>
                                        <p:tav tm="100000">
                                          <p:val>
                                            <p:strVal val="#ppt_x"/>
                                          </p:val>
                                        </p:tav>
                                      </p:tavLst>
                                    </p:anim>
                                    <p:anim calcmode="lin" valueType="num">
                                      <p:cBhvr additive="base">
                                        <p:cTn id="42" dur="10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additive="base">
                                        <p:cTn id="47" dur="1000" fill="hold"/>
                                        <p:tgtEl>
                                          <p:spTgt spid="30"/>
                                        </p:tgtEl>
                                        <p:attrNameLst>
                                          <p:attrName>ppt_x</p:attrName>
                                        </p:attrNameLst>
                                      </p:cBhvr>
                                      <p:tavLst>
                                        <p:tav tm="0">
                                          <p:val>
                                            <p:strVal val="#ppt_x"/>
                                          </p:val>
                                        </p:tav>
                                        <p:tav tm="100000">
                                          <p:val>
                                            <p:strVal val="#ppt_x"/>
                                          </p:val>
                                        </p:tav>
                                      </p:tavLst>
                                    </p:anim>
                                    <p:anim calcmode="lin" valueType="num">
                                      <p:cBhvr additive="base">
                                        <p:cTn id="48" dur="1000" fill="hold"/>
                                        <p:tgtEl>
                                          <p:spTgt spid="30"/>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additive="base">
                                        <p:cTn id="51" dur="1000" fill="hold"/>
                                        <p:tgtEl>
                                          <p:spTgt spid="17"/>
                                        </p:tgtEl>
                                        <p:attrNameLst>
                                          <p:attrName>ppt_x</p:attrName>
                                        </p:attrNameLst>
                                      </p:cBhvr>
                                      <p:tavLst>
                                        <p:tav tm="0">
                                          <p:val>
                                            <p:strVal val="#ppt_x"/>
                                          </p:val>
                                        </p:tav>
                                        <p:tav tm="100000">
                                          <p:val>
                                            <p:strVal val="#ppt_x"/>
                                          </p:val>
                                        </p:tav>
                                      </p:tavLst>
                                    </p:anim>
                                    <p:anim calcmode="lin" valueType="num">
                                      <p:cBhvr additive="base">
                                        <p:cTn id="52" dur="1000" fill="hold"/>
                                        <p:tgtEl>
                                          <p:spTgt spid="17"/>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additive="base">
                                        <p:cTn id="55" dur="1000" fill="hold"/>
                                        <p:tgtEl>
                                          <p:spTgt spid="16"/>
                                        </p:tgtEl>
                                        <p:attrNameLst>
                                          <p:attrName>ppt_x</p:attrName>
                                        </p:attrNameLst>
                                      </p:cBhvr>
                                      <p:tavLst>
                                        <p:tav tm="0">
                                          <p:val>
                                            <p:strVal val="#ppt_x"/>
                                          </p:val>
                                        </p:tav>
                                        <p:tav tm="100000">
                                          <p:val>
                                            <p:strVal val="#ppt_x"/>
                                          </p:val>
                                        </p:tav>
                                      </p:tavLst>
                                    </p:anim>
                                    <p:anim calcmode="lin" valueType="num">
                                      <p:cBhvr additive="base">
                                        <p:cTn id="56"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1000" fill="hold"/>
                                        <p:tgtEl>
                                          <p:spTgt spid="18"/>
                                        </p:tgtEl>
                                        <p:attrNameLst>
                                          <p:attrName>ppt_x</p:attrName>
                                        </p:attrNameLst>
                                      </p:cBhvr>
                                      <p:tavLst>
                                        <p:tav tm="0">
                                          <p:val>
                                            <p:strVal val="#ppt_x"/>
                                          </p:val>
                                        </p:tav>
                                        <p:tav tm="100000">
                                          <p:val>
                                            <p:strVal val="#ppt_x"/>
                                          </p:val>
                                        </p:tav>
                                      </p:tavLst>
                                    </p:anim>
                                    <p:anim calcmode="lin" valueType="num">
                                      <p:cBhvr additive="base">
                                        <p:cTn id="62" dur="1000" fill="hold"/>
                                        <p:tgtEl>
                                          <p:spTgt spid="18"/>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31"/>
                                        </p:tgtEl>
                                        <p:attrNameLst>
                                          <p:attrName>style.visibility</p:attrName>
                                        </p:attrNameLst>
                                      </p:cBhvr>
                                      <p:to>
                                        <p:strVal val="visible"/>
                                      </p:to>
                                    </p:set>
                                    <p:anim calcmode="lin" valueType="num">
                                      <p:cBhvr additive="base">
                                        <p:cTn id="65" dur="1000" fill="hold"/>
                                        <p:tgtEl>
                                          <p:spTgt spid="31"/>
                                        </p:tgtEl>
                                        <p:attrNameLst>
                                          <p:attrName>ppt_x</p:attrName>
                                        </p:attrNameLst>
                                      </p:cBhvr>
                                      <p:tavLst>
                                        <p:tav tm="0">
                                          <p:val>
                                            <p:strVal val="#ppt_x"/>
                                          </p:val>
                                        </p:tav>
                                        <p:tav tm="100000">
                                          <p:val>
                                            <p:strVal val="#ppt_x"/>
                                          </p:val>
                                        </p:tav>
                                      </p:tavLst>
                                    </p:anim>
                                    <p:anim calcmode="lin" valueType="num">
                                      <p:cBhvr additive="base">
                                        <p:cTn id="66" dur="1000" fill="hold"/>
                                        <p:tgtEl>
                                          <p:spTgt spid="31"/>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additive="base">
                                        <p:cTn id="69" dur="1000" fill="hold"/>
                                        <p:tgtEl>
                                          <p:spTgt spid="19"/>
                                        </p:tgtEl>
                                        <p:attrNameLst>
                                          <p:attrName>ppt_x</p:attrName>
                                        </p:attrNameLst>
                                      </p:cBhvr>
                                      <p:tavLst>
                                        <p:tav tm="0">
                                          <p:val>
                                            <p:strVal val="#ppt_x"/>
                                          </p:val>
                                        </p:tav>
                                        <p:tav tm="100000">
                                          <p:val>
                                            <p:strVal val="#ppt_x"/>
                                          </p:val>
                                        </p:tav>
                                      </p:tavLst>
                                    </p:anim>
                                    <p:anim calcmode="lin" valueType="num">
                                      <p:cBhvr additive="base">
                                        <p:cTn id="70" dur="10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12" grpId="0"/>
      <p:bldP spid="13" grpId="0"/>
      <p:bldP spid="14" grpId="0"/>
      <p:bldP spid="15" grpId="0"/>
      <p:bldP spid="16" grpId="0"/>
      <p:bldP spid="17" grpId="0"/>
      <p:bldP spid="18" grpId="0"/>
      <p:bldP spid="19" grpId="0"/>
      <p:bldP spid="28" grpId="0"/>
      <p:bldP spid="29" grpId="0"/>
      <p:bldP spid="30" grpId="0"/>
      <p:bldP spid="3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áfico 4">
            <a:extLst>
              <a:ext uri="{FF2B5EF4-FFF2-40B4-BE49-F238E27FC236}">
                <a16:creationId xmlns:a16="http://schemas.microsoft.com/office/drawing/2014/main" id="{6E267378-AA65-41A9-AA5C-8E7E548F8C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4" name="Gráfico 3">
            <a:extLst>
              <a:ext uri="{FF2B5EF4-FFF2-40B4-BE49-F238E27FC236}">
                <a16:creationId xmlns:a16="http://schemas.microsoft.com/office/drawing/2014/main" id="{455C9214-9297-40DC-9354-77F328E3CDC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8149" y="689422"/>
            <a:ext cx="11235704" cy="5761015"/>
          </a:xfrm>
          <a:prstGeom prst="rect">
            <a:avLst/>
          </a:prstGeom>
        </p:spPr>
      </p:pic>
      <p:sp>
        <p:nvSpPr>
          <p:cNvPr id="49" name="CuadroTexto 48">
            <a:extLst>
              <a:ext uri="{FF2B5EF4-FFF2-40B4-BE49-F238E27FC236}">
                <a16:creationId xmlns:a16="http://schemas.microsoft.com/office/drawing/2014/main" id="{F076F70C-EF5F-445B-BAC8-F74637840287}"/>
              </a:ext>
            </a:extLst>
          </p:cNvPr>
          <p:cNvSpPr txBox="1"/>
          <p:nvPr/>
        </p:nvSpPr>
        <p:spPr>
          <a:xfrm>
            <a:off x="1518628" y="689423"/>
            <a:ext cx="1712328" cy="307777"/>
          </a:xfrm>
          <a:prstGeom prst="rect">
            <a:avLst/>
          </a:prstGeom>
          <a:noFill/>
        </p:spPr>
        <p:txBody>
          <a:bodyPr wrap="none" rtlCol="0">
            <a:spAutoFit/>
          </a:bodyPr>
          <a:lstStyle/>
          <a:p>
            <a:pPr algn="ctr"/>
            <a:r>
              <a:rPr lang="es-CO" sz="1400" dirty="0">
                <a:latin typeface="LEMON MILK" panose="00000500000000000000" pitchFamily="50" charset="0"/>
              </a:rPr>
              <a:t>INTERNACIONAL</a:t>
            </a:r>
          </a:p>
        </p:txBody>
      </p:sp>
      <p:sp>
        <p:nvSpPr>
          <p:cNvPr id="50" name="CuadroTexto 49">
            <a:extLst>
              <a:ext uri="{FF2B5EF4-FFF2-40B4-BE49-F238E27FC236}">
                <a16:creationId xmlns:a16="http://schemas.microsoft.com/office/drawing/2014/main" id="{7C75BB9F-7E2F-4073-AD08-870901E4E4C2}"/>
              </a:ext>
            </a:extLst>
          </p:cNvPr>
          <p:cNvSpPr txBox="1"/>
          <p:nvPr/>
        </p:nvSpPr>
        <p:spPr>
          <a:xfrm>
            <a:off x="5501927" y="689423"/>
            <a:ext cx="1188146" cy="307777"/>
          </a:xfrm>
          <a:prstGeom prst="rect">
            <a:avLst/>
          </a:prstGeom>
          <a:noFill/>
        </p:spPr>
        <p:txBody>
          <a:bodyPr wrap="none" rtlCol="0">
            <a:spAutoFit/>
          </a:bodyPr>
          <a:lstStyle/>
          <a:p>
            <a:pPr algn="ctr"/>
            <a:r>
              <a:rPr lang="es-CO" sz="1400" dirty="0">
                <a:latin typeface="LEMON MILK" panose="00000500000000000000" pitchFamily="50" charset="0"/>
              </a:rPr>
              <a:t>NACIONAL</a:t>
            </a:r>
          </a:p>
        </p:txBody>
      </p:sp>
      <p:sp>
        <p:nvSpPr>
          <p:cNvPr id="51" name="CuadroTexto 50">
            <a:extLst>
              <a:ext uri="{FF2B5EF4-FFF2-40B4-BE49-F238E27FC236}">
                <a16:creationId xmlns:a16="http://schemas.microsoft.com/office/drawing/2014/main" id="{FF9A845C-7FAE-4495-AC52-5C609DC87242}"/>
              </a:ext>
            </a:extLst>
          </p:cNvPr>
          <p:cNvSpPr txBox="1"/>
          <p:nvPr/>
        </p:nvSpPr>
        <p:spPr>
          <a:xfrm>
            <a:off x="9556741" y="642301"/>
            <a:ext cx="821058" cy="307777"/>
          </a:xfrm>
          <a:prstGeom prst="rect">
            <a:avLst/>
          </a:prstGeom>
          <a:noFill/>
        </p:spPr>
        <p:txBody>
          <a:bodyPr wrap="none" rtlCol="0">
            <a:spAutoFit/>
          </a:bodyPr>
          <a:lstStyle/>
          <a:p>
            <a:pPr algn="ctr"/>
            <a:r>
              <a:rPr lang="es-CO" sz="1400" dirty="0">
                <a:latin typeface="LEMON MILK" panose="00000500000000000000" pitchFamily="50" charset="0"/>
              </a:rPr>
              <a:t>LOCAL</a:t>
            </a:r>
          </a:p>
        </p:txBody>
      </p:sp>
      <p:sp>
        <p:nvSpPr>
          <p:cNvPr id="52" name="CuadroTexto 51">
            <a:extLst>
              <a:ext uri="{FF2B5EF4-FFF2-40B4-BE49-F238E27FC236}">
                <a16:creationId xmlns:a16="http://schemas.microsoft.com/office/drawing/2014/main" id="{7D91DCF1-EE5E-42B6-A94B-B85088D9857B}"/>
              </a:ext>
            </a:extLst>
          </p:cNvPr>
          <p:cNvSpPr txBox="1"/>
          <p:nvPr/>
        </p:nvSpPr>
        <p:spPr>
          <a:xfrm>
            <a:off x="603834" y="1060964"/>
            <a:ext cx="1856598" cy="307777"/>
          </a:xfrm>
          <a:prstGeom prst="rect">
            <a:avLst/>
          </a:prstGeom>
          <a:noFill/>
        </p:spPr>
        <p:txBody>
          <a:bodyPr wrap="none" rtlCol="0">
            <a:spAutoFit/>
          </a:bodyPr>
          <a:lstStyle/>
          <a:p>
            <a:r>
              <a:rPr lang="es-CO" sz="1400" b="1" dirty="0" err="1">
                <a:latin typeface="Century Gothic" panose="020B0502020202020204" pitchFamily="34" charset="0"/>
              </a:rPr>
              <a:t>Horatio</a:t>
            </a:r>
            <a:r>
              <a:rPr lang="es-CO" sz="1400" b="1" dirty="0">
                <a:latin typeface="Century Gothic" panose="020B0502020202020204" pitchFamily="34" charset="0"/>
              </a:rPr>
              <a:t> </a:t>
            </a:r>
            <a:r>
              <a:rPr lang="es-CO" sz="1400" b="1" dirty="0" err="1">
                <a:latin typeface="Century Gothic" panose="020B0502020202020204" pitchFamily="34" charset="0"/>
              </a:rPr>
              <a:t>Greenough</a:t>
            </a:r>
            <a:endParaRPr lang="es-CO" sz="1400" b="1" dirty="0">
              <a:latin typeface="Century Gothic" panose="020B0502020202020204" pitchFamily="34" charset="0"/>
            </a:endParaRPr>
          </a:p>
        </p:txBody>
      </p:sp>
      <p:sp>
        <p:nvSpPr>
          <p:cNvPr id="53" name="CuadroTexto 52">
            <a:extLst>
              <a:ext uri="{FF2B5EF4-FFF2-40B4-BE49-F238E27FC236}">
                <a16:creationId xmlns:a16="http://schemas.microsoft.com/office/drawing/2014/main" id="{EDBB4377-3BAF-4403-B4B8-B4F13D5580FA}"/>
              </a:ext>
            </a:extLst>
          </p:cNvPr>
          <p:cNvSpPr txBox="1"/>
          <p:nvPr/>
        </p:nvSpPr>
        <p:spPr>
          <a:xfrm>
            <a:off x="609712" y="1507575"/>
            <a:ext cx="3525675" cy="769441"/>
          </a:xfrm>
          <a:prstGeom prst="rect">
            <a:avLst/>
          </a:prstGeom>
          <a:noFill/>
        </p:spPr>
        <p:txBody>
          <a:bodyPr wrap="square" rtlCol="0">
            <a:spAutoFit/>
          </a:bodyPr>
          <a:lstStyle/>
          <a:p>
            <a:pPr algn="just"/>
            <a:r>
              <a:rPr lang="es-ES" sz="1100" dirty="0">
                <a:latin typeface="Century Gothic" panose="020B0502020202020204" pitchFamily="34" charset="0"/>
              </a:rPr>
              <a:t>¨La forma sigue a la función¨,  Expresa que los edificios están diseñados para su </a:t>
            </a:r>
            <a:r>
              <a:rPr lang="es-ES" sz="1100" b="1" dirty="0">
                <a:latin typeface="Century Gothic" panose="020B0502020202020204" pitchFamily="34" charset="0"/>
              </a:rPr>
              <a:t>uso</a:t>
            </a:r>
            <a:r>
              <a:rPr lang="es-ES" sz="1100" dirty="0">
                <a:latin typeface="Century Gothic" panose="020B0502020202020204" pitchFamily="34" charset="0"/>
              </a:rPr>
              <a:t> y pueden llamarse </a:t>
            </a:r>
            <a:r>
              <a:rPr lang="es-ES" sz="1100" b="1" dirty="0">
                <a:latin typeface="Century Gothic" panose="020B0502020202020204" pitchFamily="34" charset="0"/>
              </a:rPr>
              <a:t>máquinas,</a:t>
            </a:r>
            <a:r>
              <a:rPr lang="es-ES" sz="1100" dirty="0">
                <a:latin typeface="Century Gothic" panose="020B0502020202020204" pitchFamily="34" charset="0"/>
              </a:rPr>
              <a:t> además que el </a:t>
            </a:r>
            <a:r>
              <a:rPr lang="es-ES" sz="1100" b="1" dirty="0">
                <a:latin typeface="Century Gothic" panose="020B0502020202020204" pitchFamily="34" charset="0"/>
              </a:rPr>
              <a:t>arte</a:t>
            </a:r>
            <a:r>
              <a:rPr lang="es-ES" sz="1100" dirty="0">
                <a:latin typeface="Century Gothic" panose="020B0502020202020204" pitchFamily="34" charset="0"/>
              </a:rPr>
              <a:t> y los </a:t>
            </a:r>
            <a:r>
              <a:rPr lang="es-ES" sz="1100" b="1" dirty="0">
                <a:latin typeface="Century Gothic" panose="020B0502020202020204" pitchFamily="34" charset="0"/>
              </a:rPr>
              <a:t>edificios</a:t>
            </a:r>
            <a:r>
              <a:rPr lang="es-ES" sz="1100" dirty="0">
                <a:latin typeface="Century Gothic" panose="020B0502020202020204" pitchFamily="34" charset="0"/>
              </a:rPr>
              <a:t> de un pueblo expresan su </a:t>
            </a:r>
            <a:r>
              <a:rPr lang="es-ES" sz="1100" b="1" dirty="0">
                <a:latin typeface="Century Gothic" panose="020B0502020202020204" pitchFamily="34" charset="0"/>
              </a:rPr>
              <a:t>moralidad.</a:t>
            </a:r>
            <a:endParaRPr lang="es-CO" sz="1100" b="1" dirty="0">
              <a:latin typeface="Century Gothic" panose="020B0502020202020204" pitchFamily="34" charset="0"/>
            </a:endParaRPr>
          </a:p>
        </p:txBody>
      </p:sp>
      <p:sp>
        <p:nvSpPr>
          <p:cNvPr id="54" name="CuadroTexto 53">
            <a:extLst>
              <a:ext uri="{FF2B5EF4-FFF2-40B4-BE49-F238E27FC236}">
                <a16:creationId xmlns:a16="http://schemas.microsoft.com/office/drawing/2014/main" id="{CC17C95B-6DAD-4FBF-8427-BE706118AECD}"/>
              </a:ext>
            </a:extLst>
          </p:cNvPr>
          <p:cNvSpPr txBox="1"/>
          <p:nvPr/>
        </p:nvSpPr>
        <p:spPr>
          <a:xfrm>
            <a:off x="4284892" y="1052141"/>
            <a:ext cx="1840568" cy="307777"/>
          </a:xfrm>
          <a:prstGeom prst="rect">
            <a:avLst/>
          </a:prstGeom>
          <a:noFill/>
        </p:spPr>
        <p:txBody>
          <a:bodyPr wrap="none" rtlCol="0">
            <a:spAutoFit/>
          </a:bodyPr>
          <a:lstStyle/>
          <a:p>
            <a:r>
              <a:rPr lang="es-CO" sz="1400" b="1" dirty="0">
                <a:latin typeface="Century Gothic" panose="020B0502020202020204" pitchFamily="34" charset="0"/>
              </a:rPr>
              <a:t>Carlos Niño Murcia</a:t>
            </a:r>
          </a:p>
        </p:txBody>
      </p:sp>
      <p:sp>
        <p:nvSpPr>
          <p:cNvPr id="55" name="CuadroTexto 54">
            <a:extLst>
              <a:ext uri="{FF2B5EF4-FFF2-40B4-BE49-F238E27FC236}">
                <a16:creationId xmlns:a16="http://schemas.microsoft.com/office/drawing/2014/main" id="{DA616345-560F-4F46-9937-8C0351F27227}"/>
              </a:ext>
            </a:extLst>
          </p:cNvPr>
          <p:cNvSpPr txBox="1"/>
          <p:nvPr/>
        </p:nvSpPr>
        <p:spPr>
          <a:xfrm>
            <a:off x="4246369" y="1376686"/>
            <a:ext cx="3718908" cy="1277273"/>
          </a:xfrm>
          <a:prstGeom prst="rect">
            <a:avLst/>
          </a:prstGeom>
          <a:noFill/>
        </p:spPr>
        <p:txBody>
          <a:bodyPr wrap="square" rtlCol="0">
            <a:spAutoFit/>
          </a:bodyPr>
          <a:lstStyle/>
          <a:p>
            <a:pPr algn="just"/>
            <a:r>
              <a:rPr lang="es-ES" sz="1100" dirty="0">
                <a:latin typeface="Century Gothic" panose="020B0502020202020204" pitchFamily="34" charset="0"/>
              </a:rPr>
              <a:t>El primer signo de </a:t>
            </a:r>
            <a:r>
              <a:rPr lang="es-ES" sz="1100" b="1" dirty="0">
                <a:latin typeface="Century Gothic" panose="020B0502020202020204" pitchFamily="34" charset="0"/>
              </a:rPr>
              <a:t>funcionalismo</a:t>
            </a:r>
            <a:r>
              <a:rPr lang="es-ES" sz="1100" dirty="0">
                <a:latin typeface="Century Gothic" panose="020B0502020202020204" pitchFamily="34" charset="0"/>
              </a:rPr>
              <a:t> en Colombia, apareció alrededor del año 1939, cuando el </a:t>
            </a:r>
            <a:r>
              <a:rPr lang="es-ES" sz="1100" b="1" dirty="0">
                <a:latin typeface="Century Gothic" panose="020B0502020202020204" pitchFamily="34" charset="0"/>
              </a:rPr>
              <a:t>arquitecto funcionalista </a:t>
            </a:r>
            <a:r>
              <a:rPr lang="es-ES" sz="1100" dirty="0">
                <a:latin typeface="Century Gothic" panose="020B0502020202020204" pitchFamily="34" charset="0"/>
              </a:rPr>
              <a:t>Gabriel Serrano publicó en la revista ¨Ingeniería y Arquitectura¨, la propuesta de Gropius de una arquitectura funcional, vista como la nueva expresión de la civilización universal.</a:t>
            </a:r>
            <a:endParaRPr lang="es-CO" sz="1100" b="1" dirty="0">
              <a:latin typeface="Century Gothic" panose="020B0502020202020204" pitchFamily="34" charset="0"/>
            </a:endParaRPr>
          </a:p>
        </p:txBody>
      </p:sp>
      <p:sp>
        <p:nvSpPr>
          <p:cNvPr id="56" name="CuadroTexto 55">
            <a:extLst>
              <a:ext uri="{FF2B5EF4-FFF2-40B4-BE49-F238E27FC236}">
                <a16:creationId xmlns:a16="http://schemas.microsoft.com/office/drawing/2014/main" id="{D9A69AE3-9435-4880-AE42-8F615FE72042}"/>
              </a:ext>
            </a:extLst>
          </p:cNvPr>
          <p:cNvSpPr txBox="1"/>
          <p:nvPr/>
        </p:nvSpPr>
        <p:spPr>
          <a:xfrm>
            <a:off x="7992866" y="1091703"/>
            <a:ext cx="2792752" cy="307777"/>
          </a:xfrm>
          <a:prstGeom prst="rect">
            <a:avLst/>
          </a:prstGeom>
          <a:noFill/>
        </p:spPr>
        <p:txBody>
          <a:bodyPr wrap="none" rtlCol="0">
            <a:spAutoFit/>
          </a:bodyPr>
          <a:lstStyle/>
          <a:p>
            <a:r>
              <a:rPr lang="es-CO" sz="1400" b="1" dirty="0">
                <a:latin typeface="Century Gothic" panose="020B0502020202020204" pitchFamily="34" charset="0"/>
              </a:rPr>
              <a:t>María Camila Gonzales Prada</a:t>
            </a:r>
          </a:p>
        </p:txBody>
      </p:sp>
      <p:sp>
        <p:nvSpPr>
          <p:cNvPr id="57" name="CuadroTexto 56">
            <a:extLst>
              <a:ext uri="{FF2B5EF4-FFF2-40B4-BE49-F238E27FC236}">
                <a16:creationId xmlns:a16="http://schemas.microsoft.com/office/drawing/2014/main" id="{9536DAB2-2418-4DA0-A729-6FAE3549B91D}"/>
              </a:ext>
            </a:extLst>
          </p:cNvPr>
          <p:cNvSpPr txBox="1"/>
          <p:nvPr/>
        </p:nvSpPr>
        <p:spPr>
          <a:xfrm>
            <a:off x="7991548" y="1395479"/>
            <a:ext cx="3668402" cy="1277273"/>
          </a:xfrm>
          <a:prstGeom prst="rect">
            <a:avLst/>
          </a:prstGeom>
          <a:noFill/>
        </p:spPr>
        <p:txBody>
          <a:bodyPr wrap="square" rtlCol="0">
            <a:spAutoFit/>
          </a:bodyPr>
          <a:lstStyle/>
          <a:p>
            <a:pPr algn="just"/>
            <a:r>
              <a:rPr lang="es-ES" sz="1100" dirty="0">
                <a:latin typeface="Century Gothic" panose="020B0502020202020204" pitchFamily="34" charset="0"/>
              </a:rPr>
              <a:t>El </a:t>
            </a:r>
            <a:r>
              <a:rPr lang="es-ES" sz="1100" b="1" dirty="0">
                <a:latin typeface="Century Gothic" panose="020B0502020202020204" pitchFamily="34" charset="0"/>
              </a:rPr>
              <a:t>símbolo</a:t>
            </a:r>
            <a:r>
              <a:rPr lang="es-ES" sz="1100" dirty="0">
                <a:latin typeface="Century Gothic" panose="020B0502020202020204" pitchFamily="34" charset="0"/>
              </a:rPr>
              <a:t> y la </a:t>
            </a:r>
            <a:r>
              <a:rPr lang="es-ES" sz="1100" b="1" dirty="0">
                <a:latin typeface="Century Gothic" panose="020B0502020202020204" pitchFamily="34" charset="0"/>
              </a:rPr>
              <a:t>función arquitectónica</a:t>
            </a:r>
            <a:r>
              <a:rPr lang="es-ES" sz="1100" dirty="0">
                <a:latin typeface="Century Gothic" panose="020B0502020202020204" pitchFamily="34" charset="0"/>
              </a:rPr>
              <a:t> dentro de la composición de un lugar de memoria,  por medio de este equipamiento se articularon la función y el símbolo mediante </a:t>
            </a:r>
            <a:r>
              <a:rPr lang="es-ES" sz="1100" b="1" dirty="0">
                <a:latin typeface="Century Gothic" panose="020B0502020202020204" pitchFamily="34" charset="0"/>
              </a:rPr>
              <a:t>estructuras narrativas, </a:t>
            </a:r>
            <a:r>
              <a:rPr lang="es-ES" sz="1100" dirty="0">
                <a:latin typeface="Century Gothic" panose="020B0502020202020204" pitchFamily="34" charset="0"/>
              </a:rPr>
              <a:t>que permitieron a los usuarios por medio del programa arquitectónico guiarlo de manera secuencial dentro del recorrido </a:t>
            </a:r>
            <a:r>
              <a:rPr lang="es-ES" sz="1100" b="1" dirty="0">
                <a:latin typeface="Century Gothic" panose="020B0502020202020204" pitchFamily="34" charset="0"/>
              </a:rPr>
              <a:t>lineal del proyecto.</a:t>
            </a:r>
            <a:endParaRPr lang="es-CO" sz="1100" b="1" dirty="0">
              <a:latin typeface="Century Gothic" panose="020B0502020202020204" pitchFamily="34" charset="0"/>
            </a:endParaRPr>
          </a:p>
        </p:txBody>
      </p:sp>
      <p:sp>
        <p:nvSpPr>
          <p:cNvPr id="58" name="CuadroTexto 57">
            <a:extLst>
              <a:ext uri="{FF2B5EF4-FFF2-40B4-BE49-F238E27FC236}">
                <a16:creationId xmlns:a16="http://schemas.microsoft.com/office/drawing/2014/main" id="{C2F74027-EF26-42E0-ABCF-148736C74F08}"/>
              </a:ext>
            </a:extLst>
          </p:cNvPr>
          <p:cNvSpPr txBox="1"/>
          <p:nvPr/>
        </p:nvSpPr>
        <p:spPr>
          <a:xfrm>
            <a:off x="634916" y="2890426"/>
            <a:ext cx="1244251" cy="307777"/>
          </a:xfrm>
          <a:prstGeom prst="rect">
            <a:avLst/>
          </a:prstGeom>
          <a:noFill/>
        </p:spPr>
        <p:txBody>
          <a:bodyPr wrap="none" rtlCol="0">
            <a:spAutoFit/>
          </a:bodyPr>
          <a:lstStyle/>
          <a:p>
            <a:r>
              <a:rPr lang="es-CO" sz="1400" b="1" dirty="0">
                <a:latin typeface="Century Gothic" panose="020B0502020202020204" pitchFamily="34" charset="0"/>
              </a:rPr>
              <a:t>Adolf </a:t>
            </a:r>
            <a:r>
              <a:rPr lang="es-CO" sz="1400" b="1" dirty="0" err="1">
                <a:latin typeface="Century Gothic" panose="020B0502020202020204" pitchFamily="34" charset="0"/>
              </a:rPr>
              <a:t>Behne</a:t>
            </a:r>
            <a:endParaRPr lang="es-CO" sz="1400" b="1" dirty="0">
              <a:latin typeface="Century Gothic" panose="020B0502020202020204" pitchFamily="34" charset="0"/>
            </a:endParaRPr>
          </a:p>
        </p:txBody>
      </p:sp>
      <p:sp>
        <p:nvSpPr>
          <p:cNvPr id="59" name="CuadroTexto 58">
            <a:extLst>
              <a:ext uri="{FF2B5EF4-FFF2-40B4-BE49-F238E27FC236}">
                <a16:creationId xmlns:a16="http://schemas.microsoft.com/office/drawing/2014/main" id="{8E53E75F-0173-4AD5-8D9F-9D48339B4C20}"/>
              </a:ext>
            </a:extLst>
          </p:cNvPr>
          <p:cNvSpPr txBox="1"/>
          <p:nvPr/>
        </p:nvSpPr>
        <p:spPr>
          <a:xfrm>
            <a:off x="609713" y="3347574"/>
            <a:ext cx="3525675" cy="1107996"/>
          </a:xfrm>
          <a:prstGeom prst="rect">
            <a:avLst/>
          </a:prstGeom>
          <a:noFill/>
        </p:spPr>
        <p:txBody>
          <a:bodyPr wrap="square" rtlCol="0">
            <a:spAutoFit/>
          </a:bodyPr>
          <a:lstStyle/>
          <a:p>
            <a:pPr algn="just"/>
            <a:r>
              <a:rPr lang="es-ES" sz="1100" dirty="0">
                <a:latin typeface="Century Gothic" panose="020B0502020202020204" pitchFamily="34" charset="0"/>
              </a:rPr>
              <a:t>El </a:t>
            </a:r>
            <a:r>
              <a:rPr lang="es-ES" sz="1100" b="1" dirty="0">
                <a:latin typeface="Century Gothic" panose="020B0502020202020204" pitchFamily="34" charset="0"/>
              </a:rPr>
              <a:t>funcionalismo</a:t>
            </a:r>
            <a:r>
              <a:rPr lang="es-ES" sz="1100" dirty="0">
                <a:latin typeface="Century Gothic" panose="020B0502020202020204" pitchFamily="34" charset="0"/>
              </a:rPr>
              <a:t> que, con una postura inclusiva y generosa, la planteó como el </a:t>
            </a:r>
            <a:r>
              <a:rPr lang="es-ES" sz="1100" b="1" dirty="0">
                <a:latin typeface="Century Gothic" panose="020B0502020202020204" pitchFamily="34" charset="0"/>
              </a:rPr>
              <a:t>soporte fundamental </a:t>
            </a:r>
            <a:r>
              <a:rPr lang="es-ES" sz="1100" dirty="0">
                <a:latin typeface="Century Gothic" panose="020B0502020202020204" pitchFamily="34" charset="0"/>
              </a:rPr>
              <a:t>de la </a:t>
            </a:r>
            <a:r>
              <a:rPr lang="es-ES" sz="1100" b="1" dirty="0">
                <a:latin typeface="Century Gothic" panose="020B0502020202020204" pitchFamily="34" charset="0"/>
              </a:rPr>
              <a:t>arquitectura moderna, </a:t>
            </a:r>
            <a:r>
              <a:rPr lang="es-ES" sz="1100" dirty="0">
                <a:latin typeface="Century Gothic" panose="020B0502020202020204" pitchFamily="34" charset="0"/>
              </a:rPr>
              <a:t>dando paso al propio tiempo a la múltiple diversidad con la que se podía comprender la arquitectura de su época.</a:t>
            </a:r>
            <a:endParaRPr lang="es-CO" sz="1100" b="1" dirty="0">
              <a:latin typeface="Century Gothic" panose="020B0502020202020204" pitchFamily="34" charset="0"/>
            </a:endParaRPr>
          </a:p>
        </p:txBody>
      </p:sp>
      <p:sp>
        <p:nvSpPr>
          <p:cNvPr id="60" name="CuadroTexto 59">
            <a:extLst>
              <a:ext uri="{FF2B5EF4-FFF2-40B4-BE49-F238E27FC236}">
                <a16:creationId xmlns:a16="http://schemas.microsoft.com/office/drawing/2014/main" id="{D84DF081-DD2B-439F-BBC9-C559210A6B51}"/>
              </a:ext>
            </a:extLst>
          </p:cNvPr>
          <p:cNvSpPr txBox="1"/>
          <p:nvPr/>
        </p:nvSpPr>
        <p:spPr>
          <a:xfrm>
            <a:off x="4417037" y="2886399"/>
            <a:ext cx="2201244" cy="307777"/>
          </a:xfrm>
          <a:prstGeom prst="rect">
            <a:avLst/>
          </a:prstGeom>
          <a:noFill/>
        </p:spPr>
        <p:txBody>
          <a:bodyPr wrap="none" rtlCol="0">
            <a:spAutoFit/>
          </a:bodyPr>
          <a:lstStyle/>
          <a:p>
            <a:r>
              <a:rPr lang="es-CO" sz="1400" b="1" dirty="0">
                <a:latin typeface="Century Gothic" panose="020B0502020202020204" pitchFamily="34" charset="0"/>
              </a:rPr>
              <a:t>William García Ramírez</a:t>
            </a:r>
          </a:p>
        </p:txBody>
      </p:sp>
      <p:sp>
        <p:nvSpPr>
          <p:cNvPr id="61" name="CuadroTexto 60">
            <a:extLst>
              <a:ext uri="{FF2B5EF4-FFF2-40B4-BE49-F238E27FC236}">
                <a16:creationId xmlns:a16="http://schemas.microsoft.com/office/drawing/2014/main" id="{318E2722-15A8-430F-9094-D374451F6643}"/>
              </a:ext>
            </a:extLst>
          </p:cNvPr>
          <p:cNvSpPr txBox="1"/>
          <p:nvPr/>
        </p:nvSpPr>
        <p:spPr>
          <a:xfrm>
            <a:off x="4266979" y="3194176"/>
            <a:ext cx="3698298" cy="1446550"/>
          </a:xfrm>
          <a:prstGeom prst="rect">
            <a:avLst/>
          </a:prstGeom>
          <a:noFill/>
        </p:spPr>
        <p:txBody>
          <a:bodyPr wrap="square" rtlCol="0">
            <a:spAutoFit/>
          </a:bodyPr>
          <a:lstStyle/>
          <a:p>
            <a:pPr algn="just"/>
            <a:r>
              <a:rPr lang="es-ES" sz="1100" dirty="0">
                <a:latin typeface="Century Gothic" panose="020B0502020202020204" pitchFamily="34" charset="0"/>
              </a:rPr>
              <a:t>La historia de la primera </a:t>
            </a:r>
            <a:r>
              <a:rPr lang="es-ES" sz="1100" b="1" dirty="0">
                <a:latin typeface="Century Gothic" panose="020B0502020202020204" pitchFamily="34" charset="0"/>
              </a:rPr>
              <a:t>plaza de mercado </a:t>
            </a:r>
            <a:r>
              <a:rPr lang="es-ES" sz="1100" dirty="0">
                <a:latin typeface="Century Gothic" panose="020B0502020202020204" pitchFamily="34" charset="0"/>
              </a:rPr>
              <a:t>cubierta de Colombia, además de la  historia de una idea de la ciudad con los conceptos, plaza y ciudad relacionados. Los descubrimientos históricos sustentan los fundamentos para el </a:t>
            </a:r>
            <a:r>
              <a:rPr lang="es-ES" sz="1100" b="1" dirty="0">
                <a:latin typeface="Century Gothic" panose="020B0502020202020204" pitchFamily="34" charset="0"/>
              </a:rPr>
              <a:t>aseo, salubridad </a:t>
            </a:r>
            <a:r>
              <a:rPr lang="es-ES" sz="1100" dirty="0">
                <a:latin typeface="Century Gothic" panose="020B0502020202020204" pitchFamily="34" charset="0"/>
              </a:rPr>
              <a:t>y</a:t>
            </a:r>
            <a:r>
              <a:rPr lang="es-ES" sz="1100" b="1" dirty="0">
                <a:latin typeface="Century Gothic" panose="020B0502020202020204" pitchFamily="34" charset="0"/>
              </a:rPr>
              <a:t> ornamentación </a:t>
            </a:r>
            <a:r>
              <a:rPr lang="es-ES" sz="1100" dirty="0">
                <a:latin typeface="Century Gothic" panose="020B0502020202020204" pitchFamily="34" charset="0"/>
              </a:rPr>
              <a:t>que el gobierno de la ciudad tomó como ejes conceptuales para la solución de los problemas de la urbe.</a:t>
            </a:r>
            <a:endParaRPr lang="es-CO" sz="1100" b="1" dirty="0">
              <a:latin typeface="Century Gothic" panose="020B0502020202020204" pitchFamily="34" charset="0"/>
            </a:endParaRPr>
          </a:p>
        </p:txBody>
      </p:sp>
      <p:sp>
        <p:nvSpPr>
          <p:cNvPr id="62" name="CuadroTexto 61">
            <a:extLst>
              <a:ext uri="{FF2B5EF4-FFF2-40B4-BE49-F238E27FC236}">
                <a16:creationId xmlns:a16="http://schemas.microsoft.com/office/drawing/2014/main" id="{E43BA4D9-B795-4DCD-A569-DEE5577BB8FC}"/>
              </a:ext>
            </a:extLst>
          </p:cNvPr>
          <p:cNvSpPr txBox="1"/>
          <p:nvPr/>
        </p:nvSpPr>
        <p:spPr>
          <a:xfrm>
            <a:off x="8062911" y="3500309"/>
            <a:ext cx="1933543" cy="307777"/>
          </a:xfrm>
          <a:prstGeom prst="rect">
            <a:avLst/>
          </a:prstGeom>
          <a:noFill/>
        </p:spPr>
        <p:txBody>
          <a:bodyPr wrap="none" rtlCol="0">
            <a:spAutoFit/>
          </a:bodyPr>
          <a:lstStyle/>
          <a:p>
            <a:r>
              <a:rPr lang="es-CO" sz="1400" b="1" dirty="0">
                <a:latin typeface="Century Gothic" panose="020B0502020202020204" pitchFamily="34" charset="0"/>
              </a:rPr>
              <a:t>Laura </a:t>
            </a:r>
            <a:r>
              <a:rPr lang="es-CO" sz="1400" b="1" dirty="0" err="1">
                <a:latin typeface="Century Gothic" panose="020B0502020202020204" pitchFamily="34" charset="0"/>
              </a:rPr>
              <a:t>Vispe</a:t>
            </a:r>
            <a:r>
              <a:rPr lang="es-CO" sz="1400" b="1" dirty="0">
                <a:latin typeface="Century Gothic" panose="020B0502020202020204" pitchFamily="34" charset="0"/>
              </a:rPr>
              <a:t> Montilla</a:t>
            </a:r>
          </a:p>
        </p:txBody>
      </p:sp>
      <p:sp>
        <p:nvSpPr>
          <p:cNvPr id="63" name="CuadroTexto 62">
            <a:extLst>
              <a:ext uri="{FF2B5EF4-FFF2-40B4-BE49-F238E27FC236}">
                <a16:creationId xmlns:a16="http://schemas.microsoft.com/office/drawing/2014/main" id="{CFDB0B12-959E-4B65-B7BF-EB973AD9AC88}"/>
              </a:ext>
            </a:extLst>
          </p:cNvPr>
          <p:cNvSpPr txBox="1"/>
          <p:nvPr/>
        </p:nvSpPr>
        <p:spPr>
          <a:xfrm>
            <a:off x="7998298" y="3854819"/>
            <a:ext cx="3583989" cy="1954381"/>
          </a:xfrm>
          <a:prstGeom prst="rect">
            <a:avLst/>
          </a:prstGeom>
          <a:noFill/>
        </p:spPr>
        <p:txBody>
          <a:bodyPr wrap="square" rtlCol="0">
            <a:spAutoFit/>
          </a:bodyPr>
          <a:lstStyle/>
          <a:p>
            <a:pPr algn="just"/>
            <a:r>
              <a:rPr lang="es-ES" sz="1100" dirty="0">
                <a:latin typeface="Century Gothic" panose="020B0502020202020204" pitchFamily="34" charset="0"/>
              </a:rPr>
              <a:t>Las </a:t>
            </a:r>
            <a:r>
              <a:rPr lang="es-ES" sz="1100" b="1" dirty="0">
                <a:latin typeface="Century Gothic" panose="020B0502020202020204" pitchFamily="34" charset="0"/>
              </a:rPr>
              <a:t>plazas de mercado,</a:t>
            </a:r>
            <a:r>
              <a:rPr lang="es-ES" sz="1100" dirty="0">
                <a:latin typeface="Century Gothic" panose="020B0502020202020204" pitchFamily="34" charset="0"/>
              </a:rPr>
              <a:t> por falta de actualización, con respecto a las nuevas </a:t>
            </a:r>
            <a:r>
              <a:rPr lang="es-ES" sz="1100" b="1" dirty="0">
                <a:latin typeface="Century Gothic" panose="020B0502020202020204" pitchFamily="34" charset="0"/>
              </a:rPr>
              <a:t>dinámicas de la población, </a:t>
            </a:r>
            <a:r>
              <a:rPr lang="es-ES" sz="1100" dirty="0">
                <a:latin typeface="Century Gothic" panose="020B0502020202020204" pitchFamily="34" charset="0"/>
              </a:rPr>
              <a:t>se han visto en </a:t>
            </a:r>
            <a:r>
              <a:rPr lang="es-ES" sz="1100" b="1" dirty="0">
                <a:latin typeface="Century Gothic" panose="020B0502020202020204" pitchFamily="34" charset="0"/>
              </a:rPr>
              <a:t>abandono</a:t>
            </a:r>
            <a:r>
              <a:rPr lang="es-ES" sz="1100" dirty="0">
                <a:latin typeface="Century Gothic" panose="020B0502020202020204" pitchFamily="34" charset="0"/>
              </a:rPr>
              <a:t> y han sido degradadas en proporción a su entorno, además, habla de la importancia de las mismas en el desarrollo de una </a:t>
            </a:r>
            <a:r>
              <a:rPr lang="es-ES" sz="1100" b="1" dirty="0">
                <a:latin typeface="Century Gothic" panose="020B0502020202020204" pitchFamily="34" charset="0"/>
              </a:rPr>
              <a:t>rehabilitación,</a:t>
            </a:r>
            <a:r>
              <a:rPr lang="es-ES" sz="1100" dirty="0">
                <a:latin typeface="Century Gothic" panose="020B0502020202020204" pitchFamily="34" charset="0"/>
              </a:rPr>
              <a:t> ya sea de una ciudad o de un barrio, debido a que juegan un </a:t>
            </a:r>
            <a:r>
              <a:rPr lang="es-ES" sz="1100" b="1" dirty="0">
                <a:latin typeface="Century Gothic" panose="020B0502020202020204" pitchFamily="34" charset="0"/>
              </a:rPr>
              <a:t>papel fundamental</a:t>
            </a:r>
            <a:r>
              <a:rPr lang="es-ES" sz="1100" dirty="0">
                <a:latin typeface="Century Gothic" panose="020B0502020202020204" pitchFamily="34" charset="0"/>
              </a:rPr>
              <a:t> como una pieza clave de intervención para trascender a una </a:t>
            </a:r>
            <a:r>
              <a:rPr lang="es-ES" sz="1100" b="1" dirty="0">
                <a:latin typeface="Century Gothic" panose="020B0502020202020204" pitchFamily="34" charset="0"/>
              </a:rPr>
              <a:t>escala urbana.</a:t>
            </a:r>
            <a:endParaRPr lang="es-CO" sz="1100" b="1" dirty="0">
              <a:latin typeface="Century Gothic" panose="020B0502020202020204" pitchFamily="34" charset="0"/>
            </a:endParaRPr>
          </a:p>
        </p:txBody>
      </p:sp>
      <p:sp>
        <p:nvSpPr>
          <p:cNvPr id="64" name="CuadroTexto 63">
            <a:extLst>
              <a:ext uri="{FF2B5EF4-FFF2-40B4-BE49-F238E27FC236}">
                <a16:creationId xmlns:a16="http://schemas.microsoft.com/office/drawing/2014/main" id="{1CEFAE0D-C6E9-447A-A301-B55330D014B9}"/>
              </a:ext>
            </a:extLst>
          </p:cNvPr>
          <p:cNvSpPr txBox="1"/>
          <p:nvPr/>
        </p:nvSpPr>
        <p:spPr>
          <a:xfrm>
            <a:off x="609712" y="4832010"/>
            <a:ext cx="2441694" cy="307777"/>
          </a:xfrm>
          <a:prstGeom prst="rect">
            <a:avLst/>
          </a:prstGeom>
          <a:noFill/>
        </p:spPr>
        <p:txBody>
          <a:bodyPr wrap="none" rtlCol="0">
            <a:spAutoFit/>
          </a:bodyPr>
          <a:lstStyle/>
          <a:p>
            <a:r>
              <a:rPr lang="es-CO" sz="1400" b="1" dirty="0">
                <a:latin typeface="Century Gothic" panose="020B0502020202020204" pitchFamily="34" charset="0"/>
              </a:rPr>
              <a:t>Joaquín Medina Wartburg</a:t>
            </a:r>
          </a:p>
        </p:txBody>
      </p:sp>
      <p:sp>
        <p:nvSpPr>
          <p:cNvPr id="65" name="CuadroTexto 64">
            <a:extLst>
              <a:ext uri="{FF2B5EF4-FFF2-40B4-BE49-F238E27FC236}">
                <a16:creationId xmlns:a16="http://schemas.microsoft.com/office/drawing/2014/main" id="{CFCFA25B-DD84-4020-95FF-4C3370A48B54}"/>
              </a:ext>
            </a:extLst>
          </p:cNvPr>
          <p:cNvSpPr txBox="1"/>
          <p:nvPr/>
        </p:nvSpPr>
        <p:spPr>
          <a:xfrm>
            <a:off x="609712" y="5203551"/>
            <a:ext cx="3525676" cy="769441"/>
          </a:xfrm>
          <a:prstGeom prst="rect">
            <a:avLst/>
          </a:prstGeom>
          <a:noFill/>
        </p:spPr>
        <p:txBody>
          <a:bodyPr wrap="square" rtlCol="0">
            <a:spAutoFit/>
          </a:bodyPr>
          <a:lstStyle/>
          <a:p>
            <a:pPr algn="just"/>
            <a:r>
              <a:rPr lang="es-ES" sz="1100" dirty="0">
                <a:latin typeface="Century Gothic" panose="020B0502020202020204" pitchFamily="34" charset="0"/>
              </a:rPr>
              <a:t>Tres conceptos como lo son la </a:t>
            </a:r>
            <a:r>
              <a:rPr lang="es-ES" sz="1100" b="1" dirty="0">
                <a:latin typeface="Century Gothic" panose="020B0502020202020204" pitchFamily="34" charset="0"/>
              </a:rPr>
              <a:t>racionalidad, intencionalidad y funcionalidad</a:t>
            </a:r>
            <a:r>
              <a:rPr lang="es-ES" sz="1100" dirty="0">
                <a:latin typeface="Century Gothic" panose="020B0502020202020204" pitchFamily="34" charset="0"/>
              </a:rPr>
              <a:t>, como algunas otras ideas importantes de lo que hoy conocemos como </a:t>
            </a:r>
            <a:r>
              <a:rPr lang="es-ES" sz="1100" b="1" dirty="0">
                <a:latin typeface="Century Gothic" panose="020B0502020202020204" pitchFamily="34" charset="0"/>
              </a:rPr>
              <a:t>¨modernidad¨.</a:t>
            </a:r>
            <a:endParaRPr lang="es-CO" sz="1100" b="1" dirty="0">
              <a:latin typeface="Century Gothic" panose="020B0502020202020204" pitchFamily="34" charset="0"/>
            </a:endParaRPr>
          </a:p>
        </p:txBody>
      </p:sp>
      <p:sp>
        <p:nvSpPr>
          <p:cNvPr id="66" name="CuadroTexto 65">
            <a:extLst>
              <a:ext uri="{FF2B5EF4-FFF2-40B4-BE49-F238E27FC236}">
                <a16:creationId xmlns:a16="http://schemas.microsoft.com/office/drawing/2014/main" id="{4AD85A2F-E4BE-47FA-830F-051AB41A19E9}"/>
              </a:ext>
            </a:extLst>
          </p:cNvPr>
          <p:cNvSpPr txBox="1"/>
          <p:nvPr/>
        </p:nvSpPr>
        <p:spPr>
          <a:xfrm>
            <a:off x="4337838" y="4836671"/>
            <a:ext cx="3440365" cy="307777"/>
          </a:xfrm>
          <a:prstGeom prst="rect">
            <a:avLst/>
          </a:prstGeom>
          <a:noFill/>
        </p:spPr>
        <p:txBody>
          <a:bodyPr wrap="none" rtlCol="0">
            <a:spAutoFit/>
          </a:bodyPr>
          <a:lstStyle/>
          <a:p>
            <a:r>
              <a:rPr lang="es-ES" sz="1400" b="1" dirty="0">
                <a:latin typeface="Century Gothic" panose="020B0502020202020204" pitchFamily="34" charset="0"/>
              </a:rPr>
              <a:t>Carlos Iván Rueda y Germán Ramírez</a:t>
            </a:r>
            <a:endParaRPr lang="es-CO" sz="1400" b="1" dirty="0">
              <a:latin typeface="Century Gothic" panose="020B0502020202020204" pitchFamily="34" charset="0"/>
            </a:endParaRPr>
          </a:p>
        </p:txBody>
      </p:sp>
      <p:sp>
        <p:nvSpPr>
          <p:cNvPr id="67" name="CuadroTexto 66">
            <a:extLst>
              <a:ext uri="{FF2B5EF4-FFF2-40B4-BE49-F238E27FC236}">
                <a16:creationId xmlns:a16="http://schemas.microsoft.com/office/drawing/2014/main" id="{300690B4-737F-4906-8DE0-8EB605279710}"/>
              </a:ext>
            </a:extLst>
          </p:cNvPr>
          <p:cNvSpPr txBox="1"/>
          <p:nvPr/>
        </p:nvSpPr>
        <p:spPr>
          <a:xfrm>
            <a:off x="4284892" y="5203551"/>
            <a:ext cx="3590289" cy="1107996"/>
          </a:xfrm>
          <a:prstGeom prst="rect">
            <a:avLst/>
          </a:prstGeom>
          <a:noFill/>
        </p:spPr>
        <p:txBody>
          <a:bodyPr wrap="square" rtlCol="0">
            <a:spAutoFit/>
          </a:bodyPr>
          <a:lstStyle/>
          <a:p>
            <a:pPr algn="just"/>
            <a:r>
              <a:rPr lang="es-ES" sz="1100" dirty="0">
                <a:latin typeface="Century Gothic" panose="020B0502020202020204" pitchFamily="34" charset="0"/>
              </a:rPr>
              <a:t>El horizonte frente a los conceptos de </a:t>
            </a:r>
            <a:r>
              <a:rPr lang="es-ES" sz="1100" b="1" dirty="0">
                <a:latin typeface="Century Gothic" panose="020B0502020202020204" pitchFamily="34" charset="0"/>
              </a:rPr>
              <a:t>modernidad y arquitectura moderna</a:t>
            </a:r>
            <a:r>
              <a:rPr lang="es-ES" sz="1100" dirty="0">
                <a:latin typeface="Century Gothic" panose="020B0502020202020204" pitchFamily="34" charset="0"/>
              </a:rPr>
              <a:t> en Colombia, donde en el capítulo dos, ¨Fuentes para una </a:t>
            </a:r>
            <a:r>
              <a:rPr lang="es-ES" sz="1100" b="1" dirty="0">
                <a:latin typeface="Century Gothic" panose="020B0502020202020204" pitchFamily="34" charset="0"/>
              </a:rPr>
              <a:t>arquitectura funcional: el proyecto de arquitectura </a:t>
            </a:r>
            <a:r>
              <a:rPr lang="es-ES" sz="1100" dirty="0">
                <a:latin typeface="Century Gothic" panose="020B0502020202020204" pitchFamily="34" charset="0"/>
              </a:rPr>
              <a:t>de Gabriel Serrano¨ tiene como base los escritos del arquitecto del </a:t>
            </a:r>
            <a:r>
              <a:rPr lang="es-ES" sz="1100" b="1" dirty="0">
                <a:latin typeface="Century Gothic" panose="020B0502020202020204" pitchFamily="34" charset="0"/>
              </a:rPr>
              <a:t>“funcionalismo”. </a:t>
            </a:r>
            <a:endParaRPr lang="es-CO" sz="1100" b="1" dirty="0">
              <a:latin typeface="Century Gothic" panose="020B0502020202020204" pitchFamily="34" charset="0"/>
            </a:endParaRPr>
          </a:p>
        </p:txBody>
      </p:sp>
      <p:sp>
        <p:nvSpPr>
          <p:cNvPr id="24" name="CuadroTexto 23">
            <a:extLst>
              <a:ext uri="{FF2B5EF4-FFF2-40B4-BE49-F238E27FC236}">
                <a16:creationId xmlns:a16="http://schemas.microsoft.com/office/drawing/2014/main" id="{77B13529-2FB7-4580-9D5B-4BE50AB4F0EC}"/>
              </a:ext>
            </a:extLst>
          </p:cNvPr>
          <p:cNvSpPr txBox="1"/>
          <p:nvPr/>
        </p:nvSpPr>
        <p:spPr>
          <a:xfrm>
            <a:off x="4889272" y="323162"/>
            <a:ext cx="2337499" cy="369332"/>
          </a:xfrm>
          <a:prstGeom prst="rect">
            <a:avLst/>
          </a:prstGeom>
          <a:noFill/>
        </p:spPr>
        <p:txBody>
          <a:bodyPr wrap="none" rtlCol="0">
            <a:spAutoFit/>
          </a:bodyPr>
          <a:lstStyle/>
          <a:p>
            <a:r>
              <a:rPr lang="es-CO" dirty="0">
                <a:latin typeface="LEMON MILK" panose="00000500000000000000" pitchFamily="50" charset="0"/>
              </a:rPr>
              <a:t>ESTADO DEL ARTE</a:t>
            </a:r>
          </a:p>
        </p:txBody>
      </p:sp>
    </p:spTree>
    <p:extLst>
      <p:ext uri="{BB962C8B-B14F-4D97-AF65-F5344CB8AC3E}">
        <p14:creationId xmlns:p14="http://schemas.microsoft.com/office/powerpoint/2010/main" val="443878477"/>
      </p:ext>
    </p:extLst>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anim calcmode="lin" valueType="num">
                                      <p:cBhvr>
                                        <p:cTn id="8" dur="500" fill="hold"/>
                                        <p:tgtEl>
                                          <p:spTgt spid="24"/>
                                        </p:tgtEl>
                                        <p:attrNameLst>
                                          <p:attrName>ppt_x</p:attrName>
                                        </p:attrNameLst>
                                      </p:cBhvr>
                                      <p:tavLst>
                                        <p:tav tm="0">
                                          <p:val>
                                            <p:strVal val="#ppt_x"/>
                                          </p:val>
                                        </p:tav>
                                        <p:tav tm="100000">
                                          <p:val>
                                            <p:strVal val="#ppt_x"/>
                                          </p:val>
                                        </p:tav>
                                      </p:tavLst>
                                    </p:anim>
                                    <p:anim calcmode="lin" valueType="num">
                                      <p:cBhvr>
                                        <p:cTn id="9" dur="500" fill="hold"/>
                                        <p:tgtEl>
                                          <p:spTgt spid="2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1"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up)">
                                      <p:cBhvr>
                                        <p:cTn id="13" dur="500"/>
                                        <p:tgtEl>
                                          <p:spTgt spid="4"/>
                                        </p:tgtEl>
                                      </p:cBhvr>
                                    </p:animEffect>
                                  </p:childTnLst>
                                </p:cTn>
                              </p:par>
                            </p:childTnLst>
                          </p:cTn>
                        </p:par>
                        <p:par>
                          <p:cTn id="14" fill="hold">
                            <p:stCondLst>
                              <p:cond delay="1000"/>
                            </p:stCondLst>
                            <p:childTnLst>
                              <p:par>
                                <p:cTn id="15" presetID="47" presetClass="entr" presetSubtype="0" fill="hold" grpId="0" nodeType="after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fade">
                                      <p:cBhvr>
                                        <p:cTn id="17" dur="1000"/>
                                        <p:tgtEl>
                                          <p:spTgt spid="49"/>
                                        </p:tgtEl>
                                      </p:cBhvr>
                                    </p:animEffect>
                                    <p:anim calcmode="lin" valueType="num">
                                      <p:cBhvr>
                                        <p:cTn id="18" dur="1000" fill="hold"/>
                                        <p:tgtEl>
                                          <p:spTgt spid="49"/>
                                        </p:tgtEl>
                                        <p:attrNameLst>
                                          <p:attrName>ppt_x</p:attrName>
                                        </p:attrNameLst>
                                      </p:cBhvr>
                                      <p:tavLst>
                                        <p:tav tm="0">
                                          <p:val>
                                            <p:strVal val="#ppt_x"/>
                                          </p:val>
                                        </p:tav>
                                        <p:tav tm="100000">
                                          <p:val>
                                            <p:strVal val="#ppt_x"/>
                                          </p:val>
                                        </p:tav>
                                      </p:tavLst>
                                    </p:anim>
                                    <p:anim calcmode="lin" valueType="num">
                                      <p:cBhvr>
                                        <p:cTn id="19" dur="1000" fill="hold"/>
                                        <p:tgtEl>
                                          <p:spTgt spid="49"/>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fade">
                                      <p:cBhvr>
                                        <p:cTn id="22" dur="1000"/>
                                        <p:tgtEl>
                                          <p:spTgt spid="50"/>
                                        </p:tgtEl>
                                      </p:cBhvr>
                                    </p:animEffect>
                                    <p:anim calcmode="lin" valueType="num">
                                      <p:cBhvr>
                                        <p:cTn id="23" dur="1000" fill="hold"/>
                                        <p:tgtEl>
                                          <p:spTgt spid="50"/>
                                        </p:tgtEl>
                                        <p:attrNameLst>
                                          <p:attrName>ppt_x</p:attrName>
                                        </p:attrNameLst>
                                      </p:cBhvr>
                                      <p:tavLst>
                                        <p:tav tm="0">
                                          <p:val>
                                            <p:strVal val="#ppt_x"/>
                                          </p:val>
                                        </p:tav>
                                        <p:tav tm="100000">
                                          <p:val>
                                            <p:strVal val="#ppt_x"/>
                                          </p:val>
                                        </p:tav>
                                      </p:tavLst>
                                    </p:anim>
                                    <p:anim calcmode="lin" valueType="num">
                                      <p:cBhvr>
                                        <p:cTn id="24" dur="1000" fill="hold"/>
                                        <p:tgtEl>
                                          <p:spTgt spid="50"/>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fade">
                                      <p:cBhvr>
                                        <p:cTn id="27" dur="1000"/>
                                        <p:tgtEl>
                                          <p:spTgt spid="51"/>
                                        </p:tgtEl>
                                      </p:cBhvr>
                                    </p:animEffect>
                                    <p:anim calcmode="lin" valueType="num">
                                      <p:cBhvr>
                                        <p:cTn id="28" dur="1000" fill="hold"/>
                                        <p:tgtEl>
                                          <p:spTgt spid="51"/>
                                        </p:tgtEl>
                                        <p:attrNameLst>
                                          <p:attrName>ppt_x</p:attrName>
                                        </p:attrNameLst>
                                      </p:cBhvr>
                                      <p:tavLst>
                                        <p:tav tm="0">
                                          <p:val>
                                            <p:strVal val="#ppt_x"/>
                                          </p:val>
                                        </p:tav>
                                        <p:tav tm="100000">
                                          <p:val>
                                            <p:strVal val="#ppt_x"/>
                                          </p:val>
                                        </p:tav>
                                      </p:tavLst>
                                    </p:anim>
                                    <p:anim calcmode="lin" valueType="num">
                                      <p:cBhvr>
                                        <p:cTn id="29" dur="1000" fill="hold"/>
                                        <p:tgtEl>
                                          <p:spTgt spid="51"/>
                                        </p:tgtEl>
                                        <p:attrNameLst>
                                          <p:attrName>ppt_y</p:attrName>
                                        </p:attrNameLst>
                                      </p:cBhvr>
                                      <p:tavLst>
                                        <p:tav tm="0">
                                          <p:val>
                                            <p:strVal val="#ppt_y-.1"/>
                                          </p:val>
                                        </p:tav>
                                        <p:tav tm="100000">
                                          <p:val>
                                            <p:strVal val="#ppt_y"/>
                                          </p:val>
                                        </p:tav>
                                      </p:tavLst>
                                    </p:anim>
                                  </p:childTnLst>
                                </p:cTn>
                              </p:par>
                            </p:childTnLst>
                          </p:cTn>
                        </p:par>
                        <p:par>
                          <p:cTn id="30" fill="hold">
                            <p:stCondLst>
                              <p:cond delay="2000"/>
                            </p:stCondLst>
                            <p:childTnLst>
                              <p:par>
                                <p:cTn id="31" presetID="42" presetClass="entr" presetSubtype="0" fill="hold" grpId="0" nodeType="afterEffect">
                                  <p:stCondLst>
                                    <p:cond delay="0"/>
                                  </p:stCondLst>
                                  <p:childTnLst>
                                    <p:set>
                                      <p:cBhvr>
                                        <p:cTn id="32" dur="1" fill="hold">
                                          <p:stCondLst>
                                            <p:cond delay="0"/>
                                          </p:stCondLst>
                                        </p:cTn>
                                        <p:tgtEl>
                                          <p:spTgt spid="53"/>
                                        </p:tgtEl>
                                        <p:attrNameLst>
                                          <p:attrName>style.visibility</p:attrName>
                                        </p:attrNameLst>
                                      </p:cBhvr>
                                      <p:to>
                                        <p:strVal val="visible"/>
                                      </p:to>
                                    </p:set>
                                    <p:animEffect transition="in" filter="fade">
                                      <p:cBhvr>
                                        <p:cTn id="33" dur="1000"/>
                                        <p:tgtEl>
                                          <p:spTgt spid="53"/>
                                        </p:tgtEl>
                                      </p:cBhvr>
                                    </p:animEffect>
                                    <p:anim calcmode="lin" valueType="num">
                                      <p:cBhvr>
                                        <p:cTn id="34" dur="1000" fill="hold"/>
                                        <p:tgtEl>
                                          <p:spTgt spid="53"/>
                                        </p:tgtEl>
                                        <p:attrNameLst>
                                          <p:attrName>ppt_x</p:attrName>
                                        </p:attrNameLst>
                                      </p:cBhvr>
                                      <p:tavLst>
                                        <p:tav tm="0">
                                          <p:val>
                                            <p:strVal val="#ppt_x"/>
                                          </p:val>
                                        </p:tav>
                                        <p:tav tm="100000">
                                          <p:val>
                                            <p:strVal val="#ppt_x"/>
                                          </p:val>
                                        </p:tav>
                                      </p:tavLst>
                                    </p:anim>
                                    <p:anim calcmode="lin" valueType="num">
                                      <p:cBhvr>
                                        <p:cTn id="35" dur="1000" fill="hold"/>
                                        <p:tgtEl>
                                          <p:spTgt spid="53"/>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52"/>
                                        </p:tgtEl>
                                        <p:attrNameLst>
                                          <p:attrName>style.visibility</p:attrName>
                                        </p:attrNameLst>
                                      </p:cBhvr>
                                      <p:to>
                                        <p:strVal val="visible"/>
                                      </p:to>
                                    </p:set>
                                    <p:animEffect transition="in" filter="fade">
                                      <p:cBhvr>
                                        <p:cTn id="38" dur="1000"/>
                                        <p:tgtEl>
                                          <p:spTgt spid="52"/>
                                        </p:tgtEl>
                                      </p:cBhvr>
                                    </p:animEffect>
                                    <p:anim calcmode="lin" valueType="num">
                                      <p:cBhvr>
                                        <p:cTn id="39" dur="1000" fill="hold"/>
                                        <p:tgtEl>
                                          <p:spTgt spid="52"/>
                                        </p:tgtEl>
                                        <p:attrNameLst>
                                          <p:attrName>ppt_x</p:attrName>
                                        </p:attrNameLst>
                                      </p:cBhvr>
                                      <p:tavLst>
                                        <p:tav tm="0">
                                          <p:val>
                                            <p:strVal val="#ppt_x"/>
                                          </p:val>
                                        </p:tav>
                                        <p:tav tm="100000">
                                          <p:val>
                                            <p:strVal val="#ppt_x"/>
                                          </p:val>
                                        </p:tav>
                                      </p:tavLst>
                                    </p:anim>
                                    <p:anim calcmode="lin" valueType="num">
                                      <p:cBhvr>
                                        <p:cTn id="40" dur="1000" fill="hold"/>
                                        <p:tgtEl>
                                          <p:spTgt spid="52"/>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59"/>
                                        </p:tgtEl>
                                        <p:attrNameLst>
                                          <p:attrName>style.visibility</p:attrName>
                                        </p:attrNameLst>
                                      </p:cBhvr>
                                      <p:to>
                                        <p:strVal val="visible"/>
                                      </p:to>
                                    </p:set>
                                    <p:animEffect transition="in" filter="fade">
                                      <p:cBhvr>
                                        <p:cTn id="43" dur="1000"/>
                                        <p:tgtEl>
                                          <p:spTgt spid="59"/>
                                        </p:tgtEl>
                                      </p:cBhvr>
                                    </p:animEffect>
                                    <p:anim calcmode="lin" valueType="num">
                                      <p:cBhvr>
                                        <p:cTn id="44" dur="1000" fill="hold"/>
                                        <p:tgtEl>
                                          <p:spTgt spid="59"/>
                                        </p:tgtEl>
                                        <p:attrNameLst>
                                          <p:attrName>ppt_x</p:attrName>
                                        </p:attrNameLst>
                                      </p:cBhvr>
                                      <p:tavLst>
                                        <p:tav tm="0">
                                          <p:val>
                                            <p:strVal val="#ppt_x"/>
                                          </p:val>
                                        </p:tav>
                                        <p:tav tm="100000">
                                          <p:val>
                                            <p:strVal val="#ppt_x"/>
                                          </p:val>
                                        </p:tav>
                                      </p:tavLst>
                                    </p:anim>
                                    <p:anim calcmode="lin" valueType="num">
                                      <p:cBhvr>
                                        <p:cTn id="45" dur="1000" fill="hold"/>
                                        <p:tgtEl>
                                          <p:spTgt spid="59"/>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58"/>
                                        </p:tgtEl>
                                        <p:attrNameLst>
                                          <p:attrName>style.visibility</p:attrName>
                                        </p:attrNameLst>
                                      </p:cBhvr>
                                      <p:to>
                                        <p:strVal val="visible"/>
                                      </p:to>
                                    </p:set>
                                    <p:animEffect transition="in" filter="fade">
                                      <p:cBhvr>
                                        <p:cTn id="48" dur="1000"/>
                                        <p:tgtEl>
                                          <p:spTgt spid="58"/>
                                        </p:tgtEl>
                                      </p:cBhvr>
                                    </p:animEffect>
                                    <p:anim calcmode="lin" valueType="num">
                                      <p:cBhvr>
                                        <p:cTn id="49" dur="1000" fill="hold"/>
                                        <p:tgtEl>
                                          <p:spTgt spid="58"/>
                                        </p:tgtEl>
                                        <p:attrNameLst>
                                          <p:attrName>ppt_x</p:attrName>
                                        </p:attrNameLst>
                                      </p:cBhvr>
                                      <p:tavLst>
                                        <p:tav tm="0">
                                          <p:val>
                                            <p:strVal val="#ppt_x"/>
                                          </p:val>
                                        </p:tav>
                                        <p:tav tm="100000">
                                          <p:val>
                                            <p:strVal val="#ppt_x"/>
                                          </p:val>
                                        </p:tav>
                                      </p:tavLst>
                                    </p:anim>
                                    <p:anim calcmode="lin" valueType="num">
                                      <p:cBhvr>
                                        <p:cTn id="50" dur="1000" fill="hold"/>
                                        <p:tgtEl>
                                          <p:spTgt spid="58"/>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65"/>
                                        </p:tgtEl>
                                        <p:attrNameLst>
                                          <p:attrName>style.visibility</p:attrName>
                                        </p:attrNameLst>
                                      </p:cBhvr>
                                      <p:to>
                                        <p:strVal val="visible"/>
                                      </p:to>
                                    </p:set>
                                    <p:animEffect transition="in" filter="fade">
                                      <p:cBhvr>
                                        <p:cTn id="53" dur="1000"/>
                                        <p:tgtEl>
                                          <p:spTgt spid="65"/>
                                        </p:tgtEl>
                                      </p:cBhvr>
                                    </p:animEffect>
                                    <p:anim calcmode="lin" valueType="num">
                                      <p:cBhvr>
                                        <p:cTn id="54" dur="1000" fill="hold"/>
                                        <p:tgtEl>
                                          <p:spTgt spid="65"/>
                                        </p:tgtEl>
                                        <p:attrNameLst>
                                          <p:attrName>ppt_x</p:attrName>
                                        </p:attrNameLst>
                                      </p:cBhvr>
                                      <p:tavLst>
                                        <p:tav tm="0">
                                          <p:val>
                                            <p:strVal val="#ppt_x"/>
                                          </p:val>
                                        </p:tav>
                                        <p:tav tm="100000">
                                          <p:val>
                                            <p:strVal val="#ppt_x"/>
                                          </p:val>
                                        </p:tav>
                                      </p:tavLst>
                                    </p:anim>
                                    <p:anim calcmode="lin" valueType="num">
                                      <p:cBhvr>
                                        <p:cTn id="55" dur="1000" fill="hold"/>
                                        <p:tgtEl>
                                          <p:spTgt spid="65"/>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64"/>
                                        </p:tgtEl>
                                        <p:attrNameLst>
                                          <p:attrName>style.visibility</p:attrName>
                                        </p:attrNameLst>
                                      </p:cBhvr>
                                      <p:to>
                                        <p:strVal val="visible"/>
                                      </p:to>
                                    </p:set>
                                    <p:animEffect transition="in" filter="fade">
                                      <p:cBhvr>
                                        <p:cTn id="58" dur="1000"/>
                                        <p:tgtEl>
                                          <p:spTgt spid="64"/>
                                        </p:tgtEl>
                                      </p:cBhvr>
                                    </p:animEffect>
                                    <p:anim calcmode="lin" valueType="num">
                                      <p:cBhvr>
                                        <p:cTn id="59" dur="1000" fill="hold"/>
                                        <p:tgtEl>
                                          <p:spTgt spid="64"/>
                                        </p:tgtEl>
                                        <p:attrNameLst>
                                          <p:attrName>ppt_x</p:attrName>
                                        </p:attrNameLst>
                                      </p:cBhvr>
                                      <p:tavLst>
                                        <p:tav tm="0">
                                          <p:val>
                                            <p:strVal val="#ppt_x"/>
                                          </p:val>
                                        </p:tav>
                                        <p:tav tm="100000">
                                          <p:val>
                                            <p:strVal val="#ppt_x"/>
                                          </p:val>
                                        </p:tav>
                                      </p:tavLst>
                                    </p:anim>
                                    <p:anim calcmode="lin" valueType="num">
                                      <p:cBhvr>
                                        <p:cTn id="60" dur="1000" fill="hold"/>
                                        <p:tgtEl>
                                          <p:spTgt spid="64"/>
                                        </p:tgtEl>
                                        <p:attrNameLst>
                                          <p:attrName>ppt_y</p:attrName>
                                        </p:attrNameLst>
                                      </p:cBhvr>
                                      <p:tavLst>
                                        <p:tav tm="0">
                                          <p:val>
                                            <p:strVal val="#ppt_y+.1"/>
                                          </p:val>
                                        </p:tav>
                                        <p:tav tm="100000">
                                          <p:val>
                                            <p:strVal val="#ppt_y"/>
                                          </p:val>
                                        </p:tav>
                                      </p:tavLst>
                                    </p:anim>
                                  </p:childTnLst>
                                </p:cTn>
                              </p:par>
                            </p:childTnLst>
                          </p:cTn>
                        </p:par>
                        <p:par>
                          <p:cTn id="61" fill="hold">
                            <p:stCondLst>
                              <p:cond delay="3000"/>
                            </p:stCondLst>
                            <p:childTnLst>
                              <p:par>
                                <p:cTn id="62" presetID="42" presetClass="entr" presetSubtype="0" fill="hold" grpId="0" nodeType="afterEffect">
                                  <p:stCondLst>
                                    <p:cond delay="0"/>
                                  </p:stCondLst>
                                  <p:childTnLst>
                                    <p:set>
                                      <p:cBhvr>
                                        <p:cTn id="63" dur="1" fill="hold">
                                          <p:stCondLst>
                                            <p:cond delay="0"/>
                                          </p:stCondLst>
                                        </p:cTn>
                                        <p:tgtEl>
                                          <p:spTgt spid="55"/>
                                        </p:tgtEl>
                                        <p:attrNameLst>
                                          <p:attrName>style.visibility</p:attrName>
                                        </p:attrNameLst>
                                      </p:cBhvr>
                                      <p:to>
                                        <p:strVal val="visible"/>
                                      </p:to>
                                    </p:set>
                                    <p:animEffect transition="in" filter="fade">
                                      <p:cBhvr>
                                        <p:cTn id="64" dur="1000"/>
                                        <p:tgtEl>
                                          <p:spTgt spid="55"/>
                                        </p:tgtEl>
                                      </p:cBhvr>
                                    </p:animEffect>
                                    <p:anim calcmode="lin" valueType="num">
                                      <p:cBhvr>
                                        <p:cTn id="65" dur="1000" fill="hold"/>
                                        <p:tgtEl>
                                          <p:spTgt spid="55"/>
                                        </p:tgtEl>
                                        <p:attrNameLst>
                                          <p:attrName>ppt_x</p:attrName>
                                        </p:attrNameLst>
                                      </p:cBhvr>
                                      <p:tavLst>
                                        <p:tav tm="0">
                                          <p:val>
                                            <p:strVal val="#ppt_x"/>
                                          </p:val>
                                        </p:tav>
                                        <p:tav tm="100000">
                                          <p:val>
                                            <p:strVal val="#ppt_x"/>
                                          </p:val>
                                        </p:tav>
                                      </p:tavLst>
                                    </p:anim>
                                    <p:anim calcmode="lin" valueType="num">
                                      <p:cBhvr>
                                        <p:cTn id="66" dur="1000" fill="hold"/>
                                        <p:tgtEl>
                                          <p:spTgt spid="55"/>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54"/>
                                        </p:tgtEl>
                                        <p:attrNameLst>
                                          <p:attrName>style.visibility</p:attrName>
                                        </p:attrNameLst>
                                      </p:cBhvr>
                                      <p:to>
                                        <p:strVal val="visible"/>
                                      </p:to>
                                    </p:set>
                                    <p:animEffect transition="in" filter="fade">
                                      <p:cBhvr>
                                        <p:cTn id="69" dur="1000"/>
                                        <p:tgtEl>
                                          <p:spTgt spid="54"/>
                                        </p:tgtEl>
                                      </p:cBhvr>
                                    </p:animEffect>
                                    <p:anim calcmode="lin" valueType="num">
                                      <p:cBhvr>
                                        <p:cTn id="70" dur="1000" fill="hold"/>
                                        <p:tgtEl>
                                          <p:spTgt spid="54"/>
                                        </p:tgtEl>
                                        <p:attrNameLst>
                                          <p:attrName>ppt_x</p:attrName>
                                        </p:attrNameLst>
                                      </p:cBhvr>
                                      <p:tavLst>
                                        <p:tav tm="0">
                                          <p:val>
                                            <p:strVal val="#ppt_x"/>
                                          </p:val>
                                        </p:tav>
                                        <p:tav tm="100000">
                                          <p:val>
                                            <p:strVal val="#ppt_x"/>
                                          </p:val>
                                        </p:tav>
                                      </p:tavLst>
                                    </p:anim>
                                    <p:anim calcmode="lin" valueType="num">
                                      <p:cBhvr>
                                        <p:cTn id="71" dur="1000" fill="hold"/>
                                        <p:tgtEl>
                                          <p:spTgt spid="54"/>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61"/>
                                        </p:tgtEl>
                                        <p:attrNameLst>
                                          <p:attrName>style.visibility</p:attrName>
                                        </p:attrNameLst>
                                      </p:cBhvr>
                                      <p:to>
                                        <p:strVal val="visible"/>
                                      </p:to>
                                    </p:set>
                                    <p:animEffect transition="in" filter="fade">
                                      <p:cBhvr>
                                        <p:cTn id="74" dur="1000"/>
                                        <p:tgtEl>
                                          <p:spTgt spid="61"/>
                                        </p:tgtEl>
                                      </p:cBhvr>
                                    </p:animEffect>
                                    <p:anim calcmode="lin" valueType="num">
                                      <p:cBhvr>
                                        <p:cTn id="75" dur="1000" fill="hold"/>
                                        <p:tgtEl>
                                          <p:spTgt spid="61"/>
                                        </p:tgtEl>
                                        <p:attrNameLst>
                                          <p:attrName>ppt_x</p:attrName>
                                        </p:attrNameLst>
                                      </p:cBhvr>
                                      <p:tavLst>
                                        <p:tav tm="0">
                                          <p:val>
                                            <p:strVal val="#ppt_x"/>
                                          </p:val>
                                        </p:tav>
                                        <p:tav tm="100000">
                                          <p:val>
                                            <p:strVal val="#ppt_x"/>
                                          </p:val>
                                        </p:tav>
                                      </p:tavLst>
                                    </p:anim>
                                    <p:anim calcmode="lin" valueType="num">
                                      <p:cBhvr>
                                        <p:cTn id="76" dur="1000" fill="hold"/>
                                        <p:tgtEl>
                                          <p:spTgt spid="61"/>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60"/>
                                        </p:tgtEl>
                                        <p:attrNameLst>
                                          <p:attrName>style.visibility</p:attrName>
                                        </p:attrNameLst>
                                      </p:cBhvr>
                                      <p:to>
                                        <p:strVal val="visible"/>
                                      </p:to>
                                    </p:set>
                                    <p:animEffect transition="in" filter="fade">
                                      <p:cBhvr>
                                        <p:cTn id="79" dur="1000"/>
                                        <p:tgtEl>
                                          <p:spTgt spid="60"/>
                                        </p:tgtEl>
                                      </p:cBhvr>
                                    </p:animEffect>
                                    <p:anim calcmode="lin" valueType="num">
                                      <p:cBhvr>
                                        <p:cTn id="80" dur="1000" fill="hold"/>
                                        <p:tgtEl>
                                          <p:spTgt spid="60"/>
                                        </p:tgtEl>
                                        <p:attrNameLst>
                                          <p:attrName>ppt_x</p:attrName>
                                        </p:attrNameLst>
                                      </p:cBhvr>
                                      <p:tavLst>
                                        <p:tav tm="0">
                                          <p:val>
                                            <p:strVal val="#ppt_x"/>
                                          </p:val>
                                        </p:tav>
                                        <p:tav tm="100000">
                                          <p:val>
                                            <p:strVal val="#ppt_x"/>
                                          </p:val>
                                        </p:tav>
                                      </p:tavLst>
                                    </p:anim>
                                    <p:anim calcmode="lin" valueType="num">
                                      <p:cBhvr>
                                        <p:cTn id="81" dur="1000" fill="hold"/>
                                        <p:tgtEl>
                                          <p:spTgt spid="60"/>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67"/>
                                        </p:tgtEl>
                                        <p:attrNameLst>
                                          <p:attrName>style.visibility</p:attrName>
                                        </p:attrNameLst>
                                      </p:cBhvr>
                                      <p:to>
                                        <p:strVal val="visible"/>
                                      </p:to>
                                    </p:set>
                                    <p:animEffect transition="in" filter="fade">
                                      <p:cBhvr>
                                        <p:cTn id="84" dur="1000"/>
                                        <p:tgtEl>
                                          <p:spTgt spid="67"/>
                                        </p:tgtEl>
                                      </p:cBhvr>
                                    </p:animEffect>
                                    <p:anim calcmode="lin" valueType="num">
                                      <p:cBhvr>
                                        <p:cTn id="85" dur="1000" fill="hold"/>
                                        <p:tgtEl>
                                          <p:spTgt spid="67"/>
                                        </p:tgtEl>
                                        <p:attrNameLst>
                                          <p:attrName>ppt_x</p:attrName>
                                        </p:attrNameLst>
                                      </p:cBhvr>
                                      <p:tavLst>
                                        <p:tav tm="0">
                                          <p:val>
                                            <p:strVal val="#ppt_x"/>
                                          </p:val>
                                        </p:tav>
                                        <p:tav tm="100000">
                                          <p:val>
                                            <p:strVal val="#ppt_x"/>
                                          </p:val>
                                        </p:tav>
                                      </p:tavLst>
                                    </p:anim>
                                    <p:anim calcmode="lin" valueType="num">
                                      <p:cBhvr>
                                        <p:cTn id="86" dur="1000" fill="hold"/>
                                        <p:tgtEl>
                                          <p:spTgt spid="67"/>
                                        </p:tgtEl>
                                        <p:attrNameLst>
                                          <p:attrName>ppt_y</p:attrName>
                                        </p:attrNameLst>
                                      </p:cBhvr>
                                      <p:tavLst>
                                        <p:tav tm="0">
                                          <p:val>
                                            <p:strVal val="#ppt_y+.1"/>
                                          </p:val>
                                        </p:tav>
                                        <p:tav tm="100000">
                                          <p:val>
                                            <p:strVal val="#ppt_y"/>
                                          </p:val>
                                        </p:tav>
                                      </p:tavLst>
                                    </p:anim>
                                  </p:childTnLst>
                                </p:cTn>
                              </p:par>
                              <p:par>
                                <p:cTn id="87" presetID="42" presetClass="entr" presetSubtype="0" fill="hold" grpId="0" nodeType="withEffect">
                                  <p:stCondLst>
                                    <p:cond delay="0"/>
                                  </p:stCondLst>
                                  <p:childTnLst>
                                    <p:set>
                                      <p:cBhvr>
                                        <p:cTn id="88" dur="1" fill="hold">
                                          <p:stCondLst>
                                            <p:cond delay="0"/>
                                          </p:stCondLst>
                                        </p:cTn>
                                        <p:tgtEl>
                                          <p:spTgt spid="66"/>
                                        </p:tgtEl>
                                        <p:attrNameLst>
                                          <p:attrName>style.visibility</p:attrName>
                                        </p:attrNameLst>
                                      </p:cBhvr>
                                      <p:to>
                                        <p:strVal val="visible"/>
                                      </p:to>
                                    </p:set>
                                    <p:animEffect transition="in" filter="fade">
                                      <p:cBhvr>
                                        <p:cTn id="89" dur="1000"/>
                                        <p:tgtEl>
                                          <p:spTgt spid="66"/>
                                        </p:tgtEl>
                                      </p:cBhvr>
                                    </p:animEffect>
                                    <p:anim calcmode="lin" valueType="num">
                                      <p:cBhvr>
                                        <p:cTn id="90" dur="1000" fill="hold"/>
                                        <p:tgtEl>
                                          <p:spTgt spid="66"/>
                                        </p:tgtEl>
                                        <p:attrNameLst>
                                          <p:attrName>ppt_x</p:attrName>
                                        </p:attrNameLst>
                                      </p:cBhvr>
                                      <p:tavLst>
                                        <p:tav tm="0">
                                          <p:val>
                                            <p:strVal val="#ppt_x"/>
                                          </p:val>
                                        </p:tav>
                                        <p:tav tm="100000">
                                          <p:val>
                                            <p:strVal val="#ppt_x"/>
                                          </p:val>
                                        </p:tav>
                                      </p:tavLst>
                                    </p:anim>
                                    <p:anim calcmode="lin" valueType="num">
                                      <p:cBhvr>
                                        <p:cTn id="91" dur="1000" fill="hold"/>
                                        <p:tgtEl>
                                          <p:spTgt spid="66"/>
                                        </p:tgtEl>
                                        <p:attrNameLst>
                                          <p:attrName>ppt_y</p:attrName>
                                        </p:attrNameLst>
                                      </p:cBhvr>
                                      <p:tavLst>
                                        <p:tav tm="0">
                                          <p:val>
                                            <p:strVal val="#ppt_y+.1"/>
                                          </p:val>
                                        </p:tav>
                                        <p:tav tm="100000">
                                          <p:val>
                                            <p:strVal val="#ppt_y"/>
                                          </p:val>
                                        </p:tav>
                                      </p:tavLst>
                                    </p:anim>
                                  </p:childTnLst>
                                </p:cTn>
                              </p:par>
                            </p:childTnLst>
                          </p:cTn>
                        </p:par>
                        <p:par>
                          <p:cTn id="92" fill="hold">
                            <p:stCondLst>
                              <p:cond delay="4000"/>
                            </p:stCondLst>
                            <p:childTnLst>
                              <p:par>
                                <p:cTn id="93" presetID="42" presetClass="entr" presetSubtype="0" fill="hold" grpId="0" nodeType="afterEffect">
                                  <p:stCondLst>
                                    <p:cond delay="0"/>
                                  </p:stCondLst>
                                  <p:childTnLst>
                                    <p:set>
                                      <p:cBhvr>
                                        <p:cTn id="94" dur="1" fill="hold">
                                          <p:stCondLst>
                                            <p:cond delay="0"/>
                                          </p:stCondLst>
                                        </p:cTn>
                                        <p:tgtEl>
                                          <p:spTgt spid="63"/>
                                        </p:tgtEl>
                                        <p:attrNameLst>
                                          <p:attrName>style.visibility</p:attrName>
                                        </p:attrNameLst>
                                      </p:cBhvr>
                                      <p:to>
                                        <p:strVal val="visible"/>
                                      </p:to>
                                    </p:set>
                                    <p:animEffect transition="in" filter="fade">
                                      <p:cBhvr>
                                        <p:cTn id="95" dur="1000"/>
                                        <p:tgtEl>
                                          <p:spTgt spid="63"/>
                                        </p:tgtEl>
                                      </p:cBhvr>
                                    </p:animEffect>
                                    <p:anim calcmode="lin" valueType="num">
                                      <p:cBhvr>
                                        <p:cTn id="96" dur="1000" fill="hold"/>
                                        <p:tgtEl>
                                          <p:spTgt spid="63"/>
                                        </p:tgtEl>
                                        <p:attrNameLst>
                                          <p:attrName>ppt_x</p:attrName>
                                        </p:attrNameLst>
                                      </p:cBhvr>
                                      <p:tavLst>
                                        <p:tav tm="0">
                                          <p:val>
                                            <p:strVal val="#ppt_x"/>
                                          </p:val>
                                        </p:tav>
                                        <p:tav tm="100000">
                                          <p:val>
                                            <p:strVal val="#ppt_x"/>
                                          </p:val>
                                        </p:tav>
                                      </p:tavLst>
                                    </p:anim>
                                    <p:anim calcmode="lin" valueType="num">
                                      <p:cBhvr>
                                        <p:cTn id="97" dur="1000" fill="hold"/>
                                        <p:tgtEl>
                                          <p:spTgt spid="63"/>
                                        </p:tgtEl>
                                        <p:attrNameLst>
                                          <p:attrName>ppt_y</p:attrName>
                                        </p:attrNameLst>
                                      </p:cBhvr>
                                      <p:tavLst>
                                        <p:tav tm="0">
                                          <p:val>
                                            <p:strVal val="#ppt_y+.1"/>
                                          </p:val>
                                        </p:tav>
                                        <p:tav tm="100000">
                                          <p:val>
                                            <p:strVal val="#ppt_y"/>
                                          </p:val>
                                        </p:tav>
                                      </p:tavLst>
                                    </p:anim>
                                  </p:childTnLst>
                                </p:cTn>
                              </p:par>
                              <p:par>
                                <p:cTn id="98" presetID="42" presetClass="entr" presetSubtype="0" fill="hold" grpId="0" nodeType="withEffect">
                                  <p:stCondLst>
                                    <p:cond delay="0"/>
                                  </p:stCondLst>
                                  <p:childTnLst>
                                    <p:set>
                                      <p:cBhvr>
                                        <p:cTn id="99" dur="1" fill="hold">
                                          <p:stCondLst>
                                            <p:cond delay="0"/>
                                          </p:stCondLst>
                                        </p:cTn>
                                        <p:tgtEl>
                                          <p:spTgt spid="62"/>
                                        </p:tgtEl>
                                        <p:attrNameLst>
                                          <p:attrName>style.visibility</p:attrName>
                                        </p:attrNameLst>
                                      </p:cBhvr>
                                      <p:to>
                                        <p:strVal val="visible"/>
                                      </p:to>
                                    </p:set>
                                    <p:animEffect transition="in" filter="fade">
                                      <p:cBhvr>
                                        <p:cTn id="100" dur="1000"/>
                                        <p:tgtEl>
                                          <p:spTgt spid="62"/>
                                        </p:tgtEl>
                                      </p:cBhvr>
                                    </p:animEffect>
                                    <p:anim calcmode="lin" valueType="num">
                                      <p:cBhvr>
                                        <p:cTn id="101" dur="1000" fill="hold"/>
                                        <p:tgtEl>
                                          <p:spTgt spid="62"/>
                                        </p:tgtEl>
                                        <p:attrNameLst>
                                          <p:attrName>ppt_x</p:attrName>
                                        </p:attrNameLst>
                                      </p:cBhvr>
                                      <p:tavLst>
                                        <p:tav tm="0">
                                          <p:val>
                                            <p:strVal val="#ppt_x"/>
                                          </p:val>
                                        </p:tav>
                                        <p:tav tm="100000">
                                          <p:val>
                                            <p:strVal val="#ppt_x"/>
                                          </p:val>
                                        </p:tav>
                                      </p:tavLst>
                                    </p:anim>
                                    <p:anim calcmode="lin" valueType="num">
                                      <p:cBhvr>
                                        <p:cTn id="102" dur="1000" fill="hold"/>
                                        <p:tgtEl>
                                          <p:spTgt spid="62"/>
                                        </p:tgtEl>
                                        <p:attrNameLst>
                                          <p:attrName>ppt_y</p:attrName>
                                        </p:attrNameLst>
                                      </p:cBhvr>
                                      <p:tavLst>
                                        <p:tav tm="0">
                                          <p:val>
                                            <p:strVal val="#ppt_y+.1"/>
                                          </p:val>
                                        </p:tav>
                                        <p:tav tm="100000">
                                          <p:val>
                                            <p:strVal val="#ppt_y"/>
                                          </p:val>
                                        </p:tav>
                                      </p:tavLst>
                                    </p:anim>
                                  </p:childTnLst>
                                </p:cTn>
                              </p:par>
                              <p:par>
                                <p:cTn id="103" presetID="42" presetClass="entr" presetSubtype="0" fill="hold" grpId="0" nodeType="withEffect">
                                  <p:stCondLst>
                                    <p:cond delay="0"/>
                                  </p:stCondLst>
                                  <p:childTnLst>
                                    <p:set>
                                      <p:cBhvr>
                                        <p:cTn id="104" dur="1" fill="hold">
                                          <p:stCondLst>
                                            <p:cond delay="0"/>
                                          </p:stCondLst>
                                        </p:cTn>
                                        <p:tgtEl>
                                          <p:spTgt spid="57"/>
                                        </p:tgtEl>
                                        <p:attrNameLst>
                                          <p:attrName>style.visibility</p:attrName>
                                        </p:attrNameLst>
                                      </p:cBhvr>
                                      <p:to>
                                        <p:strVal val="visible"/>
                                      </p:to>
                                    </p:set>
                                    <p:animEffect transition="in" filter="fade">
                                      <p:cBhvr>
                                        <p:cTn id="105" dur="1000"/>
                                        <p:tgtEl>
                                          <p:spTgt spid="57"/>
                                        </p:tgtEl>
                                      </p:cBhvr>
                                    </p:animEffect>
                                    <p:anim calcmode="lin" valueType="num">
                                      <p:cBhvr>
                                        <p:cTn id="106" dur="1000" fill="hold"/>
                                        <p:tgtEl>
                                          <p:spTgt spid="57"/>
                                        </p:tgtEl>
                                        <p:attrNameLst>
                                          <p:attrName>ppt_x</p:attrName>
                                        </p:attrNameLst>
                                      </p:cBhvr>
                                      <p:tavLst>
                                        <p:tav tm="0">
                                          <p:val>
                                            <p:strVal val="#ppt_x"/>
                                          </p:val>
                                        </p:tav>
                                        <p:tav tm="100000">
                                          <p:val>
                                            <p:strVal val="#ppt_x"/>
                                          </p:val>
                                        </p:tav>
                                      </p:tavLst>
                                    </p:anim>
                                    <p:anim calcmode="lin" valueType="num">
                                      <p:cBhvr>
                                        <p:cTn id="107" dur="1000" fill="hold"/>
                                        <p:tgtEl>
                                          <p:spTgt spid="57"/>
                                        </p:tgtEl>
                                        <p:attrNameLst>
                                          <p:attrName>ppt_y</p:attrName>
                                        </p:attrNameLst>
                                      </p:cBhvr>
                                      <p:tavLst>
                                        <p:tav tm="0">
                                          <p:val>
                                            <p:strVal val="#ppt_y+.1"/>
                                          </p:val>
                                        </p:tav>
                                        <p:tav tm="100000">
                                          <p:val>
                                            <p:strVal val="#ppt_y"/>
                                          </p:val>
                                        </p:tav>
                                      </p:tavLst>
                                    </p:anim>
                                  </p:childTnLst>
                                </p:cTn>
                              </p:par>
                              <p:par>
                                <p:cTn id="108" presetID="42" presetClass="entr" presetSubtype="0" fill="hold" grpId="0" nodeType="withEffect">
                                  <p:stCondLst>
                                    <p:cond delay="0"/>
                                  </p:stCondLst>
                                  <p:childTnLst>
                                    <p:set>
                                      <p:cBhvr>
                                        <p:cTn id="109" dur="1" fill="hold">
                                          <p:stCondLst>
                                            <p:cond delay="0"/>
                                          </p:stCondLst>
                                        </p:cTn>
                                        <p:tgtEl>
                                          <p:spTgt spid="56"/>
                                        </p:tgtEl>
                                        <p:attrNameLst>
                                          <p:attrName>style.visibility</p:attrName>
                                        </p:attrNameLst>
                                      </p:cBhvr>
                                      <p:to>
                                        <p:strVal val="visible"/>
                                      </p:to>
                                    </p:set>
                                    <p:animEffect transition="in" filter="fade">
                                      <p:cBhvr>
                                        <p:cTn id="110" dur="1000"/>
                                        <p:tgtEl>
                                          <p:spTgt spid="56"/>
                                        </p:tgtEl>
                                      </p:cBhvr>
                                    </p:animEffect>
                                    <p:anim calcmode="lin" valueType="num">
                                      <p:cBhvr>
                                        <p:cTn id="111" dur="1000" fill="hold"/>
                                        <p:tgtEl>
                                          <p:spTgt spid="56"/>
                                        </p:tgtEl>
                                        <p:attrNameLst>
                                          <p:attrName>ppt_x</p:attrName>
                                        </p:attrNameLst>
                                      </p:cBhvr>
                                      <p:tavLst>
                                        <p:tav tm="0">
                                          <p:val>
                                            <p:strVal val="#ppt_x"/>
                                          </p:val>
                                        </p:tav>
                                        <p:tav tm="100000">
                                          <p:val>
                                            <p:strVal val="#ppt_x"/>
                                          </p:val>
                                        </p:tav>
                                      </p:tavLst>
                                    </p:anim>
                                    <p:anim calcmode="lin" valueType="num">
                                      <p:cBhvr>
                                        <p:cTn id="112"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p:bldP spid="51" grpId="0"/>
      <p:bldP spid="52" grpId="0"/>
      <p:bldP spid="53" grpId="0"/>
      <p:bldP spid="54" grpId="0"/>
      <p:bldP spid="55" grpId="0"/>
      <p:bldP spid="56" grpId="0"/>
      <p:bldP spid="57" grpId="0"/>
      <p:bldP spid="58" grpId="0"/>
      <p:bldP spid="59" grpId="0"/>
      <p:bldP spid="60" grpId="0"/>
      <p:bldP spid="61" grpId="0"/>
      <p:bldP spid="62" grpId="0"/>
      <p:bldP spid="63" grpId="0"/>
      <p:bldP spid="64" grpId="0"/>
      <p:bldP spid="65" grpId="0"/>
      <p:bldP spid="66" grpId="0"/>
      <p:bldP spid="67" grpId="0"/>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áfico 3">
            <a:extLst>
              <a:ext uri="{FF2B5EF4-FFF2-40B4-BE49-F238E27FC236}">
                <a16:creationId xmlns:a16="http://schemas.microsoft.com/office/drawing/2014/main" id="{C7ACA91F-4089-40CC-934D-716FD8A23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8" name="Gráfico 7">
            <a:extLst>
              <a:ext uri="{FF2B5EF4-FFF2-40B4-BE49-F238E27FC236}">
                <a16:creationId xmlns:a16="http://schemas.microsoft.com/office/drawing/2014/main" id="{208EAD79-7184-4B8B-B2AB-0E95F85EB60C}"/>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4659" r="40116"/>
          <a:stretch/>
        </p:blipFill>
        <p:spPr>
          <a:xfrm>
            <a:off x="827137" y="1537841"/>
            <a:ext cx="3205355" cy="3960000"/>
          </a:xfrm>
          <a:prstGeom prst="rect">
            <a:avLst/>
          </a:prstGeom>
        </p:spPr>
      </p:pic>
      <p:pic>
        <p:nvPicPr>
          <p:cNvPr id="14" name="Gráfico 13">
            <a:extLst>
              <a:ext uri="{FF2B5EF4-FFF2-40B4-BE49-F238E27FC236}">
                <a16:creationId xmlns:a16="http://schemas.microsoft.com/office/drawing/2014/main" id="{1C61C39C-666D-41EF-87E9-B3F17B5F78F1}"/>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22480" r="44251" b="31127"/>
          <a:stretch/>
        </p:blipFill>
        <p:spPr>
          <a:xfrm>
            <a:off x="1856412" y="1537841"/>
            <a:ext cx="1930984" cy="2727368"/>
          </a:xfrm>
          <a:prstGeom prst="rect">
            <a:avLst/>
          </a:prstGeom>
        </p:spPr>
      </p:pic>
      <p:pic>
        <p:nvPicPr>
          <p:cNvPr id="16" name="Gráfico 15">
            <a:extLst>
              <a:ext uri="{FF2B5EF4-FFF2-40B4-BE49-F238E27FC236}">
                <a16:creationId xmlns:a16="http://schemas.microsoft.com/office/drawing/2014/main" id="{96F0B2DE-0C47-48C1-B824-50AF71D02FB5}"/>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l="3791" r="16217"/>
          <a:stretch/>
        </p:blipFill>
        <p:spPr>
          <a:xfrm>
            <a:off x="4512177" y="1537841"/>
            <a:ext cx="3167646" cy="3960000"/>
          </a:xfrm>
          <a:prstGeom prst="rect">
            <a:avLst/>
          </a:prstGeom>
        </p:spPr>
      </p:pic>
      <p:pic>
        <p:nvPicPr>
          <p:cNvPr id="20" name="Gráfico 19">
            <a:extLst>
              <a:ext uri="{FF2B5EF4-FFF2-40B4-BE49-F238E27FC236}">
                <a16:creationId xmlns:a16="http://schemas.microsoft.com/office/drawing/2014/main" id="{518C2C5A-A0C9-4A7F-A9B5-9668517E45FB}"/>
              </a:ext>
            </a:extLst>
          </p:cNvPr>
          <p:cNvPicPr>
            <a:picLocks noChangeAspect="1"/>
          </p:cNvPicPr>
          <p:nvPr/>
        </p:nvPicPr>
        <p:blipFill rotWithShape="1">
          <a:blip r:embed="rId10">
            <a:extLst>
              <a:ext uri="{96DAC541-7B7A-43D3-8B79-37D633B846F1}">
                <asvg:svgBlip xmlns:asvg="http://schemas.microsoft.com/office/drawing/2016/SVG/main" r:embed="rId11"/>
              </a:ext>
            </a:extLst>
          </a:blip>
          <a:srcRect l="29075" t="2618" r="29736" b="15327"/>
          <a:stretch/>
        </p:blipFill>
        <p:spPr>
          <a:xfrm>
            <a:off x="5527074" y="1641551"/>
            <a:ext cx="1631075" cy="3249315"/>
          </a:xfrm>
          <a:prstGeom prst="rect">
            <a:avLst/>
          </a:prstGeom>
        </p:spPr>
      </p:pic>
      <p:pic>
        <p:nvPicPr>
          <p:cNvPr id="22" name="Gráfico 21">
            <a:extLst>
              <a:ext uri="{FF2B5EF4-FFF2-40B4-BE49-F238E27FC236}">
                <a16:creationId xmlns:a16="http://schemas.microsoft.com/office/drawing/2014/main" id="{59D054D9-2E75-49A2-AFCF-5DE4DFEE62B1}"/>
              </a:ext>
            </a:extLst>
          </p:cNvPr>
          <p:cNvPicPr>
            <a:picLocks noChangeAspect="1"/>
          </p:cNvPicPr>
          <p:nvPr/>
        </p:nvPicPr>
        <p:blipFill rotWithShape="1">
          <a:blip r:embed="rId12">
            <a:extLst>
              <a:ext uri="{96DAC541-7B7A-43D3-8B79-37D633B846F1}">
                <asvg:svgBlip xmlns:asvg="http://schemas.microsoft.com/office/drawing/2016/SVG/main" r:embed="rId13"/>
              </a:ext>
            </a:extLst>
          </a:blip>
          <a:srcRect l="6849" r="13160"/>
          <a:stretch/>
        </p:blipFill>
        <p:spPr>
          <a:xfrm>
            <a:off x="8141496" y="1526193"/>
            <a:ext cx="3167646" cy="3960000"/>
          </a:xfrm>
          <a:prstGeom prst="rect">
            <a:avLst/>
          </a:prstGeom>
        </p:spPr>
      </p:pic>
      <p:pic>
        <p:nvPicPr>
          <p:cNvPr id="24" name="Gráfico 23">
            <a:extLst>
              <a:ext uri="{FF2B5EF4-FFF2-40B4-BE49-F238E27FC236}">
                <a16:creationId xmlns:a16="http://schemas.microsoft.com/office/drawing/2014/main" id="{7FFC3CC4-3600-4C27-A3C3-A852444642F9}"/>
              </a:ext>
            </a:extLst>
          </p:cNvPr>
          <p:cNvPicPr>
            <a:picLocks noChangeAspect="1"/>
          </p:cNvPicPr>
          <p:nvPr/>
        </p:nvPicPr>
        <p:blipFill rotWithShape="1">
          <a:blip r:embed="rId14">
            <a:extLst>
              <a:ext uri="{96DAC541-7B7A-43D3-8B79-37D633B846F1}">
                <asvg:svgBlip xmlns:asvg="http://schemas.microsoft.com/office/drawing/2016/SVG/main" r:embed="rId15"/>
              </a:ext>
            </a:extLst>
          </a:blip>
          <a:srcRect l="7705" t="32271" r="20129" b="5272"/>
          <a:stretch/>
        </p:blipFill>
        <p:spPr>
          <a:xfrm>
            <a:off x="8173046" y="2697665"/>
            <a:ext cx="3094107" cy="2677887"/>
          </a:xfrm>
          <a:prstGeom prst="rect">
            <a:avLst/>
          </a:prstGeom>
        </p:spPr>
      </p:pic>
      <p:sp>
        <p:nvSpPr>
          <p:cNvPr id="27" name="CuadroTexto 26">
            <a:extLst>
              <a:ext uri="{FF2B5EF4-FFF2-40B4-BE49-F238E27FC236}">
                <a16:creationId xmlns:a16="http://schemas.microsoft.com/office/drawing/2014/main" id="{25ABD49C-FEB1-4A23-B1F0-DD8AD8A2ABA1}"/>
              </a:ext>
            </a:extLst>
          </p:cNvPr>
          <p:cNvSpPr txBox="1"/>
          <p:nvPr/>
        </p:nvSpPr>
        <p:spPr>
          <a:xfrm>
            <a:off x="1256255" y="1077895"/>
            <a:ext cx="2347117" cy="461665"/>
          </a:xfrm>
          <a:prstGeom prst="rect">
            <a:avLst/>
          </a:prstGeom>
          <a:noFill/>
        </p:spPr>
        <p:txBody>
          <a:bodyPr wrap="none" rtlCol="0">
            <a:spAutoFit/>
          </a:bodyPr>
          <a:lstStyle/>
          <a:p>
            <a:pPr algn="ctr"/>
            <a:r>
              <a:rPr lang="es-ES" sz="1200" b="1" dirty="0">
                <a:latin typeface="Century Gothic" panose="020B0502020202020204" pitchFamily="34" charset="0"/>
              </a:rPr>
              <a:t>Área de influencia: </a:t>
            </a:r>
          </a:p>
          <a:p>
            <a:pPr algn="ctr"/>
            <a:r>
              <a:rPr lang="es-ES" sz="1200" dirty="0">
                <a:latin typeface="Century Gothic" panose="020B0502020202020204" pitchFamily="34" charset="0"/>
              </a:rPr>
              <a:t>Localidades Suba y Usaquén</a:t>
            </a:r>
            <a:endParaRPr lang="es-CO" sz="1200" dirty="0">
              <a:latin typeface="Century Gothic" panose="020B0502020202020204" pitchFamily="34" charset="0"/>
            </a:endParaRPr>
          </a:p>
        </p:txBody>
      </p:sp>
      <p:sp>
        <p:nvSpPr>
          <p:cNvPr id="28" name="CuadroTexto 27">
            <a:extLst>
              <a:ext uri="{FF2B5EF4-FFF2-40B4-BE49-F238E27FC236}">
                <a16:creationId xmlns:a16="http://schemas.microsoft.com/office/drawing/2014/main" id="{70A90AF6-1485-46AC-B12F-52209677A43F}"/>
              </a:ext>
            </a:extLst>
          </p:cNvPr>
          <p:cNvSpPr txBox="1"/>
          <p:nvPr/>
        </p:nvSpPr>
        <p:spPr>
          <a:xfrm>
            <a:off x="5275903" y="1077896"/>
            <a:ext cx="1640193" cy="461665"/>
          </a:xfrm>
          <a:prstGeom prst="rect">
            <a:avLst/>
          </a:prstGeom>
          <a:noFill/>
        </p:spPr>
        <p:txBody>
          <a:bodyPr wrap="none" rtlCol="0">
            <a:spAutoFit/>
          </a:bodyPr>
          <a:lstStyle/>
          <a:p>
            <a:pPr algn="ctr"/>
            <a:r>
              <a:rPr lang="es-ES" sz="1200" b="1" dirty="0">
                <a:latin typeface="Century Gothic" panose="020B0502020202020204" pitchFamily="34" charset="0"/>
              </a:rPr>
              <a:t>Área de estudio:</a:t>
            </a:r>
            <a:r>
              <a:rPr lang="es-ES" sz="1200" dirty="0">
                <a:latin typeface="Century Gothic" panose="020B0502020202020204" pitchFamily="34" charset="0"/>
              </a:rPr>
              <a:t> </a:t>
            </a:r>
          </a:p>
          <a:p>
            <a:pPr algn="ctr"/>
            <a:r>
              <a:rPr lang="es-ES" sz="1200" dirty="0">
                <a:latin typeface="Century Gothic" panose="020B0502020202020204" pitchFamily="34" charset="0"/>
              </a:rPr>
              <a:t>Localidad Usaquén</a:t>
            </a:r>
            <a:endParaRPr lang="es-CO" sz="1200" dirty="0">
              <a:latin typeface="Century Gothic" panose="020B0502020202020204" pitchFamily="34" charset="0"/>
            </a:endParaRPr>
          </a:p>
        </p:txBody>
      </p:sp>
      <p:sp>
        <p:nvSpPr>
          <p:cNvPr id="29" name="CuadroTexto 28">
            <a:extLst>
              <a:ext uri="{FF2B5EF4-FFF2-40B4-BE49-F238E27FC236}">
                <a16:creationId xmlns:a16="http://schemas.microsoft.com/office/drawing/2014/main" id="{1851B64F-666C-4353-953C-B1B01B459651}"/>
              </a:ext>
            </a:extLst>
          </p:cNvPr>
          <p:cNvSpPr txBox="1"/>
          <p:nvPr/>
        </p:nvSpPr>
        <p:spPr>
          <a:xfrm>
            <a:off x="8802630" y="1077895"/>
            <a:ext cx="1845377" cy="461665"/>
          </a:xfrm>
          <a:prstGeom prst="rect">
            <a:avLst/>
          </a:prstGeom>
          <a:noFill/>
        </p:spPr>
        <p:txBody>
          <a:bodyPr wrap="none" rtlCol="0">
            <a:spAutoFit/>
          </a:bodyPr>
          <a:lstStyle/>
          <a:p>
            <a:pPr algn="ctr"/>
            <a:r>
              <a:rPr lang="es-ES" sz="1200" b="1" dirty="0">
                <a:latin typeface="Century Gothic" panose="020B0502020202020204" pitchFamily="34" charset="0"/>
              </a:rPr>
              <a:t>Área de intervención: </a:t>
            </a:r>
          </a:p>
          <a:p>
            <a:pPr algn="ctr"/>
            <a:r>
              <a:rPr lang="es-ES" sz="1200" dirty="0">
                <a:latin typeface="Century Gothic" panose="020B0502020202020204" pitchFamily="34" charset="0"/>
              </a:rPr>
              <a:t>Calle 192 #19-43</a:t>
            </a:r>
            <a:endParaRPr lang="es-CO" sz="1200" dirty="0">
              <a:latin typeface="Century Gothic" panose="020B0502020202020204" pitchFamily="34" charset="0"/>
            </a:endParaRPr>
          </a:p>
        </p:txBody>
      </p:sp>
      <p:sp>
        <p:nvSpPr>
          <p:cNvPr id="23" name="CuadroTexto 22">
            <a:extLst>
              <a:ext uri="{FF2B5EF4-FFF2-40B4-BE49-F238E27FC236}">
                <a16:creationId xmlns:a16="http://schemas.microsoft.com/office/drawing/2014/main" id="{98A2A26D-87E0-41B2-B855-18A38906B3CD}"/>
              </a:ext>
            </a:extLst>
          </p:cNvPr>
          <p:cNvSpPr txBox="1"/>
          <p:nvPr/>
        </p:nvSpPr>
        <p:spPr>
          <a:xfrm>
            <a:off x="4471195" y="343973"/>
            <a:ext cx="3249608" cy="369332"/>
          </a:xfrm>
          <a:prstGeom prst="rect">
            <a:avLst/>
          </a:prstGeom>
          <a:noFill/>
        </p:spPr>
        <p:txBody>
          <a:bodyPr wrap="none" rtlCol="0">
            <a:spAutoFit/>
          </a:bodyPr>
          <a:lstStyle/>
          <a:p>
            <a:r>
              <a:rPr lang="es-CO" dirty="0">
                <a:latin typeface="LEMON MILK" panose="00000500000000000000" pitchFamily="50" charset="0"/>
              </a:rPr>
              <a:t>Lugar de intervención</a:t>
            </a:r>
          </a:p>
        </p:txBody>
      </p:sp>
    </p:spTree>
    <p:extLst>
      <p:ext uri="{BB962C8B-B14F-4D97-AF65-F5344CB8AC3E}">
        <p14:creationId xmlns:p14="http://schemas.microsoft.com/office/powerpoint/2010/main" val="2889228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ppt_x</p:attrName>
                                        </p:attrNameLst>
                                      </p:cBhvr>
                                      <p:tavLst>
                                        <p:tav tm="0">
                                          <p:val>
                                            <p:strVal val="#ppt_x"/>
                                          </p:val>
                                        </p:tav>
                                        <p:tav tm="100000">
                                          <p:val>
                                            <p:strVal val="#ppt_x"/>
                                          </p:val>
                                        </p:tav>
                                      </p:tavLst>
                                    </p:anim>
                                    <p:anim calcmode="lin" valueType="num">
                                      <p:cBhvr>
                                        <p:cTn id="9" dur="500" fill="hold"/>
                                        <p:tgtEl>
                                          <p:spTgt spid="2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 presetClass="entr" presetSubtype="4" fill="hold" nodeType="after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1500" fill="hold"/>
                                        <p:tgtEl>
                                          <p:spTgt spid="22"/>
                                        </p:tgtEl>
                                        <p:attrNameLst>
                                          <p:attrName>ppt_x</p:attrName>
                                        </p:attrNameLst>
                                      </p:cBhvr>
                                      <p:tavLst>
                                        <p:tav tm="0">
                                          <p:val>
                                            <p:strVal val="#ppt_x"/>
                                          </p:val>
                                        </p:tav>
                                        <p:tav tm="100000">
                                          <p:val>
                                            <p:strVal val="#ppt_x"/>
                                          </p:val>
                                        </p:tav>
                                      </p:tavLst>
                                    </p:anim>
                                    <p:anim calcmode="lin" valueType="num">
                                      <p:cBhvr additive="base">
                                        <p:cTn id="14" dur="1500" fill="hold"/>
                                        <p:tgtEl>
                                          <p:spTgt spid="22"/>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1500" fill="hold"/>
                                        <p:tgtEl>
                                          <p:spTgt spid="16"/>
                                        </p:tgtEl>
                                        <p:attrNameLst>
                                          <p:attrName>ppt_x</p:attrName>
                                        </p:attrNameLst>
                                      </p:cBhvr>
                                      <p:tavLst>
                                        <p:tav tm="0">
                                          <p:val>
                                            <p:strVal val="#ppt_x"/>
                                          </p:val>
                                        </p:tav>
                                        <p:tav tm="100000">
                                          <p:val>
                                            <p:strVal val="#ppt_x"/>
                                          </p:val>
                                        </p:tav>
                                      </p:tavLst>
                                    </p:anim>
                                    <p:anim calcmode="lin" valueType="num">
                                      <p:cBhvr additive="base">
                                        <p:cTn id="18" dur="1500" fill="hold"/>
                                        <p:tgtEl>
                                          <p:spTgt spid="1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1500" fill="hold"/>
                                        <p:tgtEl>
                                          <p:spTgt spid="8"/>
                                        </p:tgtEl>
                                        <p:attrNameLst>
                                          <p:attrName>ppt_x</p:attrName>
                                        </p:attrNameLst>
                                      </p:cBhvr>
                                      <p:tavLst>
                                        <p:tav tm="0">
                                          <p:val>
                                            <p:strVal val="#ppt_x"/>
                                          </p:val>
                                        </p:tav>
                                        <p:tav tm="100000">
                                          <p:val>
                                            <p:strVal val="#ppt_x"/>
                                          </p:val>
                                        </p:tav>
                                      </p:tavLst>
                                    </p:anim>
                                    <p:anim calcmode="lin" valueType="num">
                                      <p:cBhvr additive="base">
                                        <p:cTn id="22" dur="1500" fill="hold"/>
                                        <p:tgtEl>
                                          <p:spTgt spid="8"/>
                                        </p:tgtEl>
                                        <p:attrNameLst>
                                          <p:attrName>ppt_y</p:attrName>
                                        </p:attrNameLst>
                                      </p:cBhvr>
                                      <p:tavLst>
                                        <p:tav tm="0">
                                          <p:val>
                                            <p:strVal val="1+#ppt_h/2"/>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1000"/>
                                        <p:tgtEl>
                                          <p:spTgt spid="29"/>
                                        </p:tgtEl>
                                      </p:cBhvr>
                                    </p:animEffect>
                                    <p:anim calcmode="lin" valueType="num">
                                      <p:cBhvr>
                                        <p:cTn id="26" dur="1000" fill="hold"/>
                                        <p:tgtEl>
                                          <p:spTgt spid="29"/>
                                        </p:tgtEl>
                                        <p:attrNameLst>
                                          <p:attrName>ppt_x</p:attrName>
                                        </p:attrNameLst>
                                      </p:cBhvr>
                                      <p:tavLst>
                                        <p:tav tm="0">
                                          <p:val>
                                            <p:strVal val="#ppt_x"/>
                                          </p:val>
                                        </p:tav>
                                        <p:tav tm="100000">
                                          <p:val>
                                            <p:strVal val="#ppt_x"/>
                                          </p:val>
                                        </p:tav>
                                      </p:tavLst>
                                    </p:anim>
                                    <p:anim calcmode="lin" valueType="num">
                                      <p:cBhvr>
                                        <p:cTn id="27" dur="1000" fill="hold"/>
                                        <p:tgtEl>
                                          <p:spTgt spid="29"/>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1000"/>
                                        <p:tgtEl>
                                          <p:spTgt spid="28"/>
                                        </p:tgtEl>
                                      </p:cBhvr>
                                    </p:animEffect>
                                    <p:anim calcmode="lin" valueType="num">
                                      <p:cBhvr>
                                        <p:cTn id="31" dur="1000" fill="hold"/>
                                        <p:tgtEl>
                                          <p:spTgt spid="28"/>
                                        </p:tgtEl>
                                        <p:attrNameLst>
                                          <p:attrName>ppt_x</p:attrName>
                                        </p:attrNameLst>
                                      </p:cBhvr>
                                      <p:tavLst>
                                        <p:tav tm="0">
                                          <p:val>
                                            <p:strVal val="#ppt_x"/>
                                          </p:val>
                                        </p:tav>
                                        <p:tav tm="100000">
                                          <p:val>
                                            <p:strVal val="#ppt_x"/>
                                          </p:val>
                                        </p:tav>
                                      </p:tavLst>
                                    </p:anim>
                                    <p:anim calcmode="lin" valueType="num">
                                      <p:cBhvr>
                                        <p:cTn id="32" dur="1000" fill="hold"/>
                                        <p:tgtEl>
                                          <p:spTgt spid="28"/>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1000"/>
                                        <p:tgtEl>
                                          <p:spTgt spid="27"/>
                                        </p:tgtEl>
                                      </p:cBhvr>
                                    </p:animEffect>
                                    <p:anim calcmode="lin" valueType="num">
                                      <p:cBhvr>
                                        <p:cTn id="36" dur="1000" fill="hold"/>
                                        <p:tgtEl>
                                          <p:spTgt spid="27"/>
                                        </p:tgtEl>
                                        <p:attrNameLst>
                                          <p:attrName>ppt_x</p:attrName>
                                        </p:attrNameLst>
                                      </p:cBhvr>
                                      <p:tavLst>
                                        <p:tav tm="0">
                                          <p:val>
                                            <p:strVal val="#ppt_x"/>
                                          </p:val>
                                        </p:tav>
                                        <p:tav tm="100000">
                                          <p:val>
                                            <p:strVal val="#ppt_x"/>
                                          </p:val>
                                        </p:tav>
                                      </p:tavLst>
                                    </p:anim>
                                    <p:anim calcmode="lin" valueType="num">
                                      <p:cBhvr>
                                        <p:cTn id="37" dur="1000" fill="hold"/>
                                        <p:tgtEl>
                                          <p:spTgt spid="27"/>
                                        </p:tgtEl>
                                        <p:attrNameLst>
                                          <p:attrName>ppt_y</p:attrName>
                                        </p:attrNameLst>
                                      </p:cBhvr>
                                      <p:tavLst>
                                        <p:tav tm="0">
                                          <p:val>
                                            <p:strVal val="#ppt_y+.1"/>
                                          </p:val>
                                        </p:tav>
                                        <p:tav tm="100000">
                                          <p:val>
                                            <p:strVal val="#ppt_y"/>
                                          </p:val>
                                        </p:tav>
                                      </p:tavLst>
                                    </p:anim>
                                  </p:childTnLst>
                                </p:cTn>
                              </p:par>
                            </p:childTnLst>
                          </p:cTn>
                        </p:par>
                        <p:par>
                          <p:cTn id="38" fill="hold">
                            <p:stCondLst>
                              <p:cond delay="2000"/>
                            </p:stCondLst>
                            <p:childTnLst>
                              <p:par>
                                <p:cTn id="39" presetID="53" presetClass="entr" presetSubtype="16" fill="hold" nodeType="after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p:cTn id="41" dur="1000" fill="hold"/>
                                        <p:tgtEl>
                                          <p:spTgt spid="14"/>
                                        </p:tgtEl>
                                        <p:attrNameLst>
                                          <p:attrName>ppt_w</p:attrName>
                                        </p:attrNameLst>
                                      </p:cBhvr>
                                      <p:tavLst>
                                        <p:tav tm="0">
                                          <p:val>
                                            <p:fltVal val="0"/>
                                          </p:val>
                                        </p:tav>
                                        <p:tav tm="100000">
                                          <p:val>
                                            <p:strVal val="#ppt_w"/>
                                          </p:val>
                                        </p:tav>
                                      </p:tavLst>
                                    </p:anim>
                                    <p:anim calcmode="lin" valueType="num">
                                      <p:cBhvr>
                                        <p:cTn id="42" dur="1000" fill="hold"/>
                                        <p:tgtEl>
                                          <p:spTgt spid="14"/>
                                        </p:tgtEl>
                                        <p:attrNameLst>
                                          <p:attrName>ppt_h</p:attrName>
                                        </p:attrNameLst>
                                      </p:cBhvr>
                                      <p:tavLst>
                                        <p:tav tm="0">
                                          <p:val>
                                            <p:fltVal val="0"/>
                                          </p:val>
                                        </p:tav>
                                        <p:tav tm="100000">
                                          <p:val>
                                            <p:strVal val="#ppt_h"/>
                                          </p:val>
                                        </p:tav>
                                      </p:tavLst>
                                    </p:anim>
                                    <p:animEffect transition="in" filter="fade">
                                      <p:cBhvr>
                                        <p:cTn id="43" dur="1000"/>
                                        <p:tgtEl>
                                          <p:spTgt spid="14"/>
                                        </p:tgtEl>
                                      </p:cBhvr>
                                    </p:animEffect>
                                  </p:childTnLst>
                                </p:cTn>
                              </p:par>
                            </p:childTnLst>
                          </p:cTn>
                        </p:par>
                        <p:par>
                          <p:cTn id="44" fill="hold">
                            <p:stCondLst>
                              <p:cond delay="3000"/>
                            </p:stCondLst>
                            <p:childTnLst>
                              <p:par>
                                <p:cTn id="45" presetID="53" presetClass="entr" presetSubtype="16" fill="hold" nodeType="after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p:cTn id="47" dur="1000" fill="hold"/>
                                        <p:tgtEl>
                                          <p:spTgt spid="20"/>
                                        </p:tgtEl>
                                        <p:attrNameLst>
                                          <p:attrName>ppt_w</p:attrName>
                                        </p:attrNameLst>
                                      </p:cBhvr>
                                      <p:tavLst>
                                        <p:tav tm="0">
                                          <p:val>
                                            <p:fltVal val="0"/>
                                          </p:val>
                                        </p:tav>
                                        <p:tav tm="100000">
                                          <p:val>
                                            <p:strVal val="#ppt_w"/>
                                          </p:val>
                                        </p:tav>
                                      </p:tavLst>
                                    </p:anim>
                                    <p:anim calcmode="lin" valueType="num">
                                      <p:cBhvr>
                                        <p:cTn id="48" dur="1000" fill="hold"/>
                                        <p:tgtEl>
                                          <p:spTgt spid="20"/>
                                        </p:tgtEl>
                                        <p:attrNameLst>
                                          <p:attrName>ppt_h</p:attrName>
                                        </p:attrNameLst>
                                      </p:cBhvr>
                                      <p:tavLst>
                                        <p:tav tm="0">
                                          <p:val>
                                            <p:fltVal val="0"/>
                                          </p:val>
                                        </p:tav>
                                        <p:tav tm="100000">
                                          <p:val>
                                            <p:strVal val="#ppt_h"/>
                                          </p:val>
                                        </p:tav>
                                      </p:tavLst>
                                    </p:anim>
                                    <p:animEffect transition="in" filter="fade">
                                      <p:cBhvr>
                                        <p:cTn id="49" dur="1000"/>
                                        <p:tgtEl>
                                          <p:spTgt spid="20"/>
                                        </p:tgtEl>
                                      </p:cBhvr>
                                    </p:animEffect>
                                  </p:childTnLst>
                                </p:cTn>
                              </p:par>
                            </p:childTnLst>
                          </p:cTn>
                        </p:par>
                        <p:par>
                          <p:cTn id="50" fill="hold">
                            <p:stCondLst>
                              <p:cond delay="4000"/>
                            </p:stCondLst>
                            <p:childTnLst>
                              <p:par>
                                <p:cTn id="51" presetID="53" presetClass="entr" presetSubtype="16" fill="hold" nodeType="afterEffect">
                                  <p:stCondLst>
                                    <p:cond delay="0"/>
                                  </p:stCondLst>
                                  <p:childTnLst>
                                    <p:set>
                                      <p:cBhvr>
                                        <p:cTn id="52" dur="1" fill="hold">
                                          <p:stCondLst>
                                            <p:cond delay="0"/>
                                          </p:stCondLst>
                                        </p:cTn>
                                        <p:tgtEl>
                                          <p:spTgt spid="24"/>
                                        </p:tgtEl>
                                        <p:attrNameLst>
                                          <p:attrName>style.visibility</p:attrName>
                                        </p:attrNameLst>
                                      </p:cBhvr>
                                      <p:to>
                                        <p:strVal val="visible"/>
                                      </p:to>
                                    </p:set>
                                    <p:anim calcmode="lin" valueType="num">
                                      <p:cBhvr>
                                        <p:cTn id="53" dur="1000" fill="hold"/>
                                        <p:tgtEl>
                                          <p:spTgt spid="24"/>
                                        </p:tgtEl>
                                        <p:attrNameLst>
                                          <p:attrName>ppt_w</p:attrName>
                                        </p:attrNameLst>
                                      </p:cBhvr>
                                      <p:tavLst>
                                        <p:tav tm="0">
                                          <p:val>
                                            <p:fltVal val="0"/>
                                          </p:val>
                                        </p:tav>
                                        <p:tav tm="100000">
                                          <p:val>
                                            <p:strVal val="#ppt_w"/>
                                          </p:val>
                                        </p:tav>
                                      </p:tavLst>
                                    </p:anim>
                                    <p:anim calcmode="lin" valueType="num">
                                      <p:cBhvr>
                                        <p:cTn id="54" dur="1000" fill="hold"/>
                                        <p:tgtEl>
                                          <p:spTgt spid="24"/>
                                        </p:tgtEl>
                                        <p:attrNameLst>
                                          <p:attrName>ppt_h</p:attrName>
                                        </p:attrNameLst>
                                      </p:cBhvr>
                                      <p:tavLst>
                                        <p:tav tm="0">
                                          <p:val>
                                            <p:fltVal val="0"/>
                                          </p:val>
                                        </p:tav>
                                        <p:tav tm="100000">
                                          <p:val>
                                            <p:strVal val="#ppt_h"/>
                                          </p:val>
                                        </p:tav>
                                      </p:tavLst>
                                    </p:anim>
                                    <p:animEffect transition="in" filter="fade">
                                      <p:cBhvr>
                                        <p:cTn id="55"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6514E2E8-3038-4CDD-8724-615FD52997C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11" name="Gráfico 10">
            <a:extLst>
              <a:ext uri="{FF2B5EF4-FFF2-40B4-BE49-F238E27FC236}">
                <a16:creationId xmlns:a16="http://schemas.microsoft.com/office/drawing/2014/main" id="{8A6A19E1-EFC5-4507-9772-C407FF5121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4040" y="1745942"/>
            <a:ext cx="989999" cy="288000"/>
          </a:xfrm>
          <a:prstGeom prst="rect">
            <a:avLst/>
          </a:prstGeom>
        </p:spPr>
      </p:pic>
      <p:pic>
        <p:nvPicPr>
          <p:cNvPr id="13" name="Gráfico 12">
            <a:extLst>
              <a:ext uri="{FF2B5EF4-FFF2-40B4-BE49-F238E27FC236}">
                <a16:creationId xmlns:a16="http://schemas.microsoft.com/office/drawing/2014/main" id="{24191352-6E81-4DE6-9FD2-9944429F930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24040" y="3123751"/>
            <a:ext cx="990000" cy="252000"/>
          </a:xfrm>
          <a:prstGeom prst="rect">
            <a:avLst/>
          </a:prstGeom>
        </p:spPr>
      </p:pic>
      <p:pic>
        <p:nvPicPr>
          <p:cNvPr id="15" name="Gráfico 14">
            <a:extLst>
              <a:ext uri="{FF2B5EF4-FFF2-40B4-BE49-F238E27FC236}">
                <a16:creationId xmlns:a16="http://schemas.microsoft.com/office/drawing/2014/main" id="{A40A1994-3AC2-440C-9824-56FC59704F2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24040" y="4465560"/>
            <a:ext cx="990000" cy="288000"/>
          </a:xfrm>
          <a:prstGeom prst="rect">
            <a:avLst/>
          </a:prstGeom>
        </p:spPr>
      </p:pic>
      <p:pic>
        <p:nvPicPr>
          <p:cNvPr id="17" name="Gráfico 16">
            <a:extLst>
              <a:ext uri="{FF2B5EF4-FFF2-40B4-BE49-F238E27FC236}">
                <a16:creationId xmlns:a16="http://schemas.microsoft.com/office/drawing/2014/main" id="{658AE308-F430-468B-A062-FD98F6A5E1B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85962" y="5679780"/>
            <a:ext cx="1066154" cy="252000"/>
          </a:xfrm>
          <a:prstGeom prst="rect">
            <a:avLst/>
          </a:prstGeom>
        </p:spPr>
      </p:pic>
      <p:grpSp>
        <p:nvGrpSpPr>
          <p:cNvPr id="26" name="Grupo 25">
            <a:extLst>
              <a:ext uri="{FF2B5EF4-FFF2-40B4-BE49-F238E27FC236}">
                <a16:creationId xmlns:a16="http://schemas.microsoft.com/office/drawing/2014/main" id="{3932681B-A6D0-489D-8271-DD76F2DA7DC9}"/>
              </a:ext>
            </a:extLst>
          </p:cNvPr>
          <p:cNvGrpSpPr/>
          <p:nvPr/>
        </p:nvGrpSpPr>
        <p:grpSpPr>
          <a:xfrm>
            <a:off x="2229767" y="5202381"/>
            <a:ext cx="2035678" cy="1265740"/>
            <a:chOff x="1945989" y="5202381"/>
            <a:chExt cx="2035678" cy="1265740"/>
          </a:xfrm>
        </p:grpSpPr>
        <p:pic>
          <p:nvPicPr>
            <p:cNvPr id="21" name="Gráfico 20">
              <a:extLst>
                <a:ext uri="{FF2B5EF4-FFF2-40B4-BE49-F238E27FC236}">
                  <a16:creationId xmlns:a16="http://schemas.microsoft.com/office/drawing/2014/main" id="{D32CF8EA-C687-4BDB-B2A8-36BF0C60A51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362201" y="5250383"/>
              <a:ext cx="1619466" cy="1217738"/>
            </a:xfrm>
            <a:prstGeom prst="rect">
              <a:avLst/>
            </a:prstGeom>
          </p:spPr>
        </p:pic>
        <p:sp>
          <p:nvSpPr>
            <p:cNvPr id="22" name="CuadroTexto 21">
              <a:extLst>
                <a:ext uri="{FF2B5EF4-FFF2-40B4-BE49-F238E27FC236}">
                  <a16:creationId xmlns:a16="http://schemas.microsoft.com/office/drawing/2014/main" id="{EB1C0C22-C847-45DF-8E79-EED4B9BB4BDB}"/>
                </a:ext>
              </a:extLst>
            </p:cNvPr>
            <p:cNvSpPr txBox="1"/>
            <p:nvPr/>
          </p:nvSpPr>
          <p:spPr>
            <a:xfrm>
              <a:off x="1945989" y="5202381"/>
              <a:ext cx="1140056" cy="276999"/>
            </a:xfrm>
            <a:prstGeom prst="rect">
              <a:avLst/>
            </a:prstGeom>
            <a:noFill/>
          </p:spPr>
          <p:txBody>
            <a:bodyPr wrap="none" rtlCol="0">
              <a:spAutoFit/>
            </a:bodyPr>
            <a:lstStyle/>
            <a:p>
              <a:pPr algn="ctr"/>
              <a:r>
                <a:rPr lang="es-ES" sz="600" dirty="0">
                  <a:latin typeface="Century Gothic" panose="020B0502020202020204" pitchFamily="34" charset="0"/>
                </a:rPr>
                <a:t>La estructura principal</a:t>
              </a:r>
            </a:p>
            <a:p>
              <a:pPr algn="ctr"/>
              <a:r>
                <a:rPr lang="es-ES" sz="600" dirty="0">
                  <a:latin typeface="Century Gothic" panose="020B0502020202020204" pitchFamily="34" charset="0"/>
                </a:rPr>
                <a:t>tiene forma de cruz latina</a:t>
              </a:r>
              <a:endParaRPr lang="es-CO" sz="600" dirty="0">
                <a:latin typeface="Century Gothic" panose="020B0502020202020204" pitchFamily="34" charset="0"/>
              </a:endParaRPr>
            </a:p>
          </p:txBody>
        </p:sp>
        <p:sp>
          <p:nvSpPr>
            <p:cNvPr id="23" name="CuadroTexto 22">
              <a:extLst>
                <a:ext uri="{FF2B5EF4-FFF2-40B4-BE49-F238E27FC236}">
                  <a16:creationId xmlns:a16="http://schemas.microsoft.com/office/drawing/2014/main" id="{FFA5B38D-AB83-4D44-AC10-1B4AB428A571}"/>
                </a:ext>
              </a:extLst>
            </p:cNvPr>
            <p:cNvSpPr txBox="1"/>
            <p:nvPr/>
          </p:nvSpPr>
          <p:spPr>
            <a:xfrm>
              <a:off x="1945989" y="6191122"/>
              <a:ext cx="667170" cy="276999"/>
            </a:xfrm>
            <a:prstGeom prst="rect">
              <a:avLst/>
            </a:prstGeom>
            <a:noFill/>
          </p:spPr>
          <p:txBody>
            <a:bodyPr wrap="none" rtlCol="0">
              <a:spAutoFit/>
            </a:bodyPr>
            <a:lstStyle/>
            <a:p>
              <a:pPr algn="ctr"/>
              <a:r>
                <a:rPr lang="es-ES" sz="600" dirty="0">
                  <a:latin typeface="Century Gothic" panose="020B0502020202020204" pitchFamily="34" charset="0"/>
                </a:rPr>
                <a:t>Ejes de</a:t>
              </a:r>
            </a:p>
            <a:p>
              <a:pPr algn="ctr"/>
              <a:r>
                <a:rPr lang="es-ES" sz="600" dirty="0">
                  <a:latin typeface="Century Gothic" panose="020B0502020202020204" pitchFamily="34" charset="0"/>
                </a:rPr>
                <a:t>construcción</a:t>
              </a:r>
              <a:endParaRPr lang="es-CO" sz="600" dirty="0">
                <a:latin typeface="Century Gothic" panose="020B0502020202020204" pitchFamily="34" charset="0"/>
              </a:endParaRPr>
            </a:p>
          </p:txBody>
        </p:sp>
      </p:grpSp>
      <p:grpSp>
        <p:nvGrpSpPr>
          <p:cNvPr id="32" name="Grupo 31">
            <a:extLst>
              <a:ext uri="{FF2B5EF4-FFF2-40B4-BE49-F238E27FC236}">
                <a16:creationId xmlns:a16="http://schemas.microsoft.com/office/drawing/2014/main" id="{81880AC3-8785-4126-8D8A-02F5B7150F8E}"/>
              </a:ext>
            </a:extLst>
          </p:cNvPr>
          <p:cNvGrpSpPr/>
          <p:nvPr/>
        </p:nvGrpSpPr>
        <p:grpSpPr>
          <a:xfrm>
            <a:off x="2263524" y="3897860"/>
            <a:ext cx="2092188" cy="1291690"/>
            <a:chOff x="1979746" y="3897860"/>
            <a:chExt cx="2092188" cy="1291690"/>
          </a:xfrm>
        </p:grpSpPr>
        <p:pic>
          <p:nvPicPr>
            <p:cNvPr id="29" name="Gráfico 28">
              <a:extLst>
                <a:ext uri="{FF2B5EF4-FFF2-40B4-BE49-F238E27FC236}">
                  <a16:creationId xmlns:a16="http://schemas.microsoft.com/office/drawing/2014/main" id="{12AE9B24-7201-4B62-AB43-47D8BEE22DD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979746" y="4066776"/>
              <a:ext cx="1677854" cy="1122774"/>
            </a:xfrm>
            <a:prstGeom prst="rect">
              <a:avLst/>
            </a:prstGeom>
          </p:spPr>
        </p:pic>
        <p:sp>
          <p:nvSpPr>
            <p:cNvPr id="27" name="CuadroTexto 26">
              <a:extLst>
                <a:ext uri="{FF2B5EF4-FFF2-40B4-BE49-F238E27FC236}">
                  <a16:creationId xmlns:a16="http://schemas.microsoft.com/office/drawing/2014/main" id="{BEF9D0A9-5207-4DDE-86A8-D0D91A651010}"/>
                </a:ext>
              </a:extLst>
            </p:cNvPr>
            <p:cNvSpPr txBox="1"/>
            <p:nvPr/>
          </p:nvSpPr>
          <p:spPr>
            <a:xfrm>
              <a:off x="2685859" y="3897860"/>
              <a:ext cx="971741" cy="276999"/>
            </a:xfrm>
            <a:prstGeom prst="rect">
              <a:avLst/>
            </a:prstGeom>
            <a:noFill/>
          </p:spPr>
          <p:txBody>
            <a:bodyPr wrap="none" rtlCol="0">
              <a:spAutoFit/>
            </a:bodyPr>
            <a:lstStyle/>
            <a:p>
              <a:pPr algn="ctr"/>
              <a:r>
                <a:rPr lang="es-CO" sz="600" dirty="0">
                  <a:latin typeface="Century Gothic" panose="020B0502020202020204" pitchFamily="34" charset="0"/>
                </a:rPr>
                <a:t>División de espacios,</a:t>
              </a:r>
            </a:p>
            <a:p>
              <a:pPr algn="ctr"/>
              <a:r>
                <a:rPr lang="es-CO" sz="600" dirty="0">
                  <a:latin typeface="Century Gothic" panose="020B0502020202020204" pitchFamily="34" charset="0"/>
                </a:rPr>
                <a:t>(Producto)</a:t>
              </a:r>
            </a:p>
          </p:txBody>
        </p:sp>
        <p:sp>
          <p:nvSpPr>
            <p:cNvPr id="30" name="CuadroTexto 29">
              <a:extLst>
                <a:ext uri="{FF2B5EF4-FFF2-40B4-BE49-F238E27FC236}">
                  <a16:creationId xmlns:a16="http://schemas.microsoft.com/office/drawing/2014/main" id="{4D835305-4C73-42E6-9385-B65046BC3BF4}"/>
                </a:ext>
              </a:extLst>
            </p:cNvPr>
            <p:cNvSpPr txBox="1"/>
            <p:nvPr/>
          </p:nvSpPr>
          <p:spPr>
            <a:xfrm>
              <a:off x="3465678" y="4070160"/>
              <a:ext cx="606256" cy="184666"/>
            </a:xfrm>
            <a:prstGeom prst="rect">
              <a:avLst/>
            </a:prstGeom>
            <a:noFill/>
          </p:spPr>
          <p:txBody>
            <a:bodyPr wrap="none" rtlCol="0">
              <a:spAutoFit/>
            </a:bodyPr>
            <a:lstStyle/>
            <a:p>
              <a:pPr algn="ctr"/>
              <a:r>
                <a:rPr lang="es-CO" sz="600" dirty="0">
                  <a:latin typeface="Century Gothic" panose="020B0502020202020204" pitchFamily="34" charset="0"/>
                </a:rPr>
                <a:t>Pescadería</a:t>
              </a:r>
            </a:p>
          </p:txBody>
        </p:sp>
        <p:sp>
          <p:nvSpPr>
            <p:cNvPr id="31" name="CuadroTexto 30">
              <a:extLst>
                <a:ext uri="{FF2B5EF4-FFF2-40B4-BE49-F238E27FC236}">
                  <a16:creationId xmlns:a16="http://schemas.microsoft.com/office/drawing/2014/main" id="{5C8561E9-72F4-46E7-B73E-85F4A051E23B}"/>
                </a:ext>
              </a:extLst>
            </p:cNvPr>
            <p:cNvSpPr txBox="1"/>
            <p:nvPr/>
          </p:nvSpPr>
          <p:spPr>
            <a:xfrm>
              <a:off x="3454457" y="4885362"/>
              <a:ext cx="617477" cy="276999"/>
            </a:xfrm>
            <a:prstGeom prst="rect">
              <a:avLst/>
            </a:prstGeom>
            <a:noFill/>
          </p:spPr>
          <p:txBody>
            <a:bodyPr wrap="none" rtlCol="0">
              <a:spAutoFit/>
            </a:bodyPr>
            <a:lstStyle/>
            <a:p>
              <a:pPr algn="ctr"/>
              <a:r>
                <a:rPr lang="es-CO" sz="600" dirty="0">
                  <a:latin typeface="Century Gothic" panose="020B0502020202020204" pitchFamily="34" charset="0"/>
                </a:rPr>
                <a:t>Mercado</a:t>
              </a:r>
            </a:p>
            <a:p>
              <a:pPr algn="ctr"/>
              <a:r>
                <a:rPr lang="es-CO" sz="600" dirty="0">
                  <a:latin typeface="Century Gothic" panose="020B0502020202020204" pitchFamily="34" charset="0"/>
                </a:rPr>
                <a:t>Campesino</a:t>
              </a:r>
            </a:p>
          </p:txBody>
        </p:sp>
      </p:grpSp>
      <p:grpSp>
        <p:nvGrpSpPr>
          <p:cNvPr id="41" name="Grupo 40">
            <a:extLst>
              <a:ext uri="{FF2B5EF4-FFF2-40B4-BE49-F238E27FC236}">
                <a16:creationId xmlns:a16="http://schemas.microsoft.com/office/drawing/2014/main" id="{63B3ED39-2E15-4A81-A85C-99A6C6B96EC3}"/>
              </a:ext>
            </a:extLst>
          </p:cNvPr>
          <p:cNvGrpSpPr/>
          <p:nvPr/>
        </p:nvGrpSpPr>
        <p:grpSpPr>
          <a:xfrm>
            <a:off x="2204872" y="2658044"/>
            <a:ext cx="2182020" cy="1201107"/>
            <a:chOff x="1921094" y="2658044"/>
            <a:chExt cx="2182020" cy="1201107"/>
          </a:xfrm>
        </p:grpSpPr>
        <p:pic>
          <p:nvPicPr>
            <p:cNvPr id="34" name="Gráfico 33">
              <a:extLst>
                <a:ext uri="{FF2B5EF4-FFF2-40B4-BE49-F238E27FC236}">
                  <a16:creationId xmlns:a16="http://schemas.microsoft.com/office/drawing/2014/main" id="{3C987DAC-835B-4263-9B84-884F84DD563B}"/>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403024" y="2658044"/>
              <a:ext cx="1044441" cy="1201107"/>
            </a:xfrm>
            <a:prstGeom prst="rect">
              <a:avLst/>
            </a:prstGeom>
          </p:spPr>
        </p:pic>
        <p:sp>
          <p:nvSpPr>
            <p:cNvPr id="35" name="CuadroTexto 34">
              <a:extLst>
                <a:ext uri="{FF2B5EF4-FFF2-40B4-BE49-F238E27FC236}">
                  <a16:creationId xmlns:a16="http://schemas.microsoft.com/office/drawing/2014/main" id="{53AEA92E-BC21-4FC2-ADCC-895B64AC9E74}"/>
                </a:ext>
              </a:extLst>
            </p:cNvPr>
            <p:cNvSpPr txBox="1"/>
            <p:nvPr/>
          </p:nvSpPr>
          <p:spPr>
            <a:xfrm>
              <a:off x="3037019" y="2714919"/>
              <a:ext cx="1010212" cy="276999"/>
            </a:xfrm>
            <a:prstGeom prst="rect">
              <a:avLst/>
            </a:prstGeom>
            <a:noFill/>
          </p:spPr>
          <p:txBody>
            <a:bodyPr wrap="none" rtlCol="0">
              <a:spAutoFit/>
            </a:bodyPr>
            <a:lstStyle/>
            <a:p>
              <a:pPr algn="ctr"/>
              <a:r>
                <a:rPr lang="es-ES" sz="600" dirty="0">
                  <a:latin typeface="Century Gothic" panose="020B0502020202020204" pitchFamily="34" charset="0"/>
                </a:rPr>
                <a:t>Fachada con detalles</a:t>
              </a:r>
            </a:p>
            <a:p>
              <a:pPr algn="ctr"/>
              <a:r>
                <a:rPr lang="es-ES" sz="600" dirty="0">
                  <a:latin typeface="Century Gothic" panose="020B0502020202020204" pitchFamily="34" charset="0"/>
                </a:rPr>
                <a:t>Ornamentales</a:t>
              </a:r>
              <a:endParaRPr lang="es-CO" sz="600" dirty="0">
                <a:latin typeface="Century Gothic" panose="020B0502020202020204" pitchFamily="34" charset="0"/>
              </a:endParaRPr>
            </a:p>
          </p:txBody>
        </p:sp>
        <p:sp>
          <p:nvSpPr>
            <p:cNvPr id="36" name="CuadroTexto 35">
              <a:extLst>
                <a:ext uri="{FF2B5EF4-FFF2-40B4-BE49-F238E27FC236}">
                  <a16:creationId xmlns:a16="http://schemas.microsoft.com/office/drawing/2014/main" id="{4D8FFDA9-A059-4F1F-A1F0-847E290D5182}"/>
                </a:ext>
              </a:extLst>
            </p:cNvPr>
            <p:cNvSpPr txBox="1"/>
            <p:nvPr/>
          </p:nvSpPr>
          <p:spPr>
            <a:xfrm>
              <a:off x="3145801" y="3039920"/>
              <a:ext cx="957313" cy="369332"/>
            </a:xfrm>
            <a:prstGeom prst="rect">
              <a:avLst/>
            </a:prstGeom>
            <a:noFill/>
          </p:spPr>
          <p:txBody>
            <a:bodyPr wrap="none" rtlCol="0">
              <a:spAutoFit/>
            </a:bodyPr>
            <a:lstStyle/>
            <a:p>
              <a:pPr algn="ctr"/>
              <a:r>
                <a:rPr lang="pt-BR" sz="600" dirty="0">
                  <a:latin typeface="Century Gothic" panose="020B0502020202020204" pitchFamily="34" charset="0"/>
                </a:rPr>
                <a:t>Obra arquitectónica</a:t>
              </a:r>
            </a:p>
            <a:p>
              <a:pPr algn="ctr"/>
              <a:r>
                <a:rPr lang="pt-BR" sz="600" dirty="0" err="1">
                  <a:latin typeface="Century Gothic" panose="020B0502020202020204" pitchFamily="34" charset="0"/>
                </a:rPr>
                <a:t>del</a:t>
              </a:r>
              <a:r>
                <a:rPr lang="pt-BR" sz="600" dirty="0">
                  <a:latin typeface="Century Gothic" panose="020B0502020202020204" pitchFamily="34" charset="0"/>
                </a:rPr>
                <a:t> modernismo </a:t>
              </a:r>
            </a:p>
            <a:p>
              <a:pPr algn="ctr"/>
              <a:r>
                <a:rPr lang="pt-BR" sz="600" dirty="0">
                  <a:latin typeface="Century Gothic" panose="020B0502020202020204" pitchFamily="34" charset="0"/>
                </a:rPr>
                <a:t>valenciano.​</a:t>
              </a:r>
              <a:endParaRPr lang="es-CO" sz="500" dirty="0">
                <a:latin typeface="Century Gothic" panose="020B0502020202020204" pitchFamily="34" charset="0"/>
              </a:endParaRPr>
            </a:p>
          </p:txBody>
        </p:sp>
        <p:sp>
          <p:nvSpPr>
            <p:cNvPr id="37" name="CuadroTexto 36">
              <a:extLst>
                <a:ext uri="{FF2B5EF4-FFF2-40B4-BE49-F238E27FC236}">
                  <a16:creationId xmlns:a16="http://schemas.microsoft.com/office/drawing/2014/main" id="{0DAAA19A-CB21-4144-94CC-FB976EFF7D05}"/>
                </a:ext>
              </a:extLst>
            </p:cNvPr>
            <p:cNvSpPr txBox="1"/>
            <p:nvPr/>
          </p:nvSpPr>
          <p:spPr>
            <a:xfrm>
              <a:off x="1921094" y="2810946"/>
              <a:ext cx="822661" cy="369332"/>
            </a:xfrm>
            <a:prstGeom prst="rect">
              <a:avLst/>
            </a:prstGeom>
            <a:noFill/>
          </p:spPr>
          <p:txBody>
            <a:bodyPr wrap="none" rtlCol="0">
              <a:spAutoFit/>
            </a:bodyPr>
            <a:lstStyle/>
            <a:p>
              <a:pPr algn="ctr"/>
              <a:r>
                <a:rPr lang="es-ES" sz="600" dirty="0">
                  <a:latin typeface="Century Gothic" panose="020B0502020202020204" pitchFamily="34" charset="0"/>
                </a:rPr>
                <a:t>Símbolo distintivo</a:t>
              </a:r>
            </a:p>
            <a:p>
              <a:pPr algn="ctr"/>
              <a:r>
                <a:rPr lang="es-ES" sz="600" dirty="0">
                  <a:latin typeface="Century Gothic" panose="020B0502020202020204" pitchFamily="34" charset="0"/>
                </a:rPr>
                <a:t>de las zonas de </a:t>
              </a:r>
            </a:p>
            <a:p>
              <a:pPr algn="ctr"/>
              <a:r>
                <a:rPr lang="es-ES" sz="600" dirty="0">
                  <a:latin typeface="Century Gothic" panose="020B0502020202020204" pitchFamily="34" charset="0"/>
                </a:rPr>
                <a:t>la plaza</a:t>
              </a:r>
              <a:endParaRPr lang="es-CO" sz="600" dirty="0">
                <a:latin typeface="Century Gothic" panose="020B0502020202020204" pitchFamily="34" charset="0"/>
              </a:endParaRPr>
            </a:p>
          </p:txBody>
        </p:sp>
      </p:grpSp>
      <p:grpSp>
        <p:nvGrpSpPr>
          <p:cNvPr id="42" name="Grupo 41">
            <a:extLst>
              <a:ext uri="{FF2B5EF4-FFF2-40B4-BE49-F238E27FC236}">
                <a16:creationId xmlns:a16="http://schemas.microsoft.com/office/drawing/2014/main" id="{6AFB7F34-4369-4424-A363-EA9AFD70027A}"/>
              </a:ext>
            </a:extLst>
          </p:cNvPr>
          <p:cNvGrpSpPr/>
          <p:nvPr/>
        </p:nvGrpSpPr>
        <p:grpSpPr>
          <a:xfrm>
            <a:off x="2283223" y="1342159"/>
            <a:ext cx="1994956" cy="1227863"/>
            <a:chOff x="1999445" y="1342159"/>
            <a:chExt cx="1994956" cy="1227863"/>
          </a:xfrm>
        </p:grpSpPr>
        <p:pic>
          <p:nvPicPr>
            <p:cNvPr id="39" name="Imagen 38">
              <a:extLst>
                <a:ext uri="{FF2B5EF4-FFF2-40B4-BE49-F238E27FC236}">
                  <a16:creationId xmlns:a16="http://schemas.microsoft.com/office/drawing/2014/main" id="{8D62C823-5D07-4C7C-936D-F8A1F80CE784}"/>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999445" y="1485423"/>
              <a:ext cx="1994956" cy="1084599"/>
            </a:xfrm>
            <a:prstGeom prst="rect">
              <a:avLst/>
            </a:prstGeom>
          </p:spPr>
        </p:pic>
        <p:sp>
          <p:nvSpPr>
            <p:cNvPr id="40" name="CuadroTexto 39">
              <a:extLst>
                <a:ext uri="{FF2B5EF4-FFF2-40B4-BE49-F238E27FC236}">
                  <a16:creationId xmlns:a16="http://schemas.microsoft.com/office/drawing/2014/main" id="{EA548A1F-FAD3-4DEB-82D4-3B479473A992}"/>
                </a:ext>
              </a:extLst>
            </p:cNvPr>
            <p:cNvSpPr txBox="1"/>
            <p:nvPr/>
          </p:nvSpPr>
          <p:spPr>
            <a:xfrm>
              <a:off x="2025938" y="1342159"/>
              <a:ext cx="963725" cy="276999"/>
            </a:xfrm>
            <a:prstGeom prst="rect">
              <a:avLst/>
            </a:prstGeom>
            <a:noFill/>
          </p:spPr>
          <p:txBody>
            <a:bodyPr wrap="none" rtlCol="0">
              <a:spAutoFit/>
            </a:bodyPr>
            <a:lstStyle/>
            <a:p>
              <a:pPr algn="ctr"/>
              <a:r>
                <a:rPr lang="es-ES" sz="600" dirty="0">
                  <a:latin typeface="Century Gothic" panose="020B0502020202020204" pitchFamily="34" charset="0"/>
                </a:rPr>
                <a:t>Ubicado en la plaza </a:t>
              </a:r>
            </a:p>
            <a:p>
              <a:pPr algn="ctr"/>
              <a:r>
                <a:rPr lang="es-ES" sz="600" dirty="0">
                  <a:latin typeface="Century Gothic" panose="020B0502020202020204" pitchFamily="34" charset="0"/>
                </a:rPr>
                <a:t>Ciudad de Brujas</a:t>
              </a:r>
              <a:endParaRPr lang="es-CO" sz="600" dirty="0">
                <a:latin typeface="Century Gothic" panose="020B0502020202020204" pitchFamily="34" charset="0"/>
              </a:endParaRPr>
            </a:p>
          </p:txBody>
        </p:sp>
      </p:grpSp>
      <p:grpSp>
        <p:nvGrpSpPr>
          <p:cNvPr id="125" name="Grupo 124">
            <a:extLst>
              <a:ext uri="{FF2B5EF4-FFF2-40B4-BE49-F238E27FC236}">
                <a16:creationId xmlns:a16="http://schemas.microsoft.com/office/drawing/2014/main" id="{D0C75223-C160-4027-9A23-41C0F4792F5F}"/>
              </a:ext>
            </a:extLst>
          </p:cNvPr>
          <p:cNvGrpSpPr/>
          <p:nvPr/>
        </p:nvGrpSpPr>
        <p:grpSpPr>
          <a:xfrm>
            <a:off x="4355712" y="1305273"/>
            <a:ext cx="1957090" cy="1284748"/>
            <a:chOff x="4071934" y="1305273"/>
            <a:chExt cx="1957090" cy="1284748"/>
          </a:xfrm>
        </p:grpSpPr>
        <p:grpSp>
          <p:nvGrpSpPr>
            <p:cNvPr id="50" name="Grupo 49">
              <a:extLst>
                <a:ext uri="{FF2B5EF4-FFF2-40B4-BE49-F238E27FC236}">
                  <a16:creationId xmlns:a16="http://schemas.microsoft.com/office/drawing/2014/main" id="{E9BB0B51-500D-4BF0-A505-FAB340E11402}"/>
                </a:ext>
              </a:extLst>
            </p:cNvPr>
            <p:cNvGrpSpPr/>
            <p:nvPr/>
          </p:nvGrpSpPr>
          <p:grpSpPr>
            <a:xfrm>
              <a:off x="4071934" y="1305273"/>
              <a:ext cx="1957090" cy="1284748"/>
              <a:chOff x="4071934" y="1305273"/>
              <a:chExt cx="1957090" cy="1284748"/>
            </a:xfrm>
          </p:grpSpPr>
          <p:pic>
            <p:nvPicPr>
              <p:cNvPr id="46" name="Gráfico 45">
                <a:extLst>
                  <a:ext uri="{FF2B5EF4-FFF2-40B4-BE49-F238E27FC236}">
                    <a16:creationId xmlns:a16="http://schemas.microsoft.com/office/drawing/2014/main" id="{E807305E-B870-4175-B0F0-0FDD01440AE9}"/>
                  </a:ext>
                </a:extLst>
              </p:cNvPr>
              <p:cNvPicPr>
                <a:picLocks noChangeAspect="1"/>
              </p:cNvPicPr>
              <p:nvPr/>
            </p:nvPicPr>
            <p:blipFill rotWithShape="1">
              <a:blip r:embed="rId19">
                <a:extLst>
                  <a:ext uri="{96DAC541-7B7A-43D3-8B79-37D633B846F1}">
                    <asvg:svgBlip xmlns:asvg="http://schemas.microsoft.com/office/drawing/2016/SVG/main" r:embed="rId20"/>
                  </a:ext>
                </a:extLst>
              </a:blip>
              <a:srcRect l="3339" t="5012" r="2983" b="1741"/>
              <a:stretch/>
            </p:blipFill>
            <p:spPr>
              <a:xfrm>
                <a:off x="4103114" y="1419143"/>
                <a:ext cx="1925910" cy="1170878"/>
              </a:xfrm>
              <a:prstGeom prst="rect">
                <a:avLst/>
              </a:prstGeom>
            </p:spPr>
          </p:pic>
          <p:sp>
            <p:nvSpPr>
              <p:cNvPr id="49" name="CuadroTexto 48">
                <a:extLst>
                  <a:ext uri="{FF2B5EF4-FFF2-40B4-BE49-F238E27FC236}">
                    <a16:creationId xmlns:a16="http://schemas.microsoft.com/office/drawing/2014/main" id="{DED9E3BE-55B1-4615-90B4-6C71E40E2E77}"/>
                  </a:ext>
                </a:extLst>
              </p:cNvPr>
              <p:cNvSpPr txBox="1"/>
              <p:nvPr/>
            </p:nvSpPr>
            <p:spPr>
              <a:xfrm>
                <a:off x="4071934" y="1305273"/>
                <a:ext cx="1167306" cy="276999"/>
              </a:xfrm>
              <a:prstGeom prst="rect">
                <a:avLst/>
              </a:prstGeom>
              <a:noFill/>
            </p:spPr>
            <p:txBody>
              <a:bodyPr wrap="none" rtlCol="0">
                <a:spAutoFit/>
              </a:bodyPr>
              <a:lstStyle/>
              <a:p>
                <a:pPr algn="ctr"/>
                <a:r>
                  <a:rPr lang="es-ES" sz="600" dirty="0">
                    <a:latin typeface="Century Gothic" panose="020B0502020202020204" pitchFamily="34" charset="0"/>
                  </a:rPr>
                  <a:t>Se encuentra en el distrito </a:t>
                </a:r>
              </a:p>
              <a:p>
                <a:pPr algn="ctr"/>
                <a:r>
                  <a:rPr lang="es-ES" sz="600" dirty="0">
                    <a:latin typeface="Century Gothic" panose="020B0502020202020204" pitchFamily="34" charset="0"/>
                  </a:rPr>
                  <a:t>de </a:t>
                </a:r>
                <a:r>
                  <a:rPr lang="es-ES" sz="600" dirty="0" err="1">
                    <a:latin typeface="Century Gothic" panose="020B0502020202020204" pitchFamily="34" charset="0"/>
                  </a:rPr>
                  <a:t>Ciutat</a:t>
                </a:r>
                <a:r>
                  <a:rPr lang="es-ES" sz="600" dirty="0">
                    <a:latin typeface="Century Gothic" panose="020B0502020202020204" pitchFamily="34" charset="0"/>
                  </a:rPr>
                  <a:t> Vella</a:t>
                </a:r>
                <a:endParaRPr lang="es-CO" sz="600" dirty="0">
                  <a:latin typeface="Century Gothic" panose="020B0502020202020204" pitchFamily="34" charset="0"/>
                </a:endParaRPr>
              </a:p>
            </p:txBody>
          </p:sp>
        </p:grpSp>
        <p:pic>
          <p:nvPicPr>
            <p:cNvPr id="48" name="Gráfico 47">
              <a:extLst>
                <a:ext uri="{FF2B5EF4-FFF2-40B4-BE49-F238E27FC236}">
                  <a16:creationId xmlns:a16="http://schemas.microsoft.com/office/drawing/2014/main" id="{C18B4AF7-4857-4039-89A5-AEEED1100EF5}"/>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4606532" y="1574625"/>
              <a:ext cx="274601" cy="444592"/>
            </a:xfrm>
            <a:prstGeom prst="rect">
              <a:avLst/>
            </a:prstGeom>
          </p:spPr>
        </p:pic>
      </p:grpSp>
      <p:grpSp>
        <p:nvGrpSpPr>
          <p:cNvPr id="72" name="Grupo 71">
            <a:extLst>
              <a:ext uri="{FF2B5EF4-FFF2-40B4-BE49-F238E27FC236}">
                <a16:creationId xmlns:a16="http://schemas.microsoft.com/office/drawing/2014/main" id="{F17B5B52-3B9F-4B2E-8E56-218FD1A0BB02}"/>
              </a:ext>
            </a:extLst>
          </p:cNvPr>
          <p:cNvGrpSpPr/>
          <p:nvPr/>
        </p:nvGrpSpPr>
        <p:grpSpPr>
          <a:xfrm>
            <a:off x="4306382" y="2732010"/>
            <a:ext cx="2159894" cy="1138449"/>
            <a:chOff x="4022604" y="2732010"/>
            <a:chExt cx="2159894" cy="1138449"/>
          </a:xfrm>
        </p:grpSpPr>
        <p:grpSp>
          <p:nvGrpSpPr>
            <p:cNvPr id="59" name="Grupo 58">
              <a:extLst>
                <a:ext uri="{FF2B5EF4-FFF2-40B4-BE49-F238E27FC236}">
                  <a16:creationId xmlns:a16="http://schemas.microsoft.com/office/drawing/2014/main" id="{E17E5CC8-E96C-412D-8010-D40DC4983A32}"/>
                </a:ext>
              </a:extLst>
            </p:cNvPr>
            <p:cNvGrpSpPr/>
            <p:nvPr/>
          </p:nvGrpSpPr>
          <p:grpSpPr>
            <a:xfrm>
              <a:off x="4022604" y="3469666"/>
              <a:ext cx="2081539" cy="400793"/>
              <a:chOff x="5300661" y="3288069"/>
              <a:chExt cx="1572903" cy="302857"/>
            </a:xfrm>
          </p:grpSpPr>
          <p:pic>
            <p:nvPicPr>
              <p:cNvPr id="56" name="Gráfico 55">
                <a:extLst>
                  <a:ext uri="{FF2B5EF4-FFF2-40B4-BE49-F238E27FC236}">
                    <a16:creationId xmlns:a16="http://schemas.microsoft.com/office/drawing/2014/main" id="{858BC578-A51F-442D-9AC7-C23796DE6686}"/>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5357812" y="3295650"/>
                <a:ext cx="1476375" cy="266700"/>
              </a:xfrm>
              <a:prstGeom prst="rect">
                <a:avLst/>
              </a:prstGeom>
            </p:spPr>
          </p:pic>
          <p:pic>
            <p:nvPicPr>
              <p:cNvPr id="58" name="Gráfico 57">
                <a:extLst>
                  <a:ext uri="{FF2B5EF4-FFF2-40B4-BE49-F238E27FC236}">
                    <a16:creationId xmlns:a16="http://schemas.microsoft.com/office/drawing/2014/main" id="{693D8E4F-3B79-4854-8D4A-995969FAAFCE}"/>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5300661" y="3288069"/>
                <a:ext cx="1572903" cy="302857"/>
              </a:xfrm>
              <a:prstGeom prst="rect">
                <a:avLst/>
              </a:prstGeom>
            </p:spPr>
          </p:pic>
        </p:grpSp>
        <p:pic>
          <p:nvPicPr>
            <p:cNvPr id="61" name="Gráfico 60">
              <a:extLst>
                <a:ext uri="{FF2B5EF4-FFF2-40B4-BE49-F238E27FC236}">
                  <a16:creationId xmlns:a16="http://schemas.microsoft.com/office/drawing/2014/main" id="{3109FED4-0817-4553-AFC3-14B4131E1008}"/>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4576955" y="2732010"/>
              <a:ext cx="957313" cy="784131"/>
            </a:xfrm>
            <a:prstGeom prst="rect">
              <a:avLst/>
            </a:prstGeom>
          </p:spPr>
        </p:pic>
        <p:sp>
          <p:nvSpPr>
            <p:cNvPr id="67" name="CuadroTexto 66">
              <a:extLst>
                <a:ext uri="{FF2B5EF4-FFF2-40B4-BE49-F238E27FC236}">
                  <a16:creationId xmlns:a16="http://schemas.microsoft.com/office/drawing/2014/main" id="{B81FB242-1CBA-4CA4-BC06-3EDAA605C5D4}"/>
                </a:ext>
              </a:extLst>
            </p:cNvPr>
            <p:cNvSpPr txBox="1"/>
            <p:nvPr/>
          </p:nvSpPr>
          <p:spPr>
            <a:xfrm>
              <a:off x="5411133" y="2933830"/>
              <a:ext cx="771365" cy="369332"/>
            </a:xfrm>
            <a:prstGeom prst="rect">
              <a:avLst/>
            </a:prstGeom>
            <a:noFill/>
          </p:spPr>
          <p:txBody>
            <a:bodyPr wrap="none" rtlCol="0">
              <a:spAutoFit/>
            </a:bodyPr>
            <a:lstStyle/>
            <a:p>
              <a:pPr algn="ctr"/>
              <a:r>
                <a:rPr lang="es-ES" sz="600" dirty="0">
                  <a:latin typeface="Century Gothic" panose="020B0502020202020204" pitchFamily="34" charset="0"/>
                </a:rPr>
                <a:t>Colores alusivos</a:t>
              </a:r>
            </a:p>
            <a:p>
              <a:pPr algn="ctr"/>
              <a:r>
                <a:rPr lang="es-ES" sz="600" dirty="0">
                  <a:latin typeface="Century Gothic" panose="020B0502020202020204" pitchFamily="34" charset="0"/>
                </a:rPr>
                <a:t>a las frutas y </a:t>
              </a:r>
            </a:p>
            <a:p>
              <a:pPr algn="ctr"/>
              <a:r>
                <a:rPr lang="es-ES" sz="600" dirty="0">
                  <a:latin typeface="Century Gothic" panose="020B0502020202020204" pitchFamily="34" charset="0"/>
                </a:rPr>
                <a:t>a las verduras</a:t>
              </a:r>
              <a:endParaRPr lang="es-CO" sz="600" dirty="0">
                <a:latin typeface="Century Gothic" panose="020B0502020202020204" pitchFamily="34" charset="0"/>
              </a:endParaRPr>
            </a:p>
          </p:txBody>
        </p:sp>
        <p:pic>
          <p:nvPicPr>
            <p:cNvPr id="69" name="Gráfico 68">
              <a:extLst>
                <a:ext uri="{FF2B5EF4-FFF2-40B4-BE49-F238E27FC236}">
                  <a16:creationId xmlns:a16="http://schemas.microsoft.com/office/drawing/2014/main" id="{D479E356-BF2A-47DC-A2A2-63A08DEB0574}"/>
                </a:ext>
              </a:extLst>
            </p:cNvPr>
            <p:cNvPicPr>
              <a:picLocks noChangeAspect="1"/>
            </p:cNvPicPr>
            <p:nvPr/>
          </p:nvPicPr>
          <p:blipFill rotWithShape="1">
            <a:blip r:embed="rId29">
              <a:extLst>
                <a:ext uri="{96DAC541-7B7A-43D3-8B79-37D633B846F1}">
                  <asvg:svgBlip xmlns:asvg="http://schemas.microsoft.com/office/drawing/2016/SVG/main" r:embed="rId30"/>
                </a:ext>
              </a:extLst>
            </a:blip>
            <a:srcRect l="6591" r="89102" b="44821"/>
            <a:stretch/>
          </p:blipFill>
          <p:spPr>
            <a:xfrm>
              <a:off x="4381317" y="3213409"/>
              <a:ext cx="107693" cy="445571"/>
            </a:xfrm>
            <a:prstGeom prst="rect">
              <a:avLst/>
            </a:prstGeom>
          </p:spPr>
        </p:pic>
        <p:pic>
          <p:nvPicPr>
            <p:cNvPr id="70" name="Gráfico 69">
              <a:extLst>
                <a:ext uri="{FF2B5EF4-FFF2-40B4-BE49-F238E27FC236}">
                  <a16:creationId xmlns:a16="http://schemas.microsoft.com/office/drawing/2014/main" id="{E998791F-50CF-4E07-A5FA-751FC375D65D}"/>
                </a:ext>
              </a:extLst>
            </p:cNvPr>
            <p:cNvPicPr>
              <a:picLocks noChangeAspect="1"/>
            </p:cNvPicPr>
            <p:nvPr/>
          </p:nvPicPr>
          <p:blipFill rotWithShape="1">
            <a:blip r:embed="rId29">
              <a:extLst>
                <a:ext uri="{96DAC541-7B7A-43D3-8B79-37D633B846F1}">
                  <asvg:svgBlip xmlns:asvg="http://schemas.microsoft.com/office/drawing/2016/SVG/main" r:embed="rId30"/>
                </a:ext>
              </a:extLst>
            </a:blip>
            <a:srcRect l="6591" r="89102" b="44821"/>
            <a:stretch/>
          </p:blipFill>
          <p:spPr>
            <a:xfrm>
              <a:off x="5786389" y="3269490"/>
              <a:ext cx="92399" cy="382295"/>
            </a:xfrm>
            <a:prstGeom prst="rect">
              <a:avLst/>
            </a:prstGeom>
          </p:spPr>
        </p:pic>
        <p:sp>
          <p:nvSpPr>
            <p:cNvPr id="71" name="CuadroTexto 70">
              <a:extLst>
                <a:ext uri="{FF2B5EF4-FFF2-40B4-BE49-F238E27FC236}">
                  <a16:creationId xmlns:a16="http://schemas.microsoft.com/office/drawing/2014/main" id="{0E153548-1FD2-43E9-A49A-8A261402545C}"/>
                </a:ext>
              </a:extLst>
            </p:cNvPr>
            <p:cNvSpPr txBox="1"/>
            <p:nvPr/>
          </p:nvSpPr>
          <p:spPr>
            <a:xfrm>
              <a:off x="4063280" y="2835497"/>
              <a:ext cx="817853" cy="369332"/>
            </a:xfrm>
            <a:prstGeom prst="rect">
              <a:avLst/>
            </a:prstGeom>
            <a:noFill/>
          </p:spPr>
          <p:txBody>
            <a:bodyPr wrap="none" rtlCol="0">
              <a:spAutoFit/>
            </a:bodyPr>
            <a:lstStyle/>
            <a:p>
              <a:pPr algn="ctr"/>
              <a:r>
                <a:rPr lang="es-ES" sz="600" dirty="0">
                  <a:latin typeface="Century Gothic" panose="020B0502020202020204" pitchFamily="34" charset="0"/>
                </a:rPr>
                <a:t>La cubierta es el </a:t>
              </a:r>
            </a:p>
            <a:p>
              <a:pPr algn="ctr"/>
              <a:r>
                <a:rPr lang="es-ES" sz="600" dirty="0">
                  <a:latin typeface="Century Gothic" panose="020B0502020202020204" pitchFamily="34" charset="0"/>
                </a:rPr>
                <a:t>gran atractivo </a:t>
              </a:r>
            </a:p>
            <a:p>
              <a:pPr algn="ctr"/>
              <a:r>
                <a:rPr lang="es-ES" sz="600" dirty="0">
                  <a:latin typeface="Century Gothic" panose="020B0502020202020204" pitchFamily="34" charset="0"/>
                </a:rPr>
                <a:t>del Mercado</a:t>
              </a:r>
              <a:endParaRPr lang="es-CO" sz="600" dirty="0">
                <a:latin typeface="Century Gothic" panose="020B0502020202020204" pitchFamily="34" charset="0"/>
              </a:endParaRPr>
            </a:p>
          </p:txBody>
        </p:sp>
      </p:grpSp>
      <p:grpSp>
        <p:nvGrpSpPr>
          <p:cNvPr id="79" name="Grupo 78">
            <a:extLst>
              <a:ext uri="{FF2B5EF4-FFF2-40B4-BE49-F238E27FC236}">
                <a16:creationId xmlns:a16="http://schemas.microsoft.com/office/drawing/2014/main" id="{3B14DF47-167E-4F99-BFBB-3B5F62DD6A78}"/>
              </a:ext>
            </a:extLst>
          </p:cNvPr>
          <p:cNvGrpSpPr/>
          <p:nvPr/>
        </p:nvGrpSpPr>
        <p:grpSpPr>
          <a:xfrm>
            <a:off x="4332137" y="5179422"/>
            <a:ext cx="2140017" cy="1262869"/>
            <a:chOff x="4048359" y="5179422"/>
            <a:chExt cx="2140017" cy="1262869"/>
          </a:xfrm>
        </p:grpSpPr>
        <p:pic>
          <p:nvPicPr>
            <p:cNvPr id="76" name="Gráfico 75">
              <a:extLst>
                <a:ext uri="{FF2B5EF4-FFF2-40B4-BE49-F238E27FC236}">
                  <a16:creationId xmlns:a16="http://schemas.microsoft.com/office/drawing/2014/main" id="{3CC977A5-D0FC-4D08-BF7E-9693DEDB3F90}"/>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4048359" y="5340498"/>
              <a:ext cx="2055784" cy="1101793"/>
            </a:xfrm>
            <a:prstGeom prst="rect">
              <a:avLst/>
            </a:prstGeom>
          </p:spPr>
        </p:pic>
        <p:sp>
          <p:nvSpPr>
            <p:cNvPr id="77" name="CuadroTexto 76">
              <a:extLst>
                <a:ext uri="{FF2B5EF4-FFF2-40B4-BE49-F238E27FC236}">
                  <a16:creationId xmlns:a16="http://schemas.microsoft.com/office/drawing/2014/main" id="{93CC6A9F-69FB-48A7-B328-168646822EEA}"/>
                </a:ext>
              </a:extLst>
            </p:cNvPr>
            <p:cNvSpPr txBox="1"/>
            <p:nvPr/>
          </p:nvSpPr>
          <p:spPr>
            <a:xfrm>
              <a:off x="4063280" y="5202381"/>
              <a:ext cx="857927" cy="276999"/>
            </a:xfrm>
            <a:prstGeom prst="rect">
              <a:avLst/>
            </a:prstGeom>
            <a:noFill/>
          </p:spPr>
          <p:txBody>
            <a:bodyPr wrap="none" rtlCol="0">
              <a:spAutoFit/>
            </a:bodyPr>
            <a:lstStyle/>
            <a:p>
              <a:pPr algn="ctr"/>
              <a:r>
                <a:rPr lang="es-ES" sz="600" dirty="0">
                  <a:latin typeface="Century Gothic" panose="020B0502020202020204" pitchFamily="34" charset="0"/>
                </a:rPr>
                <a:t>Vigas y pilares de </a:t>
              </a:r>
            </a:p>
            <a:p>
              <a:pPr algn="ctr"/>
              <a:r>
                <a:rPr lang="es-ES" sz="600" dirty="0">
                  <a:latin typeface="Century Gothic" panose="020B0502020202020204" pitchFamily="34" charset="0"/>
                </a:rPr>
                <a:t>hormigón</a:t>
              </a:r>
              <a:endParaRPr lang="es-CO" sz="600" dirty="0">
                <a:latin typeface="Century Gothic" panose="020B0502020202020204" pitchFamily="34" charset="0"/>
              </a:endParaRPr>
            </a:p>
          </p:txBody>
        </p:sp>
        <p:sp>
          <p:nvSpPr>
            <p:cNvPr id="78" name="CuadroTexto 77">
              <a:extLst>
                <a:ext uri="{FF2B5EF4-FFF2-40B4-BE49-F238E27FC236}">
                  <a16:creationId xmlns:a16="http://schemas.microsoft.com/office/drawing/2014/main" id="{415D9806-1E11-4D20-8F8B-A7D1B66BE8CF}"/>
                </a:ext>
              </a:extLst>
            </p:cNvPr>
            <p:cNvSpPr txBox="1"/>
            <p:nvPr/>
          </p:nvSpPr>
          <p:spPr>
            <a:xfrm>
              <a:off x="5163737" y="5179422"/>
              <a:ext cx="1024639" cy="276999"/>
            </a:xfrm>
            <a:prstGeom prst="rect">
              <a:avLst/>
            </a:prstGeom>
            <a:noFill/>
          </p:spPr>
          <p:txBody>
            <a:bodyPr wrap="none" rtlCol="0">
              <a:spAutoFit/>
            </a:bodyPr>
            <a:lstStyle/>
            <a:p>
              <a:pPr algn="ctr"/>
              <a:r>
                <a:rPr lang="es-CO" sz="600" dirty="0">
                  <a:latin typeface="Century Gothic" panose="020B0502020202020204" pitchFamily="34" charset="0"/>
                </a:rPr>
                <a:t>Conjunto de bóvedas </a:t>
              </a:r>
            </a:p>
            <a:p>
              <a:pPr algn="ctr"/>
              <a:r>
                <a:rPr lang="es-CO" sz="600" dirty="0">
                  <a:latin typeface="Century Gothic" panose="020B0502020202020204" pitchFamily="34" charset="0"/>
                </a:rPr>
                <a:t>de madera irregulares</a:t>
              </a:r>
            </a:p>
          </p:txBody>
        </p:sp>
      </p:grpSp>
      <p:grpSp>
        <p:nvGrpSpPr>
          <p:cNvPr id="100" name="Grupo 99">
            <a:extLst>
              <a:ext uri="{FF2B5EF4-FFF2-40B4-BE49-F238E27FC236}">
                <a16:creationId xmlns:a16="http://schemas.microsoft.com/office/drawing/2014/main" id="{28BA9651-9111-4EE0-BC8C-94218A88CC2B}"/>
              </a:ext>
            </a:extLst>
          </p:cNvPr>
          <p:cNvGrpSpPr/>
          <p:nvPr/>
        </p:nvGrpSpPr>
        <p:grpSpPr>
          <a:xfrm>
            <a:off x="4355712" y="3915349"/>
            <a:ext cx="2098687" cy="1252849"/>
            <a:chOff x="4071934" y="3915349"/>
            <a:chExt cx="2098687" cy="1252849"/>
          </a:xfrm>
        </p:grpSpPr>
        <p:pic>
          <p:nvPicPr>
            <p:cNvPr id="74" name="Gráfico 73">
              <a:extLst>
                <a:ext uri="{FF2B5EF4-FFF2-40B4-BE49-F238E27FC236}">
                  <a16:creationId xmlns:a16="http://schemas.microsoft.com/office/drawing/2014/main" id="{BF56A530-D3B1-47D2-95EB-D5965D39B17F}"/>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4071934" y="3969100"/>
              <a:ext cx="1805235" cy="1199098"/>
            </a:xfrm>
            <a:prstGeom prst="rect">
              <a:avLst/>
            </a:prstGeom>
          </p:spPr>
        </p:pic>
        <p:sp>
          <p:nvSpPr>
            <p:cNvPr id="82" name="CuadroTexto 81">
              <a:extLst>
                <a:ext uri="{FF2B5EF4-FFF2-40B4-BE49-F238E27FC236}">
                  <a16:creationId xmlns:a16="http://schemas.microsoft.com/office/drawing/2014/main" id="{7DFF44F5-F5DF-4C2C-A147-FC09329B2C4B}"/>
                </a:ext>
              </a:extLst>
            </p:cNvPr>
            <p:cNvSpPr txBox="1"/>
            <p:nvPr/>
          </p:nvSpPr>
          <p:spPr>
            <a:xfrm>
              <a:off x="5349562" y="3915349"/>
              <a:ext cx="821059" cy="369332"/>
            </a:xfrm>
            <a:prstGeom prst="rect">
              <a:avLst/>
            </a:prstGeom>
            <a:noFill/>
          </p:spPr>
          <p:txBody>
            <a:bodyPr wrap="none" rtlCol="0">
              <a:spAutoFit/>
            </a:bodyPr>
            <a:lstStyle/>
            <a:p>
              <a:pPr algn="ctr"/>
              <a:r>
                <a:rPr lang="es-ES" sz="600" dirty="0">
                  <a:latin typeface="Century Gothic" panose="020B0502020202020204" pitchFamily="34" charset="0"/>
                </a:rPr>
                <a:t>Poco efectiva la </a:t>
              </a:r>
            </a:p>
            <a:p>
              <a:pPr algn="ctr"/>
              <a:r>
                <a:rPr lang="es-ES" sz="600" dirty="0">
                  <a:latin typeface="Century Gothic" panose="020B0502020202020204" pitchFamily="34" charset="0"/>
                </a:rPr>
                <a:t>la distribución</a:t>
              </a:r>
            </a:p>
            <a:p>
              <a:pPr algn="ctr"/>
              <a:r>
                <a:rPr lang="es-ES" sz="600" dirty="0">
                  <a:latin typeface="Century Gothic" panose="020B0502020202020204" pitchFamily="34" charset="0"/>
                </a:rPr>
                <a:t>del espacio</a:t>
              </a:r>
              <a:endParaRPr lang="es-CO" sz="600" dirty="0">
                <a:latin typeface="Century Gothic" panose="020B0502020202020204" pitchFamily="34" charset="0"/>
              </a:endParaRPr>
            </a:p>
          </p:txBody>
        </p:sp>
      </p:grpSp>
      <p:grpSp>
        <p:nvGrpSpPr>
          <p:cNvPr id="98" name="Grupo 97">
            <a:extLst>
              <a:ext uri="{FF2B5EF4-FFF2-40B4-BE49-F238E27FC236}">
                <a16:creationId xmlns:a16="http://schemas.microsoft.com/office/drawing/2014/main" id="{848D0859-A7A2-4EB8-8D4B-1957D2CF7974}"/>
              </a:ext>
            </a:extLst>
          </p:cNvPr>
          <p:cNvGrpSpPr/>
          <p:nvPr/>
        </p:nvGrpSpPr>
        <p:grpSpPr>
          <a:xfrm>
            <a:off x="6423755" y="2802829"/>
            <a:ext cx="1940921" cy="1067630"/>
            <a:chOff x="6139977" y="2802829"/>
            <a:chExt cx="1940921" cy="1067630"/>
          </a:xfrm>
        </p:grpSpPr>
        <p:pic>
          <p:nvPicPr>
            <p:cNvPr id="81" name="Gráfico 80">
              <a:extLst>
                <a:ext uri="{FF2B5EF4-FFF2-40B4-BE49-F238E27FC236}">
                  <a16:creationId xmlns:a16="http://schemas.microsoft.com/office/drawing/2014/main" id="{A96A2510-5421-4D4C-AAF9-F33244A9A5D2}"/>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6139977" y="2802829"/>
              <a:ext cx="1940921" cy="821159"/>
            </a:xfrm>
            <a:prstGeom prst="rect">
              <a:avLst/>
            </a:prstGeom>
          </p:spPr>
        </p:pic>
        <p:sp>
          <p:nvSpPr>
            <p:cNvPr id="83" name="CuadroTexto 82">
              <a:extLst>
                <a:ext uri="{FF2B5EF4-FFF2-40B4-BE49-F238E27FC236}">
                  <a16:creationId xmlns:a16="http://schemas.microsoft.com/office/drawing/2014/main" id="{C575307C-DE1A-421A-8FEA-DC600172677E}"/>
                </a:ext>
              </a:extLst>
            </p:cNvPr>
            <p:cNvSpPr txBox="1"/>
            <p:nvPr/>
          </p:nvSpPr>
          <p:spPr>
            <a:xfrm>
              <a:off x="7110437" y="3593460"/>
              <a:ext cx="776175" cy="276999"/>
            </a:xfrm>
            <a:prstGeom prst="rect">
              <a:avLst/>
            </a:prstGeom>
            <a:noFill/>
          </p:spPr>
          <p:txBody>
            <a:bodyPr wrap="none" rtlCol="0">
              <a:spAutoFit/>
            </a:bodyPr>
            <a:lstStyle/>
            <a:p>
              <a:pPr algn="ctr"/>
              <a:r>
                <a:rPr lang="es-ES" sz="600" dirty="0">
                  <a:latin typeface="Century Gothic" panose="020B0502020202020204" pitchFamily="34" charset="0"/>
                </a:rPr>
                <a:t>Muros en piezas</a:t>
              </a:r>
            </a:p>
            <a:p>
              <a:pPr algn="ctr"/>
              <a:r>
                <a:rPr lang="es-ES" sz="600" dirty="0">
                  <a:latin typeface="Century Gothic" panose="020B0502020202020204" pitchFamily="34" charset="0"/>
                </a:rPr>
                <a:t>de arcilla </a:t>
              </a:r>
              <a:endParaRPr lang="es-CO" sz="600" dirty="0">
                <a:latin typeface="Century Gothic" panose="020B0502020202020204" pitchFamily="34" charset="0"/>
              </a:endParaRPr>
            </a:p>
          </p:txBody>
        </p:sp>
      </p:grpSp>
      <p:grpSp>
        <p:nvGrpSpPr>
          <p:cNvPr id="99" name="Grupo 98">
            <a:extLst>
              <a:ext uri="{FF2B5EF4-FFF2-40B4-BE49-F238E27FC236}">
                <a16:creationId xmlns:a16="http://schemas.microsoft.com/office/drawing/2014/main" id="{D10E4BC1-4CEB-4015-87A9-9570B8D56A3D}"/>
              </a:ext>
            </a:extLst>
          </p:cNvPr>
          <p:cNvGrpSpPr/>
          <p:nvPr/>
        </p:nvGrpSpPr>
        <p:grpSpPr>
          <a:xfrm>
            <a:off x="6395809" y="1307107"/>
            <a:ext cx="2063669" cy="1204361"/>
            <a:chOff x="6112031" y="1307107"/>
            <a:chExt cx="2063669" cy="1204361"/>
          </a:xfrm>
        </p:grpSpPr>
        <p:pic>
          <p:nvPicPr>
            <p:cNvPr id="85" name="Imagen 84">
              <a:extLst>
                <a:ext uri="{FF2B5EF4-FFF2-40B4-BE49-F238E27FC236}">
                  <a16:creationId xmlns:a16="http://schemas.microsoft.com/office/drawing/2014/main" id="{D4B33337-94F2-4638-97EF-9E59D961FBB4}"/>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6151526" y="1537380"/>
              <a:ext cx="1901672" cy="821159"/>
            </a:xfrm>
            <a:prstGeom prst="rect">
              <a:avLst/>
            </a:prstGeom>
          </p:spPr>
        </p:pic>
        <p:sp>
          <p:nvSpPr>
            <p:cNvPr id="86" name="CuadroTexto 85">
              <a:extLst>
                <a:ext uri="{FF2B5EF4-FFF2-40B4-BE49-F238E27FC236}">
                  <a16:creationId xmlns:a16="http://schemas.microsoft.com/office/drawing/2014/main" id="{9FF40D48-B32B-4D34-854F-803595036D32}"/>
                </a:ext>
              </a:extLst>
            </p:cNvPr>
            <p:cNvSpPr txBox="1"/>
            <p:nvPr/>
          </p:nvSpPr>
          <p:spPr>
            <a:xfrm>
              <a:off x="6891373" y="1307107"/>
              <a:ext cx="1284327" cy="276999"/>
            </a:xfrm>
            <a:prstGeom prst="rect">
              <a:avLst/>
            </a:prstGeom>
            <a:noFill/>
          </p:spPr>
          <p:txBody>
            <a:bodyPr wrap="none" rtlCol="0">
              <a:spAutoFit/>
            </a:bodyPr>
            <a:lstStyle/>
            <a:p>
              <a:pPr algn="ctr"/>
              <a:r>
                <a:rPr lang="es-ES" sz="600" dirty="0">
                  <a:latin typeface="Century Gothic" panose="020B0502020202020204" pitchFamily="34" charset="0"/>
                </a:rPr>
                <a:t>Proyecto escalonado</a:t>
              </a:r>
            </a:p>
            <a:p>
              <a:pPr algn="ctr"/>
              <a:r>
                <a:rPr lang="es-ES" sz="600" dirty="0">
                  <a:latin typeface="Century Gothic" panose="020B0502020202020204" pitchFamily="34" charset="0"/>
                </a:rPr>
                <a:t>(Conexión con las montañas)</a:t>
              </a:r>
              <a:endParaRPr lang="es-CO" sz="600" dirty="0">
                <a:latin typeface="Century Gothic" panose="020B0502020202020204" pitchFamily="34" charset="0"/>
              </a:endParaRPr>
            </a:p>
          </p:txBody>
        </p:sp>
        <p:sp>
          <p:nvSpPr>
            <p:cNvPr id="87" name="CuadroTexto 86">
              <a:extLst>
                <a:ext uri="{FF2B5EF4-FFF2-40B4-BE49-F238E27FC236}">
                  <a16:creationId xmlns:a16="http://schemas.microsoft.com/office/drawing/2014/main" id="{9A73D52B-07CB-4712-927A-6C5814224719}"/>
                </a:ext>
              </a:extLst>
            </p:cNvPr>
            <p:cNvSpPr txBox="1"/>
            <p:nvPr/>
          </p:nvSpPr>
          <p:spPr>
            <a:xfrm>
              <a:off x="6112031" y="2326802"/>
              <a:ext cx="889987" cy="184666"/>
            </a:xfrm>
            <a:prstGeom prst="rect">
              <a:avLst/>
            </a:prstGeom>
            <a:noFill/>
          </p:spPr>
          <p:txBody>
            <a:bodyPr wrap="none" rtlCol="0">
              <a:spAutoFit/>
            </a:bodyPr>
            <a:lstStyle/>
            <a:p>
              <a:r>
                <a:rPr lang="es-CO" sz="600">
                  <a:latin typeface="Century Gothic" panose="020B0502020202020204" pitchFamily="34" charset="0"/>
                </a:rPr>
                <a:t>Agricultura Urbana</a:t>
              </a:r>
              <a:endParaRPr lang="es-CO" sz="600" dirty="0">
                <a:latin typeface="Century Gothic" panose="020B0502020202020204" pitchFamily="34" charset="0"/>
              </a:endParaRPr>
            </a:p>
          </p:txBody>
        </p:sp>
      </p:grpSp>
      <p:grpSp>
        <p:nvGrpSpPr>
          <p:cNvPr id="97" name="Grupo 96">
            <a:extLst>
              <a:ext uri="{FF2B5EF4-FFF2-40B4-BE49-F238E27FC236}">
                <a16:creationId xmlns:a16="http://schemas.microsoft.com/office/drawing/2014/main" id="{FFAE4189-BE3C-4663-AAE4-DD5331AA823C}"/>
              </a:ext>
            </a:extLst>
          </p:cNvPr>
          <p:cNvGrpSpPr/>
          <p:nvPr/>
        </p:nvGrpSpPr>
        <p:grpSpPr>
          <a:xfrm>
            <a:off x="6353701" y="3956263"/>
            <a:ext cx="2105777" cy="1274800"/>
            <a:chOff x="6069923" y="3956263"/>
            <a:chExt cx="2105777" cy="1274800"/>
          </a:xfrm>
        </p:grpSpPr>
        <p:pic>
          <p:nvPicPr>
            <p:cNvPr id="89" name="Gráfico 88">
              <a:extLst>
                <a:ext uri="{FF2B5EF4-FFF2-40B4-BE49-F238E27FC236}">
                  <a16:creationId xmlns:a16="http://schemas.microsoft.com/office/drawing/2014/main" id="{7EDB7224-A143-4F2B-AC7B-90F8B1AC5F28}"/>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6216248" y="4012179"/>
              <a:ext cx="1877097" cy="1011682"/>
            </a:xfrm>
            <a:prstGeom prst="rect">
              <a:avLst/>
            </a:prstGeom>
          </p:spPr>
        </p:pic>
        <p:sp>
          <p:nvSpPr>
            <p:cNvPr id="90" name="CuadroTexto 89">
              <a:extLst>
                <a:ext uri="{FF2B5EF4-FFF2-40B4-BE49-F238E27FC236}">
                  <a16:creationId xmlns:a16="http://schemas.microsoft.com/office/drawing/2014/main" id="{E563F9FC-E4C8-424D-A1E9-8E5EB9E93C8F}"/>
                </a:ext>
              </a:extLst>
            </p:cNvPr>
            <p:cNvSpPr txBox="1"/>
            <p:nvPr/>
          </p:nvSpPr>
          <p:spPr>
            <a:xfrm>
              <a:off x="6775958" y="4954064"/>
              <a:ext cx="1399742" cy="276999"/>
            </a:xfrm>
            <a:prstGeom prst="rect">
              <a:avLst/>
            </a:prstGeom>
            <a:noFill/>
          </p:spPr>
          <p:txBody>
            <a:bodyPr wrap="none" rtlCol="0">
              <a:spAutoFit/>
            </a:bodyPr>
            <a:lstStyle/>
            <a:p>
              <a:pPr algn="ctr"/>
              <a:r>
                <a:rPr lang="es-ES" sz="600" dirty="0">
                  <a:latin typeface="Century Gothic" panose="020B0502020202020204" pitchFamily="34" charset="0"/>
                </a:rPr>
                <a:t>División por zonas dependiendo </a:t>
              </a:r>
            </a:p>
            <a:p>
              <a:pPr algn="ctr"/>
              <a:r>
                <a:rPr lang="es-ES" sz="600" dirty="0">
                  <a:latin typeface="Century Gothic" panose="020B0502020202020204" pitchFamily="34" charset="0"/>
                </a:rPr>
                <a:t>de los productos</a:t>
              </a:r>
              <a:endParaRPr lang="es-CO" sz="600" dirty="0">
                <a:latin typeface="Century Gothic" panose="020B0502020202020204" pitchFamily="34" charset="0"/>
              </a:endParaRPr>
            </a:p>
          </p:txBody>
        </p:sp>
        <p:sp>
          <p:nvSpPr>
            <p:cNvPr id="91" name="CuadroTexto 90">
              <a:extLst>
                <a:ext uri="{FF2B5EF4-FFF2-40B4-BE49-F238E27FC236}">
                  <a16:creationId xmlns:a16="http://schemas.microsoft.com/office/drawing/2014/main" id="{A053762C-E928-462B-9EBF-A69BCEC6C518}"/>
                </a:ext>
              </a:extLst>
            </p:cNvPr>
            <p:cNvSpPr txBox="1"/>
            <p:nvPr/>
          </p:nvSpPr>
          <p:spPr>
            <a:xfrm>
              <a:off x="6069923" y="3956263"/>
              <a:ext cx="1056700" cy="184666"/>
            </a:xfrm>
            <a:prstGeom prst="rect">
              <a:avLst/>
            </a:prstGeom>
            <a:noFill/>
          </p:spPr>
          <p:txBody>
            <a:bodyPr wrap="none" rtlCol="0">
              <a:spAutoFit/>
            </a:bodyPr>
            <a:lstStyle/>
            <a:p>
              <a:r>
                <a:rPr lang="es-CO" sz="600" dirty="0">
                  <a:latin typeface="Century Gothic" panose="020B0502020202020204" pitchFamily="34" charset="0"/>
                </a:rPr>
                <a:t>70 puestos comerciales</a:t>
              </a:r>
            </a:p>
          </p:txBody>
        </p:sp>
      </p:grpSp>
      <p:grpSp>
        <p:nvGrpSpPr>
          <p:cNvPr id="96" name="Grupo 95">
            <a:extLst>
              <a:ext uri="{FF2B5EF4-FFF2-40B4-BE49-F238E27FC236}">
                <a16:creationId xmlns:a16="http://schemas.microsoft.com/office/drawing/2014/main" id="{10F7DF95-8AA9-4D40-A7F3-0C26E97466FA}"/>
              </a:ext>
            </a:extLst>
          </p:cNvPr>
          <p:cNvGrpSpPr/>
          <p:nvPr/>
        </p:nvGrpSpPr>
        <p:grpSpPr>
          <a:xfrm>
            <a:off x="6302541" y="5273894"/>
            <a:ext cx="2156313" cy="1194226"/>
            <a:chOff x="6018763" y="5273894"/>
            <a:chExt cx="2156313" cy="1194226"/>
          </a:xfrm>
        </p:grpSpPr>
        <p:pic>
          <p:nvPicPr>
            <p:cNvPr id="93" name="Gráfico 92">
              <a:extLst>
                <a:ext uri="{FF2B5EF4-FFF2-40B4-BE49-F238E27FC236}">
                  <a16:creationId xmlns:a16="http://schemas.microsoft.com/office/drawing/2014/main" id="{3561CAB3-1E3D-4742-9FE3-5C17757012ED}"/>
                </a:ext>
              </a:extLst>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6018763" y="5317921"/>
              <a:ext cx="2104341" cy="1150199"/>
            </a:xfrm>
            <a:prstGeom prst="rect">
              <a:avLst/>
            </a:prstGeom>
          </p:spPr>
        </p:pic>
        <p:sp>
          <p:nvSpPr>
            <p:cNvPr id="94" name="CuadroTexto 93">
              <a:extLst>
                <a:ext uri="{FF2B5EF4-FFF2-40B4-BE49-F238E27FC236}">
                  <a16:creationId xmlns:a16="http://schemas.microsoft.com/office/drawing/2014/main" id="{699BD7BE-730E-4E33-A81A-0039A07E8A63}"/>
                </a:ext>
              </a:extLst>
            </p:cNvPr>
            <p:cNvSpPr txBox="1"/>
            <p:nvPr/>
          </p:nvSpPr>
          <p:spPr>
            <a:xfrm>
              <a:off x="6443210" y="5273894"/>
              <a:ext cx="689611" cy="276999"/>
            </a:xfrm>
            <a:prstGeom prst="rect">
              <a:avLst/>
            </a:prstGeom>
            <a:noFill/>
          </p:spPr>
          <p:txBody>
            <a:bodyPr wrap="none" rtlCol="0">
              <a:spAutoFit/>
            </a:bodyPr>
            <a:lstStyle/>
            <a:p>
              <a:pPr algn="ctr"/>
              <a:r>
                <a:rPr lang="es-ES" sz="600" dirty="0">
                  <a:latin typeface="Century Gothic" panose="020B0502020202020204" pitchFamily="34" charset="0"/>
                </a:rPr>
                <a:t>Sombrillas en </a:t>
              </a:r>
            </a:p>
            <a:p>
              <a:pPr algn="ctr"/>
              <a:r>
                <a:rPr lang="es-ES" sz="600" dirty="0">
                  <a:latin typeface="Century Gothic" panose="020B0502020202020204" pitchFamily="34" charset="0"/>
                </a:rPr>
                <a:t>concreto</a:t>
              </a:r>
              <a:endParaRPr lang="es-CO" sz="600" dirty="0">
                <a:latin typeface="Century Gothic" panose="020B0502020202020204" pitchFamily="34" charset="0"/>
              </a:endParaRPr>
            </a:p>
          </p:txBody>
        </p:sp>
        <p:sp>
          <p:nvSpPr>
            <p:cNvPr id="95" name="CuadroTexto 94">
              <a:extLst>
                <a:ext uri="{FF2B5EF4-FFF2-40B4-BE49-F238E27FC236}">
                  <a16:creationId xmlns:a16="http://schemas.microsoft.com/office/drawing/2014/main" id="{43BEE4F9-229B-4C1D-9446-C128182B5B69}"/>
                </a:ext>
              </a:extLst>
            </p:cNvPr>
            <p:cNvSpPr txBox="1"/>
            <p:nvPr/>
          </p:nvSpPr>
          <p:spPr>
            <a:xfrm>
              <a:off x="7070285" y="6191121"/>
              <a:ext cx="1104791" cy="276999"/>
            </a:xfrm>
            <a:prstGeom prst="rect">
              <a:avLst/>
            </a:prstGeom>
            <a:noFill/>
          </p:spPr>
          <p:txBody>
            <a:bodyPr wrap="none" rtlCol="0">
              <a:spAutoFit/>
            </a:bodyPr>
            <a:lstStyle/>
            <a:p>
              <a:pPr algn="ctr"/>
              <a:r>
                <a:rPr lang="es-ES" sz="600" dirty="0">
                  <a:latin typeface="Century Gothic" panose="020B0502020202020204" pitchFamily="34" charset="0"/>
                </a:rPr>
                <a:t>Cubierta con sistema</a:t>
              </a:r>
            </a:p>
            <a:p>
              <a:pPr algn="ctr"/>
              <a:r>
                <a:rPr lang="es-ES" sz="600" dirty="0">
                  <a:latin typeface="Century Gothic" panose="020B0502020202020204" pitchFamily="34" charset="0"/>
                </a:rPr>
                <a:t>de recolección de agua</a:t>
              </a:r>
              <a:endParaRPr lang="es-CO" sz="600" dirty="0">
                <a:latin typeface="Century Gothic" panose="020B0502020202020204" pitchFamily="34" charset="0"/>
              </a:endParaRPr>
            </a:p>
          </p:txBody>
        </p:sp>
      </p:grpSp>
      <p:grpSp>
        <p:nvGrpSpPr>
          <p:cNvPr id="105" name="Grupo 104">
            <a:extLst>
              <a:ext uri="{FF2B5EF4-FFF2-40B4-BE49-F238E27FC236}">
                <a16:creationId xmlns:a16="http://schemas.microsoft.com/office/drawing/2014/main" id="{7AB68E9C-35C7-470D-9A51-312DE04C650C}"/>
              </a:ext>
            </a:extLst>
          </p:cNvPr>
          <p:cNvGrpSpPr/>
          <p:nvPr/>
        </p:nvGrpSpPr>
        <p:grpSpPr>
          <a:xfrm>
            <a:off x="8405783" y="5228213"/>
            <a:ext cx="2212547" cy="1210618"/>
            <a:chOff x="8098152" y="5228213"/>
            <a:chExt cx="2212547" cy="1210618"/>
          </a:xfrm>
        </p:grpSpPr>
        <p:pic>
          <p:nvPicPr>
            <p:cNvPr id="102" name="Gráfico 101">
              <a:extLst>
                <a:ext uri="{FF2B5EF4-FFF2-40B4-BE49-F238E27FC236}">
                  <a16:creationId xmlns:a16="http://schemas.microsoft.com/office/drawing/2014/main" id="{A275525D-7EB3-48E8-B8FC-CA3DB1C1860E}"/>
                </a:ext>
              </a:extLst>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8098152" y="5337038"/>
              <a:ext cx="2058295" cy="1101793"/>
            </a:xfrm>
            <a:prstGeom prst="rect">
              <a:avLst/>
            </a:prstGeom>
          </p:spPr>
        </p:pic>
        <p:sp>
          <p:nvSpPr>
            <p:cNvPr id="103" name="CuadroTexto 102">
              <a:extLst>
                <a:ext uri="{FF2B5EF4-FFF2-40B4-BE49-F238E27FC236}">
                  <a16:creationId xmlns:a16="http://schemas.microsoft.com/office/drawing/2014/main" id="{30DCA7D5-EFE7-49A9-9182-1AD7F198A7D9}"/>
                </a:ext>
              </a:extLst>
            </p:cNvPr>
            <p:cNvSpPr txBox="1"/>
            <p:nvPr/>
          </p:nvSpPr>
          <p:spPr>
            <a:xfrm>
              <a:off x="9249190" y="5228213"/>
              <a:ext cx="1061509" cy="276999"/>
            </a:xfrm>
            <a:prstGeom prst="rect">
              <a:avLst/>
            </a:prstGeom>
            <a:noFill/>
          </p:spPr>
          <p:txBody>
            <a:bodyPr wrap="none" rtlCol="0">
              <a:spAutoFit/>
            </a:bodyPr>
            <a:lstStyle/>
            <a:p>
              <a:pPr algn="ctr"/>
              <a:r>
                <a:rPr lang="es-ES" sz="600" dirty="0">
                  <a:latin typeface="Century Gothic" panose="020B0502020202020204" pitchFamily="34" charset="0"/>
                </a:rPr>
                <a:t>Membranas alargadas </a:t>
              </a:r>
            </a:p>
            <a:p>
              <a:pPr algn="ctr"/>
              <a:r>
                <a:rPr lang="es-ES" sz="600" dirty="0">
                  <a:latin typeface="Century Gothic" panose="020B0502020202020204" pitchFamily="34" charset="0"/>
                </a:rPr>
                <a:t>sosteniendo bovedillas</a:t>
              </a:r>
              <a:endParaRPr lang="es-CO" sz="600" dirty="0">
                <a:latin typeface="Century Gothic" panose="020B0502020202020204" pitchFamily="34" charset="0"/>
              </a:endParaRPr>
            </a:p>
          </p:txBody>
        </p:sp>
        <p:sp>
          <p:nvSpPr>
            <p:cNvPr id="104" name="CuadroTexto 103">
              <a:extLst>
                <a:ext uri="{FF2B5EF4-FFF2-40B4-BE49-F238E27FC236}">
                  <a16:creationId xmlns:a16="http://schemas.microsoft.com/office/drawing/2014/main" id="{FF72A3B0-5950-4EAE-9C28-C0950FD9B928}"/>
                </a:ext>
              </a:extLst>
            </p:cNvPr>
            <p:cNvSpPr txBox="1"/>
            <p:nvPr/>
          </p:nvSpPr>
          <p:spPr>
            <a:xfrm>
              <a:off x="8149057" y="6176477"/>
              <a:ext cx="829073" cy="184666"/>
            </a:xfrm>
            <a:prstGeom prst="rect">
              <a:avLst/>
            </a:prstGeom>
            <a:noFill/>
          </p:spPr>
          <p:txBody>
            <a:bodyPr wrap="none" rtlCol="0">
              <a:spAutoFit/>
            </a:bodyPr>
            <a:lstStyle/>
            <a:p>
              <a:pPr algn="ctr"/>
              <a:r>
                <a:rPr lang="es-ES" sz="600" dirty="0">
                  <a:latin typeface="Century Gothic" panose="020B0502020202020204" pitchFamily="34" charset="0"/>
                </a:rPr>
                <a:t>Columnas en “V”</a:t>
              </a:r>
              <a:endParaRPr lang="es-CO" sz="600" dirty="0">
                <a:latin typeface="Century Gothic" panose="020B0502020202020204" pitchFamily="34" charset="0"/>
              </a:endParaRPr>
            </a:p>
          </p:txBody>
        </p:sp>
      </p:grpSp>
      <p:grpSp>
        <p:nvGrpSpPr>
          <p:cNvPr id="118" name="Grupo 117">
            <a:extLst>
              <a:ext uri="{FF2B5EF4-FFF2-40B4-BE49-F238E27FC236}">
                <a16:creationId xmlns:a16="http://schemas.microsoft.com/office/drawing/2014/main" id="{B45FF59C-B97D-4E92-AA27-4D5B0811E973}"/>
              </a:ext>
            </a:extLst>
          </p:cNvPr>
          <p:cNvGrpSpPr/>
          <p:nvPr/>
        </p:nvGrpSpPr>
        <p:grpSpPr>
          <a:xfrm>
            <a:off x="8382000" y="3904822"/>
            <a:ext cx="2244165" cy="1304465"/>
            <a:chOff x="8098222" y="3904822"/>
            <a:chExt cx="2244165" cy="1304465"/>
          </a:xfrm>
        </p:grpSpPr>
        <p:pic>
          <p:nvPicPr>
            <p:cNvPr id="109" name="Gráfico 108">
              <a:extLst>
                <a:ext uri="{FF2B5EF4-FFF2-40B4-BE49-F238E27FC236}">
                  <a16:creationId xmlns:a16="http://schemas.microsoft.com/office/drawing/2014/main" id="{14E7B961-D0E7-4C34-BBEB-0781BB0FE0FF}"/>
                </a:ext>
              </a:extLst>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8098222" y="3955746"/>
              <a:ext cx="1948779" cy="1200241"/>
            </a:xfrm>
            <a:prstGeom prst="rect">
              <a:avLst/>
            </a:prstGeom>
          </p:spPr>
        </p:pic>
        <p:sp>
          <p:nvSpPr>
            <p:cNvPr id="110" name="CuadroTexto 109">
              <a:extLst>
                <a:ext uri="{FF2B5EF4-FFF2-40B4-BE49-F238E27FC236}">
                  <a16:creationId xmlns:a16="http://schemas.microsoft.com/office/drawing/2014/main" id="{31172939-E8A7-47AF-9EA5-9E0E6B0D1AEB}"/>
                </a:ext>
              </a:extLst>
            </p:cNvPr>
            <p:cNvSpPr txBox="1"/>
            <p:nvPr/>
          </p:nvSpPr>
          <p:spPr>
            <a:xfrm>
              <a:off x="9619112" y="3904822"/>
              <a:ext cx="723275" cy="276999"/>
            </a:xfrm>
            <a:prstGeom prst="rect">
              <a:avLst/>
            </a:prstGeom>
            <a:noFill/>
          </p:spPr>
          <p:txBody>
            <a:bodyPr wrap="none" rtlCol="0">
              <a:spAutoFit/>
            </a:bodyPr>
            <a:lstStyle/>
            <a:p>
              <a:pPr algn="ctr"/>
              <a:r>
                <a:rPr lang="es-ES" sz="600">
                  <a:latin typeface="Century Gothic" panose="020B0502020202020204" pitchFamily="34" charset="0"/>
                </a:rPr>
                <a:t>Diversidad de </a:t>
              </a:r>
            </a:p>
            <a:p>
              <a:pPr algn="ctr"/>
              <a:r>
                <a:rPr lang="es-ES" sz="600">
                  <a:latin typeface="Century Gothic" panose="020B0502020202020204" pitchFamily="34" charset="0"/>
                </a:rPr>
                <a:t>productos</a:t>
              </a:r>
              <a:endParaRPr lang="es-CO" sz="600" dirty="0">
                <a:latin typeface="Century Gothic" panose="020B0502020202020204" pitchFamily="34" charset="0"/>
              </a:endParaRPr>
            </a:p>
          </p:txBody>
        </p:sp>
        <p:sp>
          <p:nvSpPr>
            <p:cNvPr id="111" name="CuadroTexto 110">
              <a:extLst>
                <a:ext uri="{FF2B5EF4-FFF2-40B4-BE49-F238E27FC236}">
                  <a16:creationId xmlns:a16="http://schemas.microsoft.com/office/drawing/2014/main" id="{A374C743-08D9-41EF-9F5A-9DE21F31B96D}"/>
                </a:ext>
              </a:extLst>
            </p:cNvPr>
            <p:cNvSpPr txBox="1"/>
            <p:nvPr/>
          </p:nvSpPr>
          <p:spPr>
            <a:xfrm>
              <a:off x="9306734" y="4839955"/>
              <a:ext cx="994183" cy="369332"/>
            </a:xfrm>
            <a:prstGeom prst="rect">
              <a:avLst/>
            </a:prstGeom>
            <a:noFill/>
          </p:spPr>
          <p:txBody>
            <a:bodyPr wrap="none" rtlCol="0">
              <a:spAutoFit/>
            </a:bodyPr>
            <a:lstStyle/>
            <a:p>
              <a:pPr algn="ctr"/>
              <a:r>
                <a:rPr lang="es-ES" sz="600" dirty="0">
                  <a:latin typeface="Century Gothic" panose="020B0502020202020204" pitchFamily="34" charset="0"/>
                </a:rPr>
                <a:t>Dos mezanines en los </a:t>
              </a:r>
            </a:p>
            <a:p>
              <a:pPr algn="ctr"/>
              <a:r>
                <a:rPr lang="es-ES" sz="600" dirty="0">
                  <a:latin typeface="Century Gothic" panose="020B0502020202020204" pitchFamily="34" charset="0"/>
                </a:rPr>
                <a:t>costados oriental y </a:t>
              </a:r>
            </a:p>
            <a:p>
              <a:pPr algn="ctr"/>
              <a:r>
                <a:rPr lang="es-ES" sz="600" dirty="0">
                  <a:latin typeface="Century Gothic" panose="020B0502020202020204" pitchFamily="34" charset="0"/>
                </a:rPr>
                <a:t>occidental</a:t>
              </a:r>
              <a:endParaRPr lang="es-CO" sz="600" dirty="0">
                <a:latin typeface="Century Gothic" panose="020B0502020202020204" pitchFamily="34" charset="0"/>
              </a:endParaRPr>
            </a:p>
          </p:txBody>
        </p:sp>
      </p:grpSp>
      <p:grpSp>
        <p:nvGrpSpPr>
          <p:cNvPr id="119" name="Grupo 118">
            <a:extLst>
              <a:ext uri="{FF2B5EF4-FFF2-40B4-BE49-F238E27FC236}">
                <a16:creationId xmlns:a16="http://schemas.microsoft.com/office/drawing/2014/main" id="{7016B370-F9AB-4101-942D-94ADAB0656AB}"/>
              </a:ext>
            </a:extLst>
          </p:cNvPr>
          <p:cNvGrpSpPr/>
          <p:nvPr/>
        </p:nvGrpSpPr>
        <p:grpSpPr>
          <a:xfrm>
            <a:off x="8389571" y="2630441"/>
            <a:ext cx="2084383" cy="1289069"/>
            <a:chOff x="8105793" y="2630441"/>
            <a:chExt cx="2084383" cy="1289069"/>
          </a:xfrm>
        </p:grpSpPr>
        <p:pic>
          <p:nvPicPr>
            <p:cNvPr id="113" name="Gráfico 112">
              <a:extLst>
                <a:ext uri="{FF2B5EF4-FFF2-40B4-BE49-F238E27FC236}">
                  <a16:creationId xmlns:a16="http://schemas.microsoft.com/office/drawing/2014/main" id="{A2B7ECDD-C634-46FA-AEF9-8E741F08B262}"/>
                </a:ext>
              </a:extLst>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8138720" y="2831991"/>
              <a:ext cx="2051456" cy="1087519"/>
            </a:xfrm>
            <a:prstGeom prst="rect">
              <a:avLst/>
            </a:prstGeom>
          </p:spPr>
        </p:pic>
        <p:sp>
          <p:nvSpPr>
            <p:cNvPr id="114" name="CuadroTexto 113">
              <a:extLst>
                <a:ext uri="{FF2B5EF4-FFF2-40B4-BE49-F238E27FC236}">
                  <a16:creationId xmlns:a16="http://schemas.microsoft.com/office/drawing/2014/main" id="{A3D0F528-9948-4A49-9488-ED823E93D64E}"/>
                </a:ext>
              </a:extLst>
            </p:cNvPr>
            <p:cNvSpPr txBox="1"/>
            <p:nvPr/>
          </p:nvSpPr>
          <p:spPr>
            <a:xfrm>
              <a:off x="8105793" y="2630441"/>
              <a:ext cx="981359" cy="276999"/>
            </a:xfrm>
            <a:prstGeom prst="rect">
              <a:avLst/>
            </a:prstGeom>
            <a:noFill/>
          </p:spPr>
          <p:txBody>
            <a:bodyPr wrap="none" rtlCol="0">
              <a:spAutoFit/>
            </a:bodyPr>
            <a:lstStyle/>
            <a:p>
              <a:pPr algn="ctr"/>
              <a:r>
                <a:rPr lang="es-ES" sz="600" dirty="0">
                  <a:latin typeface="Century Gothic" panose="020B0502020202020204" pitchFamily="34" charset="0"/>
                </a:rPr>
                <a:t>Diseño perfecto para</a:t>
              </a:r>
            </a:p>
            <a:p>
              <a:pPr algn="ctr"/>
              <a:r>
                <a:rPr lang="es-ES" sz="600" dirty="0">
                  <a:latin typeface="Century Gothic" panose="020B0502020202020204" pitchFamily="34" charset="0"/>
                </a:rPr>
                <a:t>el clima tropical</a:t>
              </a:r>
              <a:endParaRPr lang="es-CO" sz="600" dirty="0">
                <a:latin typeface="Century Gothic" panose="020B0502020202020204" pitchFamily="34" charset="0"/>
              </a:endParaRPr>
            </a:p>
          </p:txBody>
        </p:sp>
      </p:grpSp>
      <p:grpSp>
        <p:nvGrpSpPr>
          <p:cNvPr id="120" name="Grupo 119">
            <a:extLst>
              <a:ext uri="{FF2B5EF4-FFF2-40B4-BE49-F238E27FC236}">
                <a16:creationId xmlns:a16="http://schemas.microsoft.com/office/drawing/2014/main" id="{8A62E036-BDA9-41D8-9182-F0CC3AAFA4BC}"/>
              </a:ext>
            </a:extLst>
          </p:cNvPr>
          <p:cNvGrpSpPr/>
          <p:nvPr/>
        </p:nvGrpSpPr>
        <p:grpSpPr>
          <a:xfrm>
            <a:off x="8435666" y="1444967"/>
            <a:ext cx="2058813" cy="1066910"/>
            <a:chOff x="8151888" y="1444967"/>
            <a:chExt cx="2058813" cy="1066910"/>
          </a:xfrm>
        </p:grpSpPr>
        <p:pic>
          <p:nvPicPr>
            <p:cNvPr id="116" name="Gráfico 115">
              <a:extLst>
                <a:ext uri="{FF2B5EF4-FFF2-40B4-BE49-F238E27FC236}">
                  <a16:creationId xmlns:a16="http://schemas.microsoft.com/office/drawing/2014/main" id="{4E1F9C1E-CC34-4EBA-9B57-2B0B31E4011A}"/>
                </a:ext>
              </a:extLst>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8151888" y="1829596"/>
              <a:ext cx="2058813" cy="682281"/>
            </a:xfrm>
            <a:prstGeom prst="rect">
              <a:avLst/>
            </a:prstGeom>
          </p:spPr>
        </p:pic>
        <p:sp>
          <p:nvSpPr>
            <p:cNvPr id="117" name="CuadroTexto 116">
              <a:extLst>
                <a:ext uri="{FF2B5EF4-FFF2-40B4-BE49-F238E27FC236}">
                  <a16:creationId xmlns:a16="http://schemas.microsoft.com/office/drawing/2014/main" id="{4F7F5A10-B5BF-4660-BB30-F56EAC517411}"/>
                </a:ext>
              </a:extLst>
            </p:cNvPr>
            <p:cNvSpPr txBox="1"/>
            <p:nvPr/>
          </p:nvSpPr>
          <p:spPr>
            <a:xfrm>
              <a:off x="8260194" y="1444967"/>
              <a:ext cx="1808508" cy="369332"/>
            </a:xfrm>
            <a:prstGeom prst="rect">
              <a:avLst/>
            </a:prstGeom>
            <a:noFill/>
          </p:spPr>
          <p:txBody>
            <a:bodyPr wrap="none" rtlCol="0">
              <a:spAutoFit/>
            </a:bodyPr>
            <a:lstStyle/>
            <a:p>
              <a:pPr algn="ctr"/>
              <a:r>
                <a:rPr lang="es-ES" sz="600" dirty="0">
                  <a:latin typeface="Century Gothic" panose="020B0502020202020204" pitchFamily="34" charset="0"/>
                </a:rPr>
                <a:t>Accesibilidad a la plaza de mercado están</a:t>
              </a:r>
            </a:p>
            <a:p>
              <a:pPr algn="ctr"/>
              <a:r>
                <a:rPr lang="es-ES" sz="600" dirty="0">
                  <a:latin typeface="Century Gothic" panose="020B0502020202020204" pitchFamily="34" charset="0"/>
                </a:rPr>
                <a:t>determinadas dentro del edificio como </a:t>
              </a:r>
            </a:p>
            <a:p>
              <a:pPr algn="ctr"/>
              <a:r>
                <a:rPr lang="es-ES" sz="600" dirty="0">
                  <a:latin typeface="Century Gothic" panose="020B0502020202020204" pitchFamily="34" charset="0"/>
                </a:rPr>
                <a:t>espacio de descargue de mercancía</a:t>
              </a:r>
              <a:endParaRPr lang="es-CO" sz="600" dirty="0">
                <a:latin typeface="Century Gothic" panose="020B0502020202020204" pitchFamily="34" charset="0"/>
              </a:endParaRPr>
            </a:p>
          </p:txBody>
        </p:sp>
      </p:grpSp>
      <p:pic>
        <p:nvPicPr>
          <p:cNvPr id="122" name="Gráfico 121">
            <a:extLst>
              <a:ext uri="{FF2B5EF4-FFF2-40B4-BE49-F238E27FC236}">
                <a16:creationId xmlns:a16="http://schemas.microsoft.com/office/drawing/2014/main" id="{E6DD9474-5867-4BC6-A4AD-385815518ABF}"/>
              </a:ext>
            </a:extLst>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2357838" y="900123"/>
            <a:ext cx="8043878" cy="427331"/>
          </a:xfrm>
          <a:prstGeom prst="rect">
            <a:avLst/>
          </a:prstGeom>
        </p:spPr>
      </p:pic>
      <p:pic>
        <p:nvPicPr>
          <p:cNvPr id="9" name="Gráfico 8">
            <a:extLst>
              <a:ext uri="{FF2B5EF4-FFF2-40B4-BE49-F238E27FC236}">
                <a16:creationId xmlns:a16="http://schemas.microsoft.com/office/drawing/2014/main" id="{0896C656-5097-40C4-AFE8-F8C5DDEB72F8}"/>
              </a:ext>
            </a:extLst>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2229767" y="919070"/>
            <a:ext cx="8300021" cy="5587760"/>
          </a:xfrm>
          <a:prstGeom prst="rect">
            <a:avLst/>
          </a:prstGeom>
        </p:spPr>
      </p:pic>
      <p:sp>
        <p:nvSpPr>
          <p:cNvPr id="80" name="CuadroTexto 79">
            <a:extLst>
              <a:ext uri="{FF2B5EF4-FFF2-40B4-BE49-F238E27FC236}">
                <a16:creationId xmlns:a16="http://schemas.microsoft.com/office/drawing/2014/main" id="{31DFDB22-0117-4905-9157-4CB6F398EB59}"/>
              </a:ext>
            </a:extLst>
          </p:cNvPr>
          <p:cNvSpPr txBox="1"/>
          <p:nvPr/>
        </p:nvSpPr>
        <p:spPr>
          <a:xfrm>
            <a:off x="4849665" y="354894"/>
            <a:ext cx="2972289" cy="369332"/>
          </a:xfrm>
          <a:prstGeom prst="rect">
            <a:avLst/>
          </a:prstGeom>
          <a:noFill/>
        </p:spPr>
        <p:txBody>
          <a:bodyPr wrap="none" rtlCol="0">
            <a:spAutoFit/>
          </a:bodyPr>
          <a:lstStyle/>
          <a:p>
            <a:r>
              <a:rPr lang="es-CO" dirty="0">
                <a:latin typeface="LEMON MILK" panose="00000500000000000000" pitchFamily="50" charset="0"/>
              </a:rPr>
              <a:t>Matriz de referentes</a:t>
            </a:r>
          </a:p>
        </p:txBody>
      </p:sp>
    </p:spTree>
    <p:extLst>
      <p:ext uri="{BB962C8B-B14F-4D97-AF65-F5344CB8AC3E}">
        <p14:creationId xmlns:p14="http://schemas.microsoft.com/office/powerpoint/2010/main" val="942876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500"/>
                                        <p:tgtEl>
                                          <p:spTgt spid="80"/>
                                        </p:tgtEl>
                                      </p:cBhvr>
                                    </p:animEffect>
                                    <p:anim calcmode="lin" valueType="num">
                                      <p:cBhvr>
                                        <p:cTn id="8" dur="500" fill="hold"/>
                                        <p:tgtEl>
                                          <p:spTgt spid="80"/>
                                        </p:tgtEl>
                                        <p:attrNameLst>
                                          <p:attrName>ppt_x</p:attrName>
                                        </p:attrNameLst>
                                      </p:cBhvr>
                                      <p:tavLst>
                                        <p:tav tm="0">
                                          <p:val>
                                            <p:strVal val="#ppt_x"/>
                                          </p:val>
                                        </p:tav>
                                        <p:tav tm="100000">
                                          <p:val>
                                            <p:strVal val="#ppt_x"/>
                                          </p:val>
                                        </p:tav>
                                      </p:tavLst>
                                    </p:anim>
                                    <p:anim calcmode="lin" valueType="num">
                                      <p:cBhvr>
                                        <p:cTn id="9" dur="500" fill="hold"/>
                                        <p:tgtEl>
                                          <p:spTgt spid="8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7"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anim calcmode="lin" valueType="num">
                                      <p:cBhvr>
                                        <p:cTn id="19" dur="1000" fill="hold"/>
                                        <p:tgtEl>
                                          <p:spTgt spid="13"/>
                                        </p:tgtEl>
                                        <p:attrNameLst>
                                          <p:attrName>ppt_x</p:attrName>
                                        </p:attrNameLst>
                                      </p:cBhvr>
                                      <p:tavLst>
                                        <p:tav tm="0">
                                          <p:val>
                                            <p:strVal val="#ppt_x"/>
                                          </p:val>
                                        </p:tav>
                                        <p:tav tm="100000">
                                          <p:val>
                                            <p:strVal val="#ppt_x"/>
                                          </p:val>
                                        </p:tav>
                                      </p:tavLst>
                                    </p:anim>
                                    <p:anim calcmode="lin" valueType="num">
                                      <p:cBhvr>
                                        <p:cTn id="20" dur="1000" fill="hold"/>
                                        <p:tgtEl>
                                          <p:spTgt spid="13"/>
                                        </p:tgtEl>
                                        <p:attrNameLst>
                                          <p:attrName>ppt_y</p:attrName>
                                        </p:attrNameLst>
                                      </p:cBhvr>
                                      <p:tavLst>
                                        <p:tav tm="0">
                                          <p:val>
                                            <p:strVal val="#ppt_y-.1"/>
                                          </p:val>
                                        </p:tav>
                                        <p:tav tm="100000">
                                          <p:val>
                                            <p:strVal val="#ppt_y"/>
                                          </p:val>
                                        </p:tav>
                                      </p:tavLst>
                                    </p:anim>
                                  </p:childTnLst>
                                </p:cTn>
                              </p:par>
                              <p:par>
                                <p:cTn id="21" presetID="47"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1000"/>
                                        <p:tgtEl>
                                          <p:spTgt spid="15"/>
                                        </p:tgtEl>
                                      </p:cBhvr>
                                    </p:animEffect>
                                    <p:anim calcmode="lin" valueType="num">
                                      <p:cBhvr>
                                        <p:cTn id="24" dur="1000" fill="hold"/>
                                        <p:tgtEl>
                                          <p:spTgt spid="15"/>
                                        </p:tgtEl>
                                        <p:attrNameLst>
                                          <p:attrName>ppt_x</p:attrName>
                                        </p:attrNameLst>
                                      </p:cBhvr>
                                      <p:tavLst>
                                        <p:tav tm="0">
                                          <p:val>
                                            <p:strVal val="#ppt_x"/>
                                          </p:val>
                                        </p:tav>
                                        <p:tav tm="100000">
                                          <p:val>
                                            <p:strVal val="#ppt_x"/>
                                          </p:val>
                                        </p:tav>
                                      </p:tavLst>
                                    </p:anim>
                                    <p:anim calcmode="lin" valueType="num">
                                      <p:cBhvr>
                                        <p:cTn id="25" dur="1000" fill="hold"/>
                                        <p:tgtEl>
                                          <p:spTgt spid="15"/>
                                        </p:tgtEl>
                                        <p:attrNameLst>
                                          <p:attrName>ppt_y</p:attrName>
                                        </p:attrNameLst>
                                      </p:cBhvr>
                                      <p:tavLst>
                                        <p:tav tm="0">
                                          <p:val>
                                            <p:strVal val="#ppt_y-.1"/>
                                          </p:val>
                                        </p:tav>
                                        <p:tav tm="100000">
                                          <p:val>
                                            <p:strVal val="#ppt_y"/>
                                          </p:val>
                                        </p:tav>
                                      </p:tavLst>
                                    </p:anim>
                                  </p:childTnLst>
                                </p:cTn>
                              </p:par>
                              <p:par>
                                <p:cTn id="26" presetID="47" presetClass="entr" presetSubtype="0"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par>
                          <p:cTn id="31" fill="hold">
                            <p:stCondLst>
                              <p:cond delay="1500"/>
                            </p:stCondLst>
                            <p:childTnLst>
                              <p:par>
                                <p:cTn id="32" presetID="47"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Effect transition="in" filter="fade">
                                      <p:cBhvr>
                                        <p:cTn id="34" dur="1000"/>
                                        <p:tgtEl>
                                          <p:spTgt spid="122"/>
                                        </p:tgtEl>
                                      </p:cBhvr>
                                    </p:animEffect>
                                    <p:anim calcmode="lin" valueType="num">
                                      <p:cBhvr>
                                        <p:cTn id="35" dur="1000" fill="hold"/>
                                        <p:tgtEl>
                                          <p:spTgt spid="122"/>
                                        </p:tgtEl>
                                        <p:attrNameLst>
                                          <p:attrName>ppt_x</p:attrName>
                                        </p:attrNameLst>
                                      </p:cBhvr>
                                      <p:tavLst>
                                        <p:tav tm="0">
                                          <p:val>
                                            <p:strVal val="#ppt_x"/>
                                          </p:val>
                                        </p:tav>
                                        <p:tav tm="100000">
                                          <p:val>
                                            <p:strVal val="#ppt_x"/>
                                          </p:val>
                                        </p:tav>
                                      </p:tavLst>
                                    </p:anim>
                                    <p:anim calcmode="lin" valueType="num">
                                      <p:cBhvr>
                                        <p:cTn id="36" dur="1000" fill="hold"/>
                                        <p:tgtEl>
                                          <p:spTgt spid="122"/>
                                        </p:tgtEl>
                                        <p:attrNameLst>
                                          <p:attrName>ppt_y</p:attrName>
                                        </p:attrNameLst>
                                      </p:cBhvr>
                                      <p:tavLst>
                                        <p:tav tm="0">
                                          <p:val>
                                            <p:strVal val="#ppt_y-.1"/>
                                          </p:val>
                                        </p:tav>
                                        <p:tav tm="100000">
                                          <p:val>
                                            <p:strVal val="#ppt_y"/>
                                          </p:val>
                                        </p:tav>
                                      </p:tavLst>
                                    </p:anim>
                                  </p:childTnLst>
                                </p:cTn>
                              </p:par>
                            </p:childTnLst>
                          </p:cTn>
                        </p:par>
                        <p:par>
                          <p:cTn id="37" fill="hold">
                            <p:stCondLst>
                              <p:cond delay="2500"/>
                            </p:stCondLst>
                            <p:childTnLst>
                              <p:par>
                                <p:cTn id="38" presetID="22" presetClass="entr" presetSubtype="1" fill="hold" nodeType="after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up)">
                                      <p:cBhvr>
                                        <p:cTn id="40" dur="1000"/>
                                        <p:tgtEl>
                                          <p:spTgt spid="9"/>
                                        </p:tgtEl>
                                      </p:cBhvr>
                                    </p:animEffect>
                                  </p:childTnLst>
                                </p:cTn>
                              </p:par>
                            </p:childTnLst>
                          </p:cTn>
                        </p:par>
                        <p:par>
                          <p:cTn id="41" fill="hold">
                            <p:stCondLst>
                              <p:cond delay="3500"/>
                            </p:stCondLst>
                            <p:childTnLst>
                              <p:par>
                                <p:cTn id="42" presetID="42" presetClass="entr" presetSubtype="0" fill="hold" nodeType="afterEffect">
                                  <p:stCondLst>
                                    <p:cond delay="0"/>
                                  </p:stCondLst>
                                  <p:childTnLst>
                                    <p:set>
                                      <p:cBhvr>
                                        <p:cTn id="43" dur="1" fill="hold">
                                          <p:stCondLst>
                                            <p:cond delay="0"/>
                                          </p:stCondLst>
                                        </p:cTn>
                                        <p:tgtEl>
                                          <p:spTgt spid="42"/>
                                        </p:tgtEl>
                                        <p:attrNameLst>
                                          <p:attrName>style.visibility</p:attrName>
                                        </p:attrNameLst>
                                      </p:cBhvr>
                                      <p:to>
                                        <p:strVal val="visible"/>
                                      </p:to>
                                    </p:set>
                                    <p:animEffect transition="in" filter="fade">
                                      <p:cBhvr>
                                        <p:cTn id="44" dur="1000"/>
                                        <p:tgtEl>
                                          <p:spTgt spid="42"/>
                                        </p:tgtEl>
                                      </p:cBhvr>
                                    </p:animEffect>
                                    <p:anim calcmode="lin" valueType="num">
                                      <p:cBhvr>
                                        <p:cTn id="45" dur="1000" fill="hold"/>
                                        <p:tgtEl>
                                          <p:spTgt spid="42"/>
                                        </p:tgtEl>
                                        <p:attrNameLst>
                                          <p:attrName>ppt_x</p:attrName>
                                        </p:attrNameLst>
                                      </p:cBhvr>
                                      <p:tavLst>
                                        <p:tav tm="0">
                                          <p:val>
                                            <p:strVal val="#ppt_x"/>
                                          </p:val>
                                        </p:tav>
                                        <p:tav tm="100000">
                                          <p:val>
                                            <p:strVal val="#ppt_x"/>
                                          </p:val>
                                        </p:tav>
                                      </p:tavLst>
                                    </p:anim>
                                    <p:anim calcmode="lin" valueType="num">
                                      <p:cBhvr>
                                        <p:cTn id="46" dur="1000" fill="hold"/>
                                        <p:tgtEl>
                                          <p:spTgt spid="42"/>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41"/>
                                        </p:tgtEl>
                                        <p:attrNameLst>
                                          <p:attrName>style.visibility</p:attrName>
                                        </p:attrNameLst>
                                      </p:cBhvr>
                                      <p:to>
                                        <p:strVal val="visible"/>
                                      </p:to>
                                    </p:set>
                                    <p:animEffect transition="in" filter="fade">
                                      <p:cBhvr>
                                        <p:cTn id="49" dur="1000"/>
                                        <p:tgtEl>
                                          <p:spTgt spid="41"/>
                                        </p:tgtEl>
                                      </p:cBhvr>
                                    </p:animEffect>
                                    <p:anim calcmode="lin" valueType="num">
                                      <p:cBhvr>
                                        <p:cTn id="50" dur="1000" fill="hold"/>
                                        <p:tgtEl>
                                          <p:spTgt spid="41"/>
                                        </p:tgtEl>
                                        <p:attrNameLst>
                                          <p:attrName>ppt_x</p:attrName>
                                        </p:attrNameLst>
                                      </p:cBhvr>
                                      <p:tavLst>
                                        <p:tav tm="0">
                                          <p:val>
                                            <p:strVal val="#ppt_x"/>
                                          </p:val>
                                        </p:tav>
                                        <p:tav tm="100000">
                                          <p:val>
                                            <p:strVal val="#ppt_x"/>
                                          </p:val>
                                        </p:tav>
                                      </p:tavLst>
                                    </p:anim>
                                    <p:anim calcmode="lin" valueType="num">
                                      <p:cBhvr>
                                        <p:cTn id="51" dur="1000" fill="hold"/>
                                        <p:tgtEl>
                                          <p:spTgt spid="41"/>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1000"/>
                                        <p:tgtEl>
                                          <p:spTgt spid="32"/>
                                        </p:tgtEl>
                                      </p:cBhvr>
                                    </p:animEffect>
                                    <p:anim calcmode="lin" valueType="num">
                                      <p:cBhvr>
                                        <p:cTn id="55" dur="1000" fill="hold"/>
                                        <p:tgtEl>
                                          <p:spTgt spid="32"/>
                                        </p:tgtEl>
                                        <p:attrNameLst>
                                          <p:attrName>ppt_x</p:attrName>
                                        </p:attrNameLst>
                                      </p:cBhvr>
                                      <p:tavLst>
                                        <p:tav tm="0">
                                          <p:val>
                                            <p:strVal val="#ppt_x"/>
                                          </p:val>
                                        </p:tav>
                                        <p:tav tm="100000">
                                          <p:val>
                                            <p:strVal val="#ppt_x"/>
                                          </p:val>
                                        </p:tav>
                                      </p:tavLst>
                                    </p:anim>
                                    <p:anim calcmode="lin" valueType="num">
                                      <p:cBhvr>
                                        <p:cTn id="56" dur="1000" fill="hold"/>
                                        <p:tgtEl>
                                          <p:spTgt spid="32"/>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1000"/>
                                        <p:tgtEl>
                                          <p:spTgt spid="26"/>
                                        </p:tgtEl>
                                      </p:cBhvr>
                                    </p:animEffect>
                                    <p:anim calcmode="lin" valueType="num">
                                      <p:cBhvr>
                                        <p:cTn id="60" dur="1000" fill="hold"/>
                                        <p:tgtEl>
                                          <p:spTgt spid="26"/>
                                        </p:tgtEl>
                                        <p:attrNameLst>
                                          <p:attrName>ppt_x</p:attrName>
                                        </p:attrNameLst>
                                      </p:cBhvr>
                                      <p:tavLst>
                                        <p:tav tm="0">
                                          <p:val>
                                            <p:strVal val="#ppt_x"/>
                                          </p:val>
                                        </p:tav>
                                        <p:tav tm="100000">
                                          <p:val>
                                            <p:strVal val="#ppt_x"/>
                                          </p:val>
                                        </p:tav>
                                      </p:tavLst>
                                    </p:anim>
                                    <p:anim calcmode="lin" valueType="num">
                                      <p:cBhvr>
                                        <p:cTn id="61" dur="1000" fill="hold"/>
                                        <p:tgtEl>
                                          <p:spTgt spid="26"/>
                                        </p:tgtEl>
                                        <p:attrNameLst>
                                          <p:attrName>ppt_y</p:attrName>
                                        </p:attrNameLst>
                                      </p:cBhvr>
                                      <p:tavLst>
                                        <p:tav tm="0">
                                          <p:val>
                                            <p:strVal val="#ppt_y+.1"/>
                                          </p:val>
                                        </p:tav>
                                        <p:tav tm="100000">
                                          <p:val>
                                            <p:strVal val="#ppt_y"/>
                                          </p:val>
                                        </p:tav>
                                      </p:tavLst>
                                    </p:anim>
                                  </p:childTnLst>
                                </p:cTn>
                              </p:par>
                            </p:childTnLst>
                          </p:cTn>
                        </p:par>
                        <p:par>
                          <p:cTn id="62" fill="hold">
                            <p:stCondLst>
                              <p:cond delay="4500"/>
                            </p:stCondLst>
                            <p:childTnLst>
                              <p:par>
                                <p:cTn id="63" presetID="42" presetClass="entr" presetSubtype="0" fill="hold" nodeType="afterEffect">
                                  <p:stCondLst>
                                    <p:cond delay="0"/>
                                  </p:stCondLst>
                                  <p:childTnLst>
                                    <p:set>
                                      <p:cBhvr>
                                        <p:cTn id="64" dur="1" fill="hold">
                                          <p:stCondLst>
                                            <p:cond delay="0"/>
                                          </p:stCondLst>
                                        </p:cTn>
                                        <p:tgtEl>
                                          <p:spTgt spid="125"/>
                                        </p:tgtEl>
                                        <p:attrNameLst>
                                          <p:attrName>style.visibility</p:attrName>
                                        </p:attrNameLst>
                                      </p:cBhvr>
                                      <p:to>
                                        <p:strVal val="visible"/>
                                      </p:to>
                                    </p:set>
                                    <p:animEffect transition="in" filter="fade">
                                      <p:cBhvr>
                                        <p:cTn id="65" dur="1000"/>
                                        <p:tgtEl>
                                          <p:spTgt spid="125"/>
                                        </p:tgtEl>
                                      </p:cBhvr>
                                    </p:animEffect>
                                    <p:anim calcmode="lin" valueType="num">
                                      <p:cBhvr>
                                        <p:cTn id="66" dur="1000" fill="hold"/>
                                        <p:tgtEl>
                                          <p:spTgt spid="125"/>
                                        </p:tgtEl>
                                        <p:attrNameLst>
                                          <p:attrName>ppt_x</p:attrName>
                                        </p:attrNameLst>
                                      </p:cBhvr>
                                      <p:tavLst>
                                        <p:tav tm="0">
                                          <p:val>
                                            <p:strVal val="#ppt_x"/>
                                          </p:val>
                                        </p:tav>
                                        <p:tav tm="100000">
                                          <p:val>
                                            <p:strVal val="#ppt_x"/>
                                          </p:val>
                                        </p:tav>
                                      </p:tavLst>
                                    </p:anim>
                                    <p:anim calcmode="lin" valueType="num">
                                      <p:cBhvr>
                                        <p:cTn id="67" dur="1000" fill="hold"/>
                                        <p:tgtEl>
                                          <p:spTgt spid="125"/>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72"/>
                                        </p:tgtEl>
                                        <p:attrNameLst>
                                          <p:attrName>style.visibility</p:attrName>
                                        </p:attrNameLst>
                                      </p:cBhvr>
                                      <p:to>
                                        <p:strVal val="visible"/>
                                      </p:to>
                                    </p:set>
                                    <p:animEffect transition="in" filter="fade">
                                      <p:cBhvr>
                                        <p:cTn id="70" dur="1000"/>
                                        <p:tgtEl>
                                          <p:spTgt spid="72"/>
                                        </p:tgtEl>
                                      </p:cBhvr>
                                    </p:animEffect>
                                    <p:anim calcmode="lin" valueType="num">
                                      <p:cBhvr>
                                        <p:cTn id="71" dur="1000" fill="hold"/>
                                        <p:tgtEl>
                                          <p:spTgt spid="72"/>
                                        </p:tgtEl>
                                        <p:attrNameLst>
                                          <p:attrName>ppt_x</p:attrName>
                                        </p:attrNameLst>
                                      </p:cBhvr>
                                      <p:tavLst>
                                        <p:tav tm="0">
                                          <p:val>
                                            <p:strVal val="#ppt_x"/>
                                          </p:val>
                                        </p:tav>
                                        <p:tav tm="100000">
                                          <p:val>
                                            <p:strVal val="#ppt_x"/>
                                          </p:val>
                                        </p:tav>
                                      </p:tavLst>
                                    </p:anim>
                                    <p:anim calcmode="lin" valueType="num">
                                      <p:cBhvr>
                                        <p:cTn id="72" dur="1000" fill="hold"/>
                                        <p:tgtEl>
                                          <p:spTgt spid="72"/>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100"/>
                                        </p:tgtEl>
                                        <p:attrNameLst>
                                          <p:attrName>style.visibility</p:attrName>
                                        </p:attrNameLst>
                                      </p:cBhvr>
                                      <p:to>
                                        <p:strVal val="visible"/>
                                      </p:to>
                                    </p:set>
                                    <p:animEffect transition="in" filter="fade">
                                      <p:cBhvr>
                                        <p:cTn id="75" dur="1000"/>
                                        <p:tgtEl>
                                          <p:spTgt spid="100"/>
                                        </p:tgtEl>
                                      </p:cBhvr>
                                    </p:animEffect>
                                    <p:anim calcmode="lin" valueType="num">
                                      <p:cBhvr>
                                        <p:cTn id="76" dur="1000" fill="hold"/>
                                        <p:tgtEl>
                                          <p:spTgt spid="100"/>
                                        </p:tgtEl>
                                        <p:attrNameLst>
                                          <p:attrName>ppt_x</p:attrName>
                                        </p:attrNameLst>
                                      </p:cBhvr>
                                      <p:tavLst>
                                        <p:tav tm="0">
                                          <p:val>
                                            <p:strVal val="#ppt_x"/>
                                          </p:val>
                                        </p:tav>
                                        <p:tav tm="100000">
                                          <p:val>
                                            <p:strVal val="#ppt_x"/>
                                          </p:val>
                                        </p:tav>
                                      </p:tavLst>
                                    </p:anim>
                                    <p:anim calcmode="lin" valueType="num">
                                      <p:cBhvr>
                                        <p:cTn id="77" dur="1000" fill="hold"/>
                                        <p:tgtEl>
                                          <p:spTgt spid="100"/>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79"/>
                                        </p:tgtEl>
                                        <p:attrNameLst>
                                          <p:attrName>style.visibility</p:attrName>
                                        </p:attrNameLst>
                                      </p:cBhvr>
                                      <p:to>
                                        <p:strVal val="visible"/>
                                      </p:to>
                                    </p:set>
                                    <p:animEffect transition="in" filter="fade">
                                      <p:cBhvr>
                                        <p:cTn id="80" dur="1000"/>
                                        <p:tgtEl>
                                          <p:spTgt spid="79"/>
                                        </p:tgtEl>
                                      </p:cBhvr>
                                    </p:animEffect>
                                    <p:anim calcmode="lin" valueType="num">
                                      <p:cBhvr>
                                        <p:cTn id="81" dur="1000" fill="hold"/>
                                        <p:tgtEl>
                                          <p:spTgt spid="79"/>
                                        </p:tgtEl>
                                        <p:attrNameLst>
                                          <p:attrName>ppt_x</p:attrName>
                                        </p:attrNameLst>
                                      </p:cBhvr>
                                      <p:tavLst>
                                        <p:tav tm="0">
                                          <p:val>
                                            <p:strVal val="#ppt_x"/>
                                          </p:val>
                                        </p:tav>
                                        <p:tav tm="100000">
                                          <p:val>
                                            <p:strVal val="#ppt_x"/>
                                          </p:val>
                                        </p:tav>
                                      </p:tavLst>
                                    </p:anim>
                                    <p:anim calcmode="lin" valueType="num">
                                      <p:cBhvr>
                                        <p:cTn id="82" dur="1000" fill="hold"/>
                                        <p:tgtEl>
                                          <p:spTgt spid="79"/>
                                        </p:tgtEl>
                                        <p:attrNameLst>
                                          <p:attrName>ppt_y</p:attrName>
                                        </p:attrNameLst>
                                      </p:cBhvr>
                                      <p:tavLst>
                                        <p:tav tm="0">
                                          <p:val>
                                            <p:strVal val="#ppt_y+.1"/>
                                          </p:val>
                                        </p:tav>
                                        <p:tav tm="100000">
                                          <p:val>
                                            <p:strVal val="#ppt_y"/>
                                          </p:val>
                                        </p:tav>
                                      </p:tavLst>
                                    </p:anim>
                                  </p:childTnLst>
                                </p:cTn>
                              </p:par>
                            </p:childTnLst>
                          </p:cTn>
                        </p:par>
                        <p:par>
                          <p:cTn id="83" fill="hold">
                            <p:stCondLst>
                              <p:cond delay="5500"/>
                            </p:stCondLst>
                            <p:childTnLst>
                              <p:par>
                                <p:cTn id="84" presetID="42" presetClass="entr" presetSubtype="0" fill="hold" nodeType="afterEffect">
                                  <p:stCondLst>
                                    <p:cond delay="0"/>
                                  </p:stCondLst>
                                  <p:childTnLst>
                                    <p:set>
                                      <p:cBhvr>
                                        <p:cTn id="85" dur="1" fill="hold">
                                          <p:stCondLst>
                                            <p:cond delay="0"/>
                                          </p:stCondLst>
                                        </p:cTn>
                                        <p:tgtEl>
                                          <p:spTgt spid="99"/>
                                        </p:tgtEl>
                                        <p:attrNameLst>
                                          <p:attrName>style.visibility</p:attrName>
                                        </p:attrNameLst>
                                      </p:cBhvr>
                                      <p:to>
                                        <p:strVal val="visible"/>
                                      </p:to>
                                    </p:set>
                                    <p:animEffect transition="in" filter="fade">
                                      <p:cBhvr>
                                        <p:cTn id="86" dur="1000"/>
                                        <p:tgtEl>
                                          <p:spTgt spid="99"/>
                                        </p:tgtEl>
                                      </p:cBhvr>
                                    </p:animEffect>
                                    <p:anim calcmode="lin" valueType="num">
                                      <p:cBhvr>
                                        <p:cTn id="87" dur="1000" fill="hold"/>
                                        <p:tgtEl>
                                          <p:spTgt spid="99"/>
                                        </p:tgtEl>
                                        <p:attrNameLst>
                                          <p:attrName>ppt_x</p:attrName>
                                        </p:attrNameLst>
                                      </p:cBhvr>
                                      <p:tavLst>
                                        <p:tav tm="0">
                                          <p:val>
                                            <p:strVal val="#ppt_x"/>
                                          </p:val>
                                        </p:tav>
                                        <p:tav tm="100000">
                                          <p:val>
                                            <p:strVal val="#ppt_x"/>
                                          </p:val>
                                        </p:tav>
                                      </p:tavLst>
                                    </p:anim>
                                    <p:anim calcmode="lin" valueType="num">
                                      <p:cBhvr>
                                        <p:cTn id="88" dur="1000" fill="hold"/>
                                        <p:tgtEl>
                                          <p:spTgt spid="99"/>
                                        </p:tgtEl>
                                        <p:attrNameLst>
                                          <p:attrName>ppt_y</p:attrName>
                                        </p:attrNameLst>
                                      </p:cBhvr>
                                      <p:tavLst>
                                        <p:tav tm="0">
                                          <p:val>
                                            <p:strVal val="#ppt_y+.1"/>
                                          </p:val>
                                        </p:tav>
                                        <p:tav tm="100000">
                                          <p:val>
                                            <p:strVal val="#ppt_y"/>
                                          </p:val>
                                        </p:tav>
                                      </p:tavLst>
                                    </p:anim>
                                  </p:childTnLst>
                                </p:cTn>
                              </p:par>
                              <p:par>
                                <p:cTn id="89" presetID="42" presetClass="entr" presetSubtype="0" fill="hold" nodeType="withEffect">
                                  <p:stCondLst>
                                    <p:cond delay="0"/>
                                  </p:stCondLst>
                                  <p:childTnLst>
                                    <p:set>
                                      <p:cBhvr>
                                        <p:cTn id="90" dur="1" fill="hold">
                                          <p:stCondLst>
                                            <p:cond delay="0"/>
                                          </p:stCondLst>
                                        </p:cTn>
                                        <p:tgtEl>
                                          <p:spTgt spid="98"/>
                                        </p:tgtEl>
                                        <p:attrNameLst>
                                          <p:attrName>style.visibility</p:attrName>
                                        </p:attrNameLst>
                                      </p:cBhvr>
                                      <p:to>
                                        <p:strVal val="visible"/>
                                      </p:to>
                                    </p:set>
                                    <p:animEffect transition="in" filter="fade">
                                      <p:cBhvr>
                                        <p:cTn id="91" dur="1000"/>
                                        <p:tgtEl>
                                          <p:spTgt spid="98"/>
                                        </p:tgtEl>
                                      </p:cBhvr>
                                    </p:animEffect>
                                    <p:anim calcmode="lin" valueType="num">
                                      <p:cBhvr>
                                        <p:cTn id="92" dur="1000" fill="hold"/>
                                        <p:tgtEl>
                                          <p:spTgt spid="98"/>
                                        </p:tgtEl>
                                        <p:attrNameLst>
                                          <p:attrName>ppt_x</p:attrName>
                                        </p:attrNameLst>
                                      </p:cBhvr>
                                      <p:tavLst>
                                        <p:tav tm="0">
                                          <p:val>
                                            <p:strVal val="#ppt_x"/>
                                          </p:val>
                                        </p:tav>
                                        <p:tav tm="100000">
                                          <p:val>
                                            <p:strVal val="#ppt_x"/>
                                          </p:val>
                                        </p:tav>
                                      </p:tavLst>
                                    </p:anim>
                                    <p:anim calcmode="lin" valueType="num">
                                      <p:cBhvr>
                                        <p:cTn id="93" dur="1000" fill="hold"/>
                                        <p:tgtEl>
                                          <p:spTgt spid="98"/>
                                        </p:tgtEl>
                                        <p:attrNameLst>
                                          <p:attrName>ppt_y</p:attrName>
                                        </p:attrNameLst>
                                      </p:cBhvr>
                                      <p:tavLst>
                                        <p:tav tm="0">
                                          <p:val>
                                            <p:strVal val="#ppt_y+.1"/>
                                          </p:val>
                                        </p:tav>
                                        <p:tav tm="100000">
                                          <p:val>
                                            <p:strVal val="#ppt_y"/>
                                          </p:val>
                                        </p:tav>
                                      </p:tavLst>
                                    </p:anim>
                                  </p:childTnLst>
                                </p:cTn>
                              </p:par>
                              <p:par>
                                <p:cTn id="94" presetID="42" presetClass="entr" presetSubtype="0" fill="hold" nodeType="withEffect">
                                  <p:stCondLst>
                                    <p:cond delay="0"/>
                                  </p:stCondLst>
                                  <p:childTnLst>
                                    <p:set>
                                      <p:cBhvr>
                                        <p:cTn id="95" dur="1" fill="hold">
                                          <p:stCondLst>
                                            <p:cond delay="0"/>
                                          </p:stCondLst>
                                        </p:cTn>
                                        <p:tgtEl>
                                          <p:spTgt spid="97"/>
                                        </p:tgtEl>
                                        <p:attrNameLst>
                                          <p:attrName>style.visibility</p:attrName>
                                        </p:attrNameLst>
                                      </p:cBhvr>
                                      <p:to>
                                        <p:strVal val="visible"/>
                                      </p:to>
                                    </p:set>
                                    <p:animEffect transition="in" filter="fade">
                                      <p:cBhvr>
                                        <p:cTn id="96" dur="1000"/>
                                        <p:tgtEl>
                                          <p:spTgt spid="97"/>
                                        </p:tgtEl>
                                      </p:cBhvr>
                                    </p:animEffect>
                                    <p:anim calcmode="lin" valueType="num">
                                      <p:cBhvr>
                                        <p:cTn id="97" dur="1000" fill="hold"/>
                                        <p:tgtEl>
                                          <p:spTgt spid="97"/>
                                        </p:tgtEl>
                                        <p:attrNameLst>
                                          <p:attrName>ppt_x</p:attrName>
                                        </p:attrNameLst>
                                      </p:cBhvr>
                                      <p:tavLst>
                                        <p:tav tm="0">
                                          <p:val>
                                            <p:strVal val="#ppt_x"/>
                                          </p:val>
                                        </p:tav>
                                        <p:tav tm="100000">
                                          <p:val>
                                            <p:strVal val="#ppt_x"/>
                                          </p:val>
                                        </p:tav>
                                      </p:tavLst>
                                    </p:anim>
                                    <p:anim calcmode="lin" valueType="num">
                                      <p:cBhvr>
                                        <p:cTn id="98" dur="1000" fill="hold"/>
                                        <p:tgtEl>
                                          <p:spTgt spid="97"/>
                                        </p:tgtEl>
                                        <p:attrNameLst>
                                          <p:attrName>ppt_y</p:attrName>
                                        </p:attrNameLst>
                                      </p:cBhvr>
                                      <p:tavLst>
                                        <p:tav tm="0">
                                          <p:val>
                                            <p:strVal val="#ppt_y+.1"/>
                                          </p:val>
                                        </p:tav>
                                        <p:tav tm="100000">
                                          <p:val>
                                            <p:strVal val="#ppt_y"/>
                                          </p:val>
                                        </p:tav>
                                      </p:tavLst>
                                    </p:anim>
                                  </p:childTnLst>
                                </p:cTn>
                              </p:par>
                              <p:par>
                                <p:cTn id="99" presetID="42" presetClass="entr" presetSubtype="0" fill="hold" nodeType="withEffect">
                                  <p:stCondLst>
                                    <p:cond delay="0"/>
                                  </p:stCondLst>
                                  <p:childTnLst>
                                    <p:set>
                                      <p:cBhvr>
                                        <p:cTn id="100" dur="1" fill="hold">
                                          <p:stCondLst>
                                            <p:cond delay="0"/>
                                          </p:stCondLst>
                                        </p:cTn>
                                        <p:tgtEl>
                                          <p:spTgt spid="96"/>
                                        </p:tgtEl>
                                        <p:attrNameLst>
                                          <p:attrName>style.visibility</p:attrName>
                                        </p:attrNameLst>
                                      </p:cBhvr>
                                      <p:to>
                                        <p:strVal val="visible"/>
                                      </p:to>
                                    </p:set>
                                    <p:animEffect transition="in" filter="fade">
                                      <p:cBhvr>
                                        <p:cTn id="101" dur="1000"/>
                                        <p:tgtEl>
                                          <p:spTgt spid="96"/>
                                        </p:tgtEl>
                                      </p:cBhvr>
                                    </p:animEffect>
                                    <p:anim calcmode="lin" valueType="num">
                                      <p:cBhvr>
                                        <p:cTn id="102" dur="1000" fill="hold"/>
                                        <p:tgtEl>
                                          <p:spTgt spid="96"/>
                                        </p:tgtEl>
                                        <p:attrNameLst>
                                          <p:attrName>ppt_x</p:attrName>
                                        </p:attrNameLst>
                                      </p:cBhvr>
                                      <p:tavLst>
                                        <p:tav tm="0">
                                          <p:val>
                                            <p:strVal val="#ppt_x"/>
                                          </p:val>
                                        </p:tav>
                                        <p:tav tm="100000">
                                          <p:val>
                                            <p:strVal val="#ppt_x"/>
                                          </p:val>
                                        </p:tav>
                                      </p:tavLst>
                                    </p:anim>
                                    <p:anim calcmode="lin" valueType="num">
                                      <p:cBhvr>
                                        <p:cTn id="103" dur="1000" fill="hold"/>
                                        <p:tgtEl>
                                          <p:spTgt spid="96"/>
                                        </p:tgtEl>
                                        <p:attrNameLst>
                                          <p:attrName>ppt_y</p:attrName>
                                        </p:attrNameLst>
                                      </p:cBhvr>
                                      <p:tavLst>
                                        <p:tav tm="0">
                                          <p:val>
                                            <p:strVal val="#ppt_y+.1"/>
                                          </p:val>
                                        </p:tav>
                                        <p:tav tm="100000">
                                          <p:val>
                                            <p:strVal val="#ppt_y"/>
                                          </p:val>
                                        </p:tav>
                                      </p:tavLst>
                                    </p:anim>
                                  </p:childTnLst>
                                </p:cTn>
                              </p:par>
                            </p:childTnLst>
                          </p:cTn>
                        </p:par>
                        <p:par>
                          <p:cTn id="104" fill="hold">
                            <p:stCondLst>
                              <p:cond delay="6500"/>
                            </p:stCondLst>
                            <p:childTnLst>
                              <p:par>
                                <p:cTn id="105" presetID="42" presetClass="entr" presetSubtype="0" fill="hold" nodeType="afterEffect">
                                  <p:stCondLst>
                                    <p:cond delay="0"/>
                                  </p:stCondLst>
                                  <p:childTnLst>
                                    <p:set>
                                      <p:cBhvr>
                                        <p:cTn id="106" dur="1" fill="hold">
                                          <p:stCondLst>
                                            <p:cond delay="0"/>
                                          </p:stCondLst>
                                        </p:cTn>
                                        <p:tgtEl>
                                          <p:spTgt spid="120"/>
                                        </p:tgtEl>
                                        <p:attrNameLst>
                                          <p:attrName>style.visibility</p:attrName>
                                        </p:attrNameLst>
                                      </p:cBhvr>
                                      <p:to>
                                        <p:strVal val="visible"/>
                                      </p:to>
                                    </p:set>
                                    <p:animEffect transition="in" filter="fade">
                                      <p:cBhvr>
                                        <p:cTn id="107" dur="1000"/>
                                        <p:tgtEl>
                                          <p:spTgt spid="120"/>
                                        </p:tgtEl>
                                      </p:cBhvr>
                                    </p:animEffect>
                                    <p:anim calcmode="lin" valueType="num">
                                      <p:cBhvr>
                                        <p:cTn id="108" dur="1000" fill="hold"/>
                                        <p:tgtEl>
                                          <p:spTgt spid="120"/>
                                        </p:tgtEl>
                                        <p:attrNameLst>
                                          <p:attrName>ppt_x</p:attrName>
                                        </p:attrNameLst>
                                      </p:cBhvr>
                                      <p:tavLst>
                                        <p:tav tm="0">
                                          <p:val>
                                            <p:strVal val="#ppt_x"/>
                                          </p:val>
                                        </p:tav>
                                        <p:tav tm="100000">
                                          <p:val>
                                            <p:strVal val="#ppt_x"/>
                                          </p:val>
                                        </p:tav>
                                      </p:tavLst>
                                    </p:anim>
                                    <p:anim calcmode="lin" valueType="num">
                                      <p:cBhvr>
                                        <p:cTn id="109" dur="1000" fill="hold"/>
                                        <p:tgtEl>
                                          <p:spTgt spid="120"/>
                                        </p:tgtEl>
                                        <p:attrNameLst>
                                          <p:attrName>ppt_y</p:attrName>
                                        </p:attrNameLst>
                                      </p:cBhvr>
                                      <p:tavLst>
                                        <p:tav tm="0">
                                          <p:val>
                                            <p:strVal val="#ppt_y+.1"/>
                                          </p:val>
                                        </p:tav>
                                        <p:tav tm="100000">
                                          <p:val>
                                            <p:strVal val="#ppt_y"/>
                                          </p:val>
                                        </p:tav>
                                      </p:tavLst>
                                    </p:anim>
                                  </p:childTnLst>
                                </p:cTn>
                              </p:par>
                              <p:par>
                                <p:cTn id="110" presetID="42" presetClass="entr" presetSubtype="0" fill="hold" nodeType="withEffect">
                                  <p:stCondLst>
                                    <p:cond delay="0"/>
                                  </p:stCondLst>
                                  <p:childTnLst>
                                    <p:set>
                                      <p:cBhvr>
                                        <p:cTn id="111" dur="1" fill="hold">
                                          <p:stCondLst>
                                            <p:cond delay="0"/>
                                          </p:stCondLst>
                                        </p:cTn>
                                        <p:tgtEl>
                                          <p:spTgt spid="119"/>
                                        </p:tgtEl>
                                        <p:attrNameLst>
                                          <p:attrName>style.visibility</p:attrName>
                                        </p:attrNameLst>
                                      </p:cBhvr>
                                      <p:to>
                                        <p:strVal val="visible"/>
                                      </p:to>
                                    </p:set>
                                    <p:animEffect transition="in" filter="fade">
                                      <p:cBhvr>
                                        <p:cTn id="112" dur="1000"/>
                                        <p:tgtEl>
                                          <p:spTgt spid="119"/>
                                        </p:tgtEl>
                                      </p:cBhvr>
                                    </p:animEffect>
                                    <p:anim calcmode="lin" valueType="num">
                                      <p:cBhvr>
                                        <p:cTn id="113" dur="1000" fill="hold"/>
                                        <p:tgtEl>
                                          <p:spTgt spid="119"/>
                                        </p:tgtEl>
                                        <p:attrNameLst>
                                          <p:attrName>ppt_x</p:attrName>
                                        </p:attrNameLst>
                                      </p:cBhvr>
                                      <p:tavLst>
                                        <p:tav tm="0">
                                          <p:val>
                                            <p:strVal val="#ppt_x"/>
                                          </p:val>
                                        </p:tav>
                                        <p:tav tm="100000">
                                          <p:val>
                                            <p:strVal val="#ppt_x"/>
                                          </p:val>
                                        </p:tav>
                                      </p:tavLst>
                                    </p:anim>
                                    <p:anim calcmode="lin" valueType="num">
                                      <p:cBhvr>
                                        <p:cTn id="114" dur="1000" fill="hold"/>
                                        <p:tgtEl>
                                          <p:spTgt spid="119"/>
                                        </p:tgtEl>
                                        <p:attrNameLst>
                                          <p:attrName>ppt_y</p:attrName>
                                        </p:attrNameLst>
                                      </p:cBhvr>
                                      <p:tavLst>
                                        <p:tav tm="0">
                                          <p:val>
                                            <p:strVal val="#ppt_y+.1"/>
                                          </p:val>
                                        </p:tav>
                                        <p:tav tm="100000">
                                          <p:val>
                                            <p:strVal val="#ppt_y"/>
                                          </p:val>
                                        </p:tav>
                                      </p:tavLst>
                                    </p:anim>
                                  </p:childTnLst>
                                </p:cTn>
                              </p:par>
                              <p:par>
                                <p:cTn id="115" presetID="42" presetClass="entr" presetSubtype="0" fill="hold" nodeType="withEffect">
                                  <p:stCondLst>
                                    <p:cond delay="0"/>
                                  </p:stCondLst>
                                  <p:childTnLst>
                                    <p:set>
                                      <p:cBhvr>
                                        <p:cTn id="116" dur="1" fill="hold">
                                          <p:stCondLst>
                                            <p:cond delay="0"/>
                                          </p:stCondLst>
                                        </p:cTn>
                                        <p:tgtEl>
                                          <p:spTgt spid="118"/>
                                        </p:tgtEl>
                                        <p:attrNameLst>
                                          <p:attrName>style.visibility</p:attrName>
                                        </p:attrNameLst>
                                      </p:cBhvr>
                                      <p:to>
                                        <p:strVal val="visible"/>
                                      </p:to>
                                    </p:set>
                                    <p:animEffect transition="in" filter="fade">
                                      <p:cBhvr>
                                        <p:cTn id="117" dur="1000"/>
                                        <p:tgtEl>
                                          <p:spTgt spid="118"/>
                                        </p:tgtEl>
                                      </p:cBhvr>
                                    </p:animEffect>
                                    <p:anim calcmode="lin" valueType="num">
                                      <p:cBhvr>
                                        <p:cTn id="118" dur="1000" fill="hold"/>
                                        <p:tgtEl>
                                          <p:spTgt spid="118"/>
                                        </p:tgtEl>
                                        <p:attrNameLst>
                                          <p:attrName>ppt_x</p:attrName>
                                        </p:attrNameLst>
                                      </p:cBhvr>
                                      <p:tavLst>
                                        <p:tav tm="0">
                                          <p:val>
                                            <p:strVal val="#ppt_x"/>
                                          </p:val>
                                        </p:tav>
                                        <p:tav tm="100000">
                                          <p:val>
                                            <p:strVal val="#ppt_x"/>
                                          </p:val>
                                        </p:tav>
                                      </p:tavLst>
                                    </p:anim>
                                    <p:anim calcmode="lin" valueType="num">
                                      <p:cBhvr>
                                        <p:cTn id="119" dur="1000" fill="hold"/>
                                        <p:tgtEl>
                                          <p:spTgt spid="118"/>
                                        </p:tgtEl>
                                        <p:attrNameLst>
                                          <p:attrName>ppt_y</p:attrName>
                                        </p:attrNameLst>
                                      </p:cBhvr>
                                      <p:tavLst>
                                        <p:tav tm="0">
                                          <p:val>
                                            <p:strVal val="#ppt_y+.1"/>
                                          </p:val>
                                        </p:tav>
                                        <p:tav tm="100000">
                                          <p:val>
                                            <p:strVal val="#ppt_y"/>
                                          </p:val>
                                        </p:tav>
                                      </p:tavLst>
                                    </p:anim>
                                  </p:childTnLst>
                                </p:cTn>
                              </p:par>
                              <p:par>
                                <p:cTn id="120" presetID="42" presetClass="entr" presetSubtype="0" fill="hold" nodeType="withEffect">
                                  <p:stCondLst>
                                    <p:cond delay="0"/>
                                  </p:stCondLst>
                                  <p:childTnLst>
                                    <p:set>
                                      <p:cBhvr>
                                        <p:cTn id="121" dur="1" fill="hold">
                                          <p:stCondLst>
                                            <p:cond delay="0"/>
                                          </p:stCondLst>
                                        </p:cTn>
                                        <p:tgtEl>
                                          <p:spTgt spid="105"/>
                                        </p:tgtEl>
                                        <p:attrNameLst>
                                          <p:attrName>style.visibility</p:attrName>
                                        </p:attrNameLst>
                                      </p:cBhvr>
                                      <p:to>
                                        <p:strVal val="visible"/>
                                      </p:to>
                                    </p:set>
                                    <p:animEffect transition="in" filter="fade">
                                      <p:cBhvr>
                                        <p:cTn id="122" dur="1000"/>
                                        <p:tgtEl>
                                          <p:spTgt spid="105"/>
                                        </p:tgtEl>
                                      </p:cBhvr>
                                    </p:animEffect>
                                    <p:anim calcmode="lin" valueType="num">
                                      <p:cBhvr>
                                        <p:cTn id="123" dur="1000" fill="hold"/>
                                        <p:tgtEl>
                                          <p:spTgt spid="105"/>
                                        </p:tgtEl>
                                        <p:attrNameLst>
                                          <p:attrName>ppt_x</p:attrName>
                                        </p:attrNameLst>
                                      </p:cBhvr>
                                      <p:tavLst>
                                        <p:tav tm="0">
                                          <p:val>
                                            <p:strVal val="#ppt_x"/>
                                          </p:val>
                                        </p:tav>
                                        <p:tav tm="100000">
                                          <p:val>
                                            <p:strVal val="#ppt_x"/>
                                          </p:val>
                                        </p:tav>
                                      </p:tavLst>
                                    </p:anim>
                                    <p:anim calcmode="lin" valueType="num">
                                      <p:cBhvr>
                                        <p:cTn id="124" dur="1000" fill="hold"/>
                                        <p:tgtEl>
                                          <p:spTgt spid="10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FA39FF6B-BF32-49FC-AF51-DF6829A173B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8" name="Gráfico 7">
            <a:extLst>
              <a:ext uri="{FF2B5EF4-FFF2-40B4-BE49-F238E27FC236}">
                <a16:creationId xmlns:a16="http://schemas.microsoft.com/office/drawing/2014/main" id="{3189B079-8719-4463-9524-0DF2D86E4C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17993" y="1212289"/>
            <a:ext cx="1808267" cy="1791708"/>
          </a:xfrm>
          <a:prstGeom prst="rect">
            <a:avLst/>
          </a:prstGeom>
        </p:spPr>
      </p:pic>
      <p:pic>
        <p:nvPicPr>
          <p:cNvPr id="10" name="Gráfico 9">
            <a:extLst>
              <a:ext uri="{FF2B5EF4-FFF2-40B4-BE49-F238E27FC236}">
                <a16:creationId xmlns:a16="http://schemas.microsoft.com/office/drawing/2014/main" id="{ECE10560-66B1-4F94-A486-920A2F2AAF0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73791" y="1176818"/>
            <a:ext cx="1843673" cy="1906225"/>
          </a:xfrm>
          <a:prstGeom prst="rect">
            <a:avLst/>
          </a:prstGeom>
        </p:spPr>
      </p:pic>
      <p:pic>
        <p:nvPicPr>
          <p:cNvPr id="12" name="Gráfico 11">
            <a:extLst>
              <a:ext uri="{FF2B5EF4-FFF2-40B4-BE49-F238E27FC236}">
                <a16:creationId xmlns:a16="http://schemas.microsoft.com/office/drawing/2014/main" id="{275437AD-1B11-4706-968A-1343E8753BD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46470" y="4330668"/>
            <a:ext cx="2162201" cy="1586376"/>
          </a:xfrm>
          <a:prstGeom prst="rect">
            <a:avLst/>
          </a:prstGeom>
        </p:spPr>
      </p:pic>
      <p:pic>
        <p:nvPicPr>
          <p:cNvPr id="14" name="Gráfico 13">
            <a:extLst>
              <a:ext uri="{FF2B5EF4-FFF2-40B4-BE49-F238E27FC236}">
                <a16:creationId xmlns:a16="http://schemas.microsoft.com/office/drawing/2014/main" id="{562FA62B-B9C8-462C-99E8-673502AE833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659445" y="4348197"/>
            <a:ext cx="2008873" cy="1238395"/>
          </a:xfrm>
          <a:prstGeom prst="rect">
            <a:avLst/>
          </a:prstGeom>
        </p:spPr>
      </p:pic>
      <p:sp>
        <p:nvSpPr>
          <p:cNvPr id="17" name="CuadroTexto 16">
            <a:extLst>
              <a:ext uri="{FF2B5EF4-FFF2-40B4-BE49-F238E27FC236}">
                <a16:creationId xmlns:a16="http://schemas.microsoft.com/office/drawing/2014/main" id="{253C177B-38B5-4554-A695-985F22864F19}"/>
              </a:ext>
            </a:extLst>
          </p:cNvPr>
          <p:cNvSpPr txBox="1"/>
          <p:nvPr/>
        </p:nvSpPr>
        <p:spPr>
          <a:xfrm>
            <a:off x="435101" y="924203"/>
            <a:ext cx="2340705" cy="276999"/>
          </a:xfrm>
          <a:prstGeom prst="rect">
            <a:avLst/>
          </a:prstGeom>
          <a:noFill/>
        </p:spPr>
        <p:txBody>
          <a:bodyPr wrap="none" rtlCol="0">
            <a:spAutoFit/>
          </a:bodyPr>
          <a:lstStyle/>
          <a:p>
            <a:r>
              <a:rPr lang="es-CO" sz="1200" dirty="0">
                <a:latin typeface="LEMON MILK" panose="00000500000000000000" pitchFamily="50" charset="0"/>
              </a:rPr>
              <a:t>CAMPESINO / AGRICULTOR</a:t>
            </a:r>
          </a:p>
        </p:txBody>
      </p:sp>
      <p:sp>
        <p:nvSpPr>
          <p:cNvPr id="18" name="CuadroTexto 17">
            <a:extLst>
              <a:ext uri="{FF2B5EF4-FFF2-40B4-BE49-F238E27FC236}">
                <a16:creationId xmlns:a16="http://schemas.microsoft.com/office/drawing/2014/main" id="{98D1D1D3-288E-4CE8-97FF-51974FE3EBAD}"/>
              </a:ext>
            </a:extLst>
          </p:cNvPr>
          <p:cNvSpPr txBox="1"/>
          <p:nvPr/>
        </p:nvSpPr>
        <p:spPr>
          <a:xfrm>
            <a:off x="436157" y="3015083"/>
            <a:ext cx="3892562" cy="861774"/>
          </a:xfrm>
          <a:prstGeom prst="rect">
            <a:avLst/>
          </a:prstGeom>
          <a:noFill/>
        </p:spPr>
        <p:txBody>
          <a:bodyPr wrap="square" rtlCol="0">
            <a:spAutoFit/>
          </a:bodyPr>
          <a:lstStyle/>
          <a:p>
            <a:pPr algn="just"/>
            <a:r>
              <a:rPr lang="es-ES" sz="1000" dirty="0">
                <a:latin typeface="Century Gothic" panose="020B0502020202020204" pitchFamily="34" charset="0"/>
              </a:rPr>
              <a:t>Son los encargados de producir los alimentos, pero así mismo tienen locales comerciales, para exhibirlos y venderlos, la mayoría de estas personas provienen de Cundinamarca y Boyacá, buscan eliminar los intermediarios y vender sus productos a los consumidores finales.</a:t>
            </a:r>
            <a:endParaRPr lang="es-CO" sz="1000" dirty="0">
              <a:latin typeface="Century Gothic" panose="020B0502020202020204" pitchFamily="34" charset="0"/>
            </a:endParaRPr>
          </a:p>
        </p:txBody>
      </p:sp>
      <p:sp>
        <p:nvSpPr>
          <p:cNvPr id="19" name="CuadroTexto 18">
            <a:extLst>
              <a:ext uri="{FF2B5EF4-FFF2-40B4-BE49-F238E27FC236}">
                <a16:creationId xmlns:a16="http://schemas.microsoft.com/office/drawing/2014/main" id="{B54A904A-76D1-400A-814D-1D2EC387AFD9}"/>
              </a:ext>
            </a:extLst>
          </p:cNvPr>
          <p:cNvSpPr txBox="1"/>
          <p:nvPr/>
        </p:nvSpPr>
        <p:spPr>
          <a:xfrm>
            <a:off x="435100" y="5917044"/>
            <a:ext cx="3968745" cy="553998"/>
          </a:xfrm>
          <a:prstGeom prst="rect">
            <a:avLst/>
          </a:prstGeom>
          <a:noFill/>
        </p:spPr>
        <p:txBody>
          <a:bodyPr wrap="square" rtlCol="0">
            <a:spAutoFit/>
          </a:bodyPr>
          <a:lstStyle/>
          <a:p>
            <a:pPr algn="just"/>
            <a:r>
              <a:rPr lang="es-ES" sz="1000" dirty="0">
                <a:latin typeface="Century Gothic" panose="020B0502020202020204" pitchFamily="34" charset="0"/>
              </a:rPr>
              <a:t>Las parejas que visitan la plaza de mercado, son aquellas que están en búsqueda de aprender como es la agricultura en Colombia, y como degustar platos típicos y caseros.</a:t>
            </a:r>
            <a:endParaRPr lang="es-CO" sz="1000" dirty="0">
              <a:latin typeface="Century Gothic" panose="020B0502020202020204" pitchFamily="34" charset="0"/>
            </a:endParaRPr>
          </a:p>
        </p:txBody>
      </p:sp>
      <p:sp>
        <p:nvSpPr>
          <p:cNvPr id="20" name="CuadroTexto 19">
            <a:extLst>
              <a:ext uri="{FF2B5EF4-FFF2-40B4-BE49-F238E27FC236}">
                <a16:creationId xmlns:a16="http://schemas.microsoft.com/office/drawing/2014/main" id="{7EE4523B-E8AA-42AC-AC5A-3B55508A7536}"/>
              </a:ext>
            </a:extLst>
          </p:cNvPr>
          <p:cNvSpPr txBox="1"/>
          <p:nvPr/>
        </p:nvSpPr>
        <p:spPr>
          <a:xfrm>
            <a:off x="6107339" y="5830453"/>
            <a:ext cx="3838628" cy="553998"/>
          </a:xfrm>
          <a:prstGeom prst="rect">
            <a:avLst/>
          </a:prstGeom>
          <a:noFill/>
        </p:spPr>
        <p:txBody>
          <a:bodyPr wrap="square" rtlCol="0">
            <a:spAutoFit/>
          </a:bodyPr>
          <a:lstStyle/>
          <a:p>
            <a:pPr algn="just"/>
            <a:r>
              <a:rPr lang="es-ES" sz="1000" dirty="0">
                <a:latin typeface="Century Gothic" panose="020B0502020202020204" pitchFamily="34" charset="0"/>
              </a:rPr>
              <a:t>Las familias que asisten a el equipamiento, son las que buscan abastecer su hogar en familia, además de acercar a los niños a el campo y la agricultura.</a:t>
            </a:r>
            <a:endParaRPr lang="es-CO" sz="1000" dirty="0">
              <a:latin typeface="Century Gothic" panose="020B0502020202020204" pitchFamily="34" charset="0"/>
            </a:endParaRPr>
          </a:p>
        </p:txBody>
      </p:sp>
      <p:sp>
        <p:nvSpPr>
          <p:cNvPr id="21" name="CuadroTexto 20">
            <a:extLst>
              <a:ext uri="{FF2B5EF4-FFF2-40B4-BE49-F238E27FC236}">
                <a16:creationId xmlns:a16="http://schemas.microsoft.com/office/drawing/2014/main" id="{8F651D8F-FAB0-49D6-98DA-30254C25D973}"/>
              </a:ext>
            </a:extLst>
          </p:cNvPr>
          <p:cNvSpPr txBox="1"/>
          <p:nvPr/>
        </p:nvSpPr>
        <p:spPr>
          <a:xfrm>
            <a:off x="6107339" y="3063463"/>
            <a:ext cx="3873422" cy="707886"/>
          </a:xfrm>
          <a:prstGeom prst="rect">
            <a:avLst/>
          </a:prstGeom>
          <a:noFill/>
        </p:spPr>
        <p:txBody>
          <a:bodyPr wrap="square" rtlCol="0">
            <a:spAutoFit/>
          </a:bodyPr>
          <a:lstStyle/>
          <a:p>
            <a:pPr algn="just"/>
            <a:r>
              <a:rPr lang="es-ES" sz="1000" dirty="0">
                <a:latin typeface="Century Gothic" panose="020B0502020202020204" pitchFamily="34" charset="0"/>
              </a:rPr>
              <a:t>Denominados activos laboralmente, dentro de las localidades de Usaquén y Suba, corresponde a el 45,3%, siendo los principales usuarios de las plazas de mercado, debido a que buscan abastecer sus hogares.</a:t>
            </a:r>
            <a:endParaRPr lang="es-CO" sz="1000" dirty="0">
              <a:latin typeface="Century Gothic" panose="020B0502020202020204" pitchFamily="34" charset="0"/>
            </a:endParaRPr>
          </a:p>
        </p:txBody>
      </p:sp>
      <p:sp>
        <p:nvSpPr>
          <p:cNvPr id="22" name="CuadroTexto 21">
            <a:extLst>
              <a:ext uri="{FF2B5EF4-FFF2-40B4-BE49-F238E27FC236}">
                <a16:creationId xmlns:a16="http://schemas.microsoft.com/office/drawing/2014/main" id="{ED7F7FC2-0CAF-4B37-B545-1B467E8C64C4}"/>
              </a:ext>
            </a:extLst>
          </p:cNvPr>
          <p:cNvSpPr txBox="1"/>
          <p:nvPr/>
        </p:nvSpPr>
        <p:spPr>
          <a:xfrm>
            <a:off x="6175843" y="924203"/>
            <a:ext cx="2045753" cy="276999"/>
          </a:xfrm>
          <a:prstGeom prst="rect">
            <a:avLst/>
          </a:prstGeom>
          <a:noFill/>
        </p:spPr>
        <p:txBody>
          <a:bodyPr wrap="none" rtlCol="0">
            <a:spAutoFit/>
          </a:bodyPr>
          <a:lstStyle/>
          <a:p>
            <a:r>
              <a:rPr lang="es-CO" sz="1200" dirty="0">
                <a:latin typeface="LEMON MILK" panose="00000500000000000000" pitchFamily="50" charset="0"/>
              </a:rPr>
              <a:t>CLIENTE / COMPRADOR</a:t>
            </a:r>
          </a:p>
        </p:txBody>
      </p:sp>
      <p:sp>
        <p:nvSpPr>
          <p:cNvPr id="23" name="CuadroTexto 22">
            <a:extLst>
              <a:ext uri="{FF2B5EF4-FFF2-40B4-BE49-F238E27FC236}">
                <a16:creationId xmlns:a16="http://schemas.microsoft.com/office/drawing/2014/main" id="{EB6FA220-746E-4561-B0A2-6EC7439213B5}"/>
              </a:ext>
            </a:extLst>
          </p:cNvPr>
          <p:cNvSpPr txBox="1"/>
          <p:nvPr/>
        </p:nvSpPr>
        <p:spPr>
          <a:xfrm>
            <a:off x="435101" y="4114701"/>
            <a:ext cx="898003" cy="276999"/>
          </a:xfrm>
          <a:prstGeom prst="rect">
            <a:avLst/>
          </a:prstGeom>
          <a:noFill/>
        </p:spPr>
        <p:txBody>
          <a:bodyPr wrap="none" rtlCol="0">
            <a:spAutoFit/>
          </a:bodyPr>
          <a:lstStyle/>
          <a:p>
            <a:r>
              <a:rPr lang="es-CO" sz="1200" dirty="0">
                <a:latin typeface="LEMON MILK" panose="00000500000000000000" pitchFamily="50" charset="0"/>
              </a:rPr>
              <a:t>parejas</a:t>
            </a:r>
          </a:p>
        </p:txBody>
      </p:sp>
      <p:sp>
        <p:nvSpPr>
          <p:cNvPr id="24" name="CuadroTexto 23">
            <a:extLst>
              <a:ext uri="{FF2B5EF4-FFF2-40B4-BE49-F238E27FC236}">
                <a16:creationId xmlns:a16="http://schemas.microsoft.com/office/drawing/2014/main" id="{CFE3CCAD-01E5-4E45-BD68-AFFFF69EA447}"/>
              </a:ext>
            </a:extLst>
          </p:cNvPr>
          <p:cNvSpPr txBox="1"/>
          <p:nvPr/>
        </p:nvSpPr>
        <p:spPr>
          <a:xfrm>
            <a:off x="6175843" y="3987666"/>
            <a:ext cx="917239" cy="276999"/>
          </a:xfrm>
          <a:prstGeom prst="rect">
            <a:avLst/>
          </a:prstGeom>
          <a:noFill/>
        </p:spPr>
        <p:txBody>
          <a:bodyPr wrap="none" rtlCol="0">
            <a:spAutoFit/>
          </a:bodyPr>
          <a:lstStyle/>
          <a:p>
            <a:r>
              <a:rPr lang="es-CO" sz="1200" dirty="0">
                <a:latin typeface="LEMON MILK" panose="00000500000000000000" pitchFamily="50" charset="0"/>
              </a:rPr>
              <a:t>familias</a:t>
            </a:r>
          </a:p>
        </p:txBody>
      </p:sp>
      <p:pic>
        <p:nvPicPr>
          <p:cNvPr id="4" name="Gráfico 3">
            <a:extLst>
              <a:ext uri="{FF2B5EF4-FFF2-40B4-BE49-F238E27FC236}">
                <a16:creationId xmlns:a16="http://schemas.microsoft.com/office/drawing/2014/main" id="{69E4D69E-2917-4089-B541-4D3F73FF405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89553" y="924204"/>
            <a:ext cx="1440000" cy="2643222"/>
          </a:xfrm>
          <a:prstGeom prst="rect">
            <a:avLst/>
          </a:prstGeom>
        </p:spPr>
      </p:pic>
      <p:pic>
        <p:nvPicPr>
          <p:cNvPr id="7" name="Gráfico 6">
            <a:extLst>
              <a:ext uri="{FF2B5EF4-FFF2-40B4-BE49-F238E27FC236}">
                <a16:creationId xmlns:a16="http://schemas.microsoft.com/office/drawing/2014/main" id="{2C83BE58-6581-48B0-8B66-47EF3372E74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488881" y="3802032"/>
            <a:ext cx="1440000" cy="2706040"/>
          </a:xfrm>
          <a:prstGeom prst="rect">
            <a:avLst/>
          </a:prstGeom>
        </p:spPr>
      </p:pic>
      <p:pic>
        <p:nvPicPr>
          <p:cNvPr id="11" name="Gráfico 10">
            <a:extLst>
              <a:ext uri="{FF2B5EF4-FFF2-40B4-BE49-F238E27FC236}">
                <a16:creationId xmlns:a16="http://schemas.microsoft.com/office/drawing/2014/main" id="{F9F8D63F-C229-4E8F-8B54-337E0AFDC59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138007" y="922670"/>
            <a:ext cx="1440000" cy="2635200"/>
          </a:xfrm>
          <a:prstGeom prst="rect">
            <a:avLst/>
          </a:prstGeom>
        </p:spPr>
      </p:pic>
      <p:pic>
        <p:nvPicPr>
          <p:cNvPr id="15" name="Gráfico 14">
            <a:extLst>
              <a:ext uri="{FF2B5EF4-FFF2-40B4-BE49-F238E27FC236}">
                <a16:creationId xmlns:a16="http://schemas.microsoft.com/office/drawing/2014/main" id="{094B4FCD-5928-4AB8-A32B-B10648C9A984}"/>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138007" y="3802032"/>
            <a:ext cx="1440000" cy="2728163"/>
          </a:xfrm>
          <a:prstGeom prst="rect">
            <a:avLst/>
          </a:prstGeom>
        </p:spPr>
      </p:pic>
      <p:sp>
        <p:nvSpPr>
          <p:cNvPr id="16" name="CuadroTexto 15">
            <a:extLst>
              <a:ext uri="{FF2B5EF4-FFF2-40B4-BE49-F238E27FC236}">
                <a16:creationId xmlns:a16="http://schemas.microsoft.com/office/drawing/2014/main" id="{095505F7-3E7F-455E-A03C-F3E860154258}"/>
              </a:ext>
            </a:extLst>
          </p:cNvPr>
          <p:cNvSpPr txBox="1"/>
          <p:nvPr/>
        </p:nvSpPr>
        <p:spPr>
          <a:xfrm>
            <a:off x="4450981" y="937848"/>
            <a:ext cx="405880" cy="184666"/>
          </a:xfrm>
          <a:prstGeom prst="rect">
            <a:avLst/>
          </a:prstGeom>
          <a:noFill/>
        </p:spPr>
        <p:txBody>
          <a:bodyPr wrap="none" rtlCol="0">
            <a:spAutoFit/>
          </a:bodyPr>
          <a:lstStyle/>
          <a:p>
            <a:r>
              <a:rPr lang="es-CO" sz="600" dirty="0">
                <a:latin typeface="Century Gothic" panose="020B0502020202020204" pitchFamily="34" charset="0"/>
              </a:rPr>
              <a:t>Edad:</a:t>
            </a:r>
          </a:p>
        </p:txBody>
      </p:sp>
      <p:sp>
        <p:nvSpPr>
          <p:cNvPr id="25" name="CuadroTexto 24">
            <a:extLst>
              <a:ext uri="{FF2B5EF4-FFF2-40B4-BE49-F238E27FC236}">
                <a16:creationId xmlns:a16="http://schemas.microsoft.com/office/drawing/2014/main" id="{8022F476-8C80-4760-9012-E2CAE8E5531F}"/>
              </a:ext>
            </a:extLst>
          </p:cNvPr>
          <p:cNvSpPr txBox="1"/>
          <p:nvPr/>
        </p:nvSpPr>
        <p:spPr>
          <a:xfrm>
            <a:off x="5074870" y="996716"/>
            <a:ext cx="763351" cy="523220"/>
          </a:xfrm>
          <a:prstGeom prst="rect">
            <a:avLst/>
          </a:prstGeom>
          <a:noFill/>
        </p:spPr>
        <p:txBody>
          <a:bodyPr wrap="none" rtlCol="0">
            <a:spAutoFit/>
          </a:bodyPr>
          <a:lstStyle/>
          <a:p>
            <a:pPr algn="ctr"/>
            <a:r>
              <a:rPr lang="es-CO" sz="1400" b="1" dirty="0">
                <a:latin typeface="Century Gothic" panose="020B0502020202020204" pitchFamily="34" charset="0"/>
              </a:rPr>
              <a:t>35 - 65</a:t>
            </a:r>
          </a:p>
          <a:p>
            <a:pPr algn="ctr"/>
            <a:r>
              <a:rPr lang="es-CO" sz="1400" b="1" dirty="0">
                <a:latin typeface="Century Gothic" panose="020B0502020202020204" pitchFamily="34" charset="0"/>
              </a:rPr>
              <a:t>años</a:t>
            </a:r>
          </a:p>
        </p:txBody>
      </p:sp>
      <p:sp>
        <p:nvSpPr>
          <p:cNvPr id="27" name="CuadroTexto 26">
            <a:extLst>
              <a:ext uri="{FF2B5EF4-FFF2-40B4-BE49-F238E27FC236}">
                <a16:creationId xmlns:a16="http://schemas.microsoft.com/office/drawing/2014/main" id="{FD0C653D-9FF2-4C49-8062-CF6C17859616}"/>
              </a:ext>
            </a:extLst>
          </p:cNvPr>
          <p:cNvSpPr txBox="1"/>
          <p:nvPr/>
        </p:nvSpPr>
        <p:spPr>
          <a:xfrm>
            <a:off x="4440921" y="1589998"/>
            <a:ext cx="1422184" cy="276999"/>
          </a:xfrm>
          <a:prstGeom prst="rect">
            <a:avLst/>
          </a:prstGeom>
          <a:noFill/>
        </p:spPr>
        <p:txBody>
          <a:bodyPr wrap="none" rtlCol="0">
            <a:spAutoFit/>
          </a:bodyPr>
          <a:lstStyle/>
          <a:p>
            <a:r>
              <a:rPr lang="es-ES" sz="600" dirty="0">
                <a:latin typeface="Century Gothic" panose="020B0502020202020204" pitchFamily="34" charset="0"/>
              </a:rPr>
              <a:t>Agricultores que cultivan para la </a:t>
            </a:r>
          </a:p>
          <a:p>
            <a:r>
              <a:rPr lang="es-ES" sz="600" dirty="0">
                <a:latin typeface="Century Gothic" panose="020B0502020202020204" pitchFamily="34" charset="0"/>
              </a:rPr>
              <a:t>venta de sus productos:</a:t>
            </a:r>
            <a:endParaRPr lang="es-CO" sz="600" dirty="0">
              <a:latin typeface="Century Gothic" panose="020B0502020202020204" pitchFamily="34" charset="0"/>
            </a:endParaRPr>
          </a:p>
        </p:txBody>
      </p:sp>
      <p:sp>
        <p:nvSpPr>
          <p:cNvPr id="28" name="CuadroTexto 27">
            <a:extLst>
              <a:ext uri="{FF2B5EF4-FFF2-40B4-BE49-F238E27FC236}">
                <a16:creationId xmlns:a16="http://schemas.microsoft.com/office/drawing/2014/main" id="{47BBD3B3-60C1-4DCC-911E-3D236748DD4F}"/>
              </a:ext>
            </a:extLst>
          </p:cNvPr>
          <p:cNvSpPr txBox="1"/>
          <p:nvPr/>
        </p:nvSpPr>
        <p:spPr>
          <a:xfrm>
            <a:off x="5107126" y="1783170"/>
            <a:ext cx="691215" cy="307777"/>
          </a:xfrm>
          <a:prstGeom prst="rect">
            <a:avLst/>
          </a:prstGeom>
          <a:noFill/>
        </p:spPr>
        <p:txBody>
          <a:bodyPr wrap="none" rtlCol="0">
            <a:spAutoFit/>
          </a:bodyPr>
          <a:lstStyle/>
          <a:p>
            <a:pPr algn="ctr"/>
            <a:r>
              <a:rPr lang="es-CO" sz="1400" b="1" dirty="0">
                <a:latin typeface="Century Gothic" panose="020B0502020202020204" pitchFamily="34" charset="0"/>
              </a:rPr>
              <a:t>70,4%</a:t>
            </a:r>
          </a:p>
        </p:txBody>
      </p:sp>
      <p:sp>
        <p:nvSpPr>
          <p:cNvPr id="29" name="CuadroTexto 28">
            <a:extLst>
              <a:ext uri="{FF2B5EF4-FFF2-40B4-BE49-F238E27FC236}">
                <a16:creationId xmlns:a16="http://schemas.microsoft.com/office/drawing/2014/main" id="{F69E76D7-ECDF-4441-B363-D938F5A71BC6}"/>
              </a:ext>
            </a:extLst>
          </p:cNvPr>
          <p:cNvSpPr txBox="1"/>
          <p:nvPr/>
        </p:nvSpPr>
        <p:spPr>
          <a:xfrm>
            <a:off x="4440921" y="2248508"/>
            <a:ext cx="1415772" cy="184666"/>
          </a:xfrm>
          <a:prstGeom prst="rect">
            <a:avLst/>
          </a:prstGeom>
          <a:noFill/>
        </p:spPr>
        <p:txBody>
          <a:bodyPr wrap="none" rtlCol="0">
            <a:spAutoFit/>
          </a:bodyPr>
          <a:lstStyle/>
          <a:p>
            <a:r>
              <a:rPr lang="es-ES" sz="600" dirty="0">
                <a:latin typeface="Century Gothic" panose="020B0502020202020204" pitchFamily="34" charset="0"/>
              </a:rPr>
              <a:t>Tiempo dentro del equipamiento</a:t>
            </a:r>
            <a:endParaRPr lang="es-CO" sz="600" dirty="0">
              <a:latin typeface="Century Gothic" panose="020B0502020202020204" pitchFamily="34" charset="0"/>
            </a:endParaRPr>
          </a:p>
        </p:txBody>
      </p:sp>
      <p:sp>
        <p:nvSpPr>
          <p:cNvPr id="30" name="CuadroTexto 29">
            <a:extLst>
              <a:ext uri="{FF2B5EF4-FFF2-40B4-BE49-F238E27FC236}">
                <a16:creationId xmlns:a16="http://schemas.microsoft.com/office/drawing/2014/main" id="{EDEB2FD5-357E-4A36-806C-020A88A3D91F}"/>
              </a:ext>
            </a:extLst>
          </p:cNvPr>
          <p:cNvSpPr txBox="1"/>
          <p:nvPr/>
        </p:nvSpPr>
        <p:spPr>
          <a:xfrm>
            <a:off x="5133888" y="2334481"/>
            <a:ext cx="676788" cy="523220"/>
          </a:xfrm>
          <a:prstGeom prst="rect">
            <a:avLst/>
          </a:prstGeom>
          <a:noFill/>
        </p:spPr>
        <p:txBody>
          <a:bodyPr wrap="none" rtlCol="0">
            <a:spAutoFit/>
          </a:bodyPr>
          <a:lstStyle/>
          <a:p>
            <a:pPr algn="ctr"/>
            <a:r>
              <a:rPr lang="es-CO" sz="1400" b="1" dirty="0">
                <a:latin typeface="Century Gothic" panose="020B0502020202020204" pitchFamily="34" charset="0"/>
              </a:rPr>
              <a:t>8 - 10</a:t>
            </a:r>
          </a:p>
          <a:p>
            <a:pPr algn="ctr"/>
            <a:r>
              <a:rPr lang="es-CO" sz="1400" b="1" dirty="0">
                <a:latin typeface="Century Gothic" panose="020B0502020202020204" pitchFamily="34" charset="0"/>
              </a:rPr>
              <a:t>Horas</a:t>
            </a:r>
          </a:p>
        </p:txBody>
      </p:sp>
      <p:sp>
        <p:nvSpPr>
          <p:cNvPr id="31" name="CuadroTexto 30">
            <a:extLst>
              <a:ext uri="{FF2B5EF4-FFF2-40B4-BE49-F238E27FC236}">
                <a16:creationId xmlns:a16="http://schemas.microsoft.com/office/drawing/2014/main" id="{443DF374-18BD-4E53-9098-A1BC58611E1B}"/>
              </a:ext>
            </a:extLst>
          </p:cNvPr>
          <p:cNvSpPr txBox="1"/>
          <p:nvPr/>
        </p:nvSpPr>
        <p:spPr>
          <a:xfrm>
            <a:off x="4431466" y="2917304"/>
            <a:ext cx="1101584" cy="184666"/>
          </a:xfrm>
          <a:prstGeom prst="rect">
            <a:avLst/>
          </a:prstGeom>
          <a:noFill/>
        </p:spPr>
        <p:txBody>
          <a:bodyPr wrap="none" rtlCol="0">
            <a:spAutoFit/>
          </a:bodyPr>
          <a:lstStyle/>
          <a:p>
            <a:r>
              <a:rPr lang="es-ES" sz="600" dirty="0">
                <a:latin typeface="Century Gothic" panose="020B0502020202020204" pitchFamily="34" charset="0"/>
              </a:rPr>
              <a:t>Uso del espacio público:</a:t>
            </a:r>
            <a:endParaRPr lang="es-CO" sz="600" dirty="0">
              <a:latin typeface="Century Gothic" panose="020B0502020202020204" pitchFamily="34" charset="0"/>
            </a:endParaRPr>
          </a:p>
        </p:txBody>
      </p:sp>
      <p:sp>
        <p:nvSpPr>
          <p:cNvPr id="32" name="CuadroTexto 31">
            <a:extLst>
              <a:ext uri="{FF2B5EF4-FFF2-40B4-BE49-F238E27FC236}">
                <a16:creationId xmlns:a16="http://schemas.microsoft.com/office/drawing/2014/main" id="{CF2700CA-6B21-439E-863A-28E7D90EE1BE}"/>
              </a:ext>
            </a:extLst>
          </p:cNvPr>
          <p:cNvSpPr txBox="1"/>
          <p:nvPr/>
        </p:nvSpPr>
        <p:spPr>
          <a:xfrm>
            <a:off x="10109668" y="937726"/>
            <a:ext cx="405880" cy="184666"/>
          </a:xfrm>
          <a:prstGeom prst="rect">
            <a:avLst/>
          </a:prstGeom>
          <a:noFill/>
        </p:spPr>
        <p:txBody>
          <a:bodyPr wrap="none" rtlCol="0">
            <a:spAutoFit/>
          </a:bodyPr>
          <a:lstStyle/>
          <a:p>
            <a:r>
              <a:rPr lang="es-CO" sz="600" dirty="0">
                <a:latin typeface="Century Gothic" panose="020B0502020202020204" pitchFamily="34" charset="0"/>
              </a:rPr>
              <a:t>Edad:</a:t>
            </a:r>
          </a:p>
        </p:txBody>
      </p:sp>
      <p:sp>
        <p:nvSpPr>
          <p:cNvPr id="33" name="CuadroTexto 32">
            <a:extLst>
              <a:ext uri="{FF2B5EF4-FFF2-40B4-BE49-F238E27FC236}">
                <a16:creationId xmlns:a16="http://schemas.microsoft.com/office/drawing/2014/main" id="{C1889AFA-5A49-4E7A-A423-BA5541F6B3B4}"/>
              </a:ext>
            </a:extLst>
          </p:cNvPr>
          <p:cNvSpPr txBox="1"/>
          <p:nvPr/>
        </p:nvSpPr>
        <p:spPr>
          <a:xfrm>
            <a:off x="10733558" y="996594"/>
            <a:ext cx="763351" cy="523220"/>
          </a:xfrm>
          <a:prstGeom prst="rect">
            <a:avLst/>
          </a:prstGeom>
          <a:noFill/>
        </p:spPr>
        <p:txBody>
          <a:bodyPr wrap="none" rtlCol="0">
            <a:spAutoFit/>
          </a:bodyPr>
          <a:lstStyle/>
          <a:p>
            <a:pPr algn="ctr"/>
            <a:r>
              <a:rPr lang="es-CO" sz="1400" b="1" dirty="0">
                <a:latin typeface="Century Gothic" panose="020B0502020202020204" pitchFamily="34" charset="0"/>
              </a:rPr>
              <a:t>25 - 59</a:t>
            </a:r>
          </a:p>
          <a:p>
            <a:pPr algn="ctr"/>
            <a:r>
              <a:rPr lang="es-CO" sz="1400" b="1" dirty="0">
                <a:latin typeface="Century Gothic" panose="020B0502020202020204" pitchFamily="34" charset="0"/>
              </a:rPr>
              <a:t>años</a:t>
            </a:r>
          </a:p>
        </p:txBody>
      </p:sp>
      <p:sp>
        <p:nvSpPr>
          <p:cNvPr id="34" name="CuadroTexto 33">
            <a:extLst>
              <a:ext uri="{FF2B5EF4-FFF2-40B4-BE49-F238E27FC236}">
                <a16:creationId xmlns:a16="http://schemas.microsoft.com/office/drawing/2014/main" id="{ED755940-A5DC-4B31-B9A9-AAA0E7F69A51}"/>
              </a:ext>
            </a:extLst>
          </p:cNvPr>
          <p:cNvSpPr txBox="1"/>
          <p:nvPr/>
        </p:nvSpPr>
        <p:spPr>
          <a:xfrm>
            <a:off x="10099608" y="1589876"/>
            <a:ext cx="1314784" cy="184666"/>
          </a:xfrm>
          <a:prstGeom prst="rect">
            <a:avLst/>
          </a:prstGeom>
          <a:noFill/>
        </p:spPr>
        <p:txBody>
          <a:bodyPr wrap="none" rtlCol="0">
            <a:spAutoFit/>
          </a:bodyPr>
          <a:lstStyle/>
          <a:p>
            <a:r>
              <a:rPr lang="es-ES" sz="600" dirty="0">
                <a:latin typeface="Century Gothic" panose="020B0502020202020204" pitchFamily="34" charset="0"/>
              </a:rPr>
              <a:t>Porcentaje población Bogotá:</a:t>
            </a:r>
            <a:endParaRPr lang="es-CO" sz="600" dirty="0">
              <a:latin typeface="Century Gothic" panose="020B0502020202020204" pitchFamily="34" charset="0"/>
            </a:endParaRPr>
          </a:p>
        </p:txBody>
      </p:sp>
      <p:sp>
        <p:nvSpPr>
          <p:cNvPr id="35" name="CuadroTexto 34">
            <a:extLst>
              <a:ext uri="{FF2B5EF4-FFF2-40B4-BE49-F238E27FC236}">
                <a16:creationId xmlns:a16="http://schemas.microsoft.com/office/drawing/2014/main" id="{52A09CD9-194E-4B63-98A6-0E2C84783819}"/>
              </a:ext>
            </a:extLst>
          </p:cNvPr>
          <p:cNvSpPr txBox="1"/>
          <p:nvPr/>
        </p:nvSpPr>
        <p:spPr>
          <a:xfrm>
            <a:off x="10765814" y="1783048"/>
            <a:ext cx="691215" cy="307777"/>
          </a:xfrm>
          <a:prstGeom prst="rect">
            <a:avLst/>
          </a:prstGeom>
          <a:noFill/>
        </p:spPr>
        <p:txBody>
          <a:bodyPr wrap="none" rtlCol="0">
            <a:spAutoFit/>
          </a:bodyPr>
          <a:lstStyle/>
          <a:p>
            <a:pPr algn="ctr"/>
            <a:r>
              <a:rPr lang="es-CO" sz="1400" b="1" dirty="0">
                <a:latin typeface="Century Gothic" panose="020B0502020202020204" pitchFamily="34" charset="0"/>
              </a:rPr>
              <a:t>45,3%</a:t>
            </a:r>
          </a:p>
        </p:txBody>
      </p:sp>
      <p:sp>
        <p:nvSpPr>
          <p:cNvPr id="36" name="CuadroTexto 35">
            <a:extLst>
              <a:ext uri="{FF2B5EF4-FFF2-40B4-BE49-F238E27FC236}">
                <a16:creationId xmlns:a16="http://schemas.microsoft.com/office/drawing/2014/main" id="{168BE6BD-EB03-4504-A31B-C1ABB9774E61}"/>
              </a:ext>
            </a:extLst>
          </p:cNvPr>
          <p:cNvSpPr txBox="1"/>
          <p:nvPr/>
        </p:nvSpPr>
        <p:spPr>
          <a:xfrm>
            <a:off x="10099608" y="2248386"/>
            <a:ext cx="1415772" cy="184666"/>
          </a:xfrm>
          <a:prstGeom prst="rect">
            <a:avLst/>
          </a:prstGeom>
          <a:noFill/>
        </p:spPr>
        <p:txBody>
          <a:bodyPr wrap="none" rtlCol="0">
            <a:spAutoFit/>
          </a:bodyPr>
          <a:lstStyle/>
          <a:p>
            <a:r>
              <a:rPr lang="es-ES" sz="600" dirty="0">
                <a:latin typeface="Century Gothic" panose="020B0502020202020204" pitchFamily="34" charset="0"/>
              </a:rPr>
              <a:t>Tiempo dentro del equipamiento</a:t>
            </a:r>
            <a:endParaRPr lang="es-CO" sz="600" dirty="0">
              <a:latin typeface="Century Gothic" panose="020B0502020202020204" pitchFamily="34" charset="0"/>
            </a:endParaRPr>
          </a:p>
        </p:txBody>
      </p:sp>
      <p:sp>
        <p:nvSpPr>
          <p:cNvPr id="37" name="CuadroTexto 36">
            <a:extLst>
              <a:ext uri="{FF2B5EF4-FFF2-40B4-BE49-F238E27FC236}">
                <a16:creationId xmlns:a16="http://schemas.microsoft.com/office/drawing/2014/main" id="{27308C1A-C5EC-4E00-B478-32982116201C}"/>
              </a:ext>
            </a:extLst>
          </p:cNvPr>
          <p:cNvSpPr txBox="1"/>
          <p:nvPr/>
        </p:nvSpPr>
        <p:spPr>
          <a:xfrm>
            <a:off x="10792575" y="2334359"/>
            <a:ext cx="676788" cy="523220"/>
          </a:xfrm>
          <a:prstGeom prst="rect">
            <a:avLst/>
          </a:prstGeom>
          <a:noFill/>
        </p:spPr>
        <p:txBody>
          <a:bodyPr wrap="none" rtlCol="0">
            <a:spAutoFit/>
          </a:bodyPr>
          <a:lstStyle/>
          <a:p>
            <a:pPr algn="ctr"/>
            <a:r>
              <a:rPr lang="es-CO" sz="1400" b="1" dirty="0">
                <a:latin typeface="Century Gothic" panose="020B0502020202020204" pitchFamily="34" charset="0"/>
              </a:rPr>
              <a:t>1-3</a:t>
            </a:r>
          </a:p>
          <a:p>
            <a:pPr algn="ctr"/>
            <a:r>
              <a:rPr lang="es-CO" sz="1400" b="1" dirty="0">
                <a:latin typeface="Century Gothic" panose="020B0502020202020204" pitchFamily="34" charset="0"/>
              </a:rPr>
              <a:t>Horas</a:t>
            </a:r>
          </a:p>
        </p:txBody>
      </p:sp>
      <p:sp>
        <p:nvSpPr>
          <p:cNvPr id="39" name="CuadroTexto 38">
            <a:extLst>
              <a:ext uri="{FF2B5EF4-FFF2-40B4-BE49-F238E27FC236}">
                <a16:creationId xmlns:a16="http://schemas.microsoft.com/office/drawing/2014/main" id="{92E2EB32-A3D6-4CF2-A451-DEC9F98ECB6E}"/>
              </a:ext>
            </a:extLst>
          </p:cNvPr>
          <p:cNvSpPr txBox="1"/>
          <p:nvPr/>
        </p:nvSpPr>
        <p:spPr>
          <a:xfrm>
            <a:off x="10090153" y="2917182"/>
            <a:ext cx="1101584" cy="184666"/>
          </a:xfrm>
          <a:prstGeom prst="rect">
            <a:avLst/>
          </a:prstGeom>
          <a:noFill/>
        </p:spPr>
        <p:txBody>
          <a:bodyPr wrap="none" rtlCol="0">
            <a:spAutoFit/>
          </a:bodyPr>
          <a:lstStyle/>
          <a:p>
            <a:r>
              <a:rPr lang="es-ES" sz="600" dirty="0">
                <a:latin typeface="Century Gothic" panose="020B0502020202020204" pitchFamily="34" charset="0"/>
              </a:rPr>
              <a:t>Uso del espacio público:</a:t>
            </a:r>
            <a:endParaRPr lang="es-CO" sz="600" dirty="0">
              <a:latin typeface="Century Gothic" panose="020B0502020202020204" pitchFamily="34" charset="0"/>
            </a:endParaRPr>
          </a:p>
        </p:txBody>
      </p:sp>
      <p:sp>
        <p:nvSpPr>
          <p:cNvPr id="40" name="CuadroTexto 39">
            <a:extLst>
              <a:ext uri="{FF2B5EF4-FFF2-40B4-BE49-F238E27FC236}">
                <a16:creationId xmlns:a16="http://schemas.microsoft.com/office/drawing/2014/main" id="{D8B1ACFC-A977-42E9-A892-C0061AB7C03F}"/>
              </a:ext>
            </a:extLst>
          </p:cNvPr>
          <p:cNvSpPr txBox="1"/>
          <p:nvPr/>
        </p:nvSpPr>
        <p:spPr>
          <a:xfrm>
            <a:off x="4462202" y="3834794"/>
            <a:ext cx="942887" cy="184666"/>
          </a:xfrm>
          <a:prstGeom prst="rect">
            <a:avLst/>
          </a:prstGeom>
          <a:noFill/>
        </p:spPr>
        <p:txBody>
          <a:bodyPr wrap="none" rtlCol="0">
            <a:spAutoFit/>
          </a:bodyPr>
          <a:lstStyle/>
          <a:p>
            <a:r>
              <a:rPr lang="es-CO" sz="600" dirty="0">
                <a:latin typeface="Century Gothic" panose="020B0502020202020204" pitchFamily="34" charset="0"/>
              </a:rPr>
              <a:t>Espacios propuestas</a:t>
            </a:r>
          </a:p>
        </p:txBody>
      </p:sp>
      <p:sp>
        <p:nvSpPr>
          <p:cNvPr id="41" name="CuadroTexto 40">
            <a:extLst>
              <a:ext uri="{FF2B5EF4-FFF2-40B4-BE49-F238E27FC236}">
                <a16:creationId xmlns:a16="http://schemas.microsoft.com/office/drawing/2014/main" id="{C2478F86-0165-40CD-BFF4-2D42A3BB3096}"/>
              </a:ext>
            </a:extLst>
          </p:cNvPr>
          <p:cNvSpPr txBox="1"/>
          <p:nvPr/>
        </p:nvSpPr>
        <p:spPr>
          <a:xfrm>
            <a:off x="4873087" y="4037756"/>
            <a:ext cx="1159292" cy="430887"/>
          </a:xfrm>
          <a:prstGeom prst="rect">
            <a:avLst/>
          </a:prstGeom>
          <a:noFill/>
        </p:spPr>
        <p:txBody>
          <a:bodyPr wrap="none" rtlCol="0">
            <a:spAutoFit/>
          </a:bodyPr>
          <a:lstStyle/>
          <a:p>
            <a:r>
              <a:rPr lang="es-CO" sz="1050" b="1" dirty="0">
                <a:latin typeface="Century Gothic" panose="020B0502020202020204" pitchFamily="34" charset="0"/>
              </a:rPr>
              <a:t>Zona</a:t>
            </a:r>
          </a:p>
          <a:p>
            <a:r>
              <a:rPr lang="es-CO" sz="1050" b="1" dirty="0">
                <a:latin typeface="Century Gothic" panose="020B0502020202020204" pitchFamily="34" charset="0"/>
              </a:rPr>
              <a:t>Gastronómica</a:t>
            </a:r>
          </a:p>
        </p:txBody>
      </p:sp>
      <p:sp>
        <p:nvSpPr>
          <p:cNvPr id="43" name="CuadroTexto 42">
            <a:extLst>
              <a:ext uri="{FF2B5EF4-FFF2-40B4-BE49-F238E27FC236}">
                <a16:creationId xmlns:a16="http://schemas.microsoft.com/office/drawing/2014/main" id="{8C3CFFB2-2080-48EC-8A95-3F9D77F9A952}"/>
              </a:ext>
            </a:extLst>
          </p:cNvPr>
          <p:cNvSpPr txBox="1"/>
          <p:nvPr/>
        </p:nvSpPr>
        <p:spPr>
          <a:xfrm>
            <a:off x="4874535" y="4579277"/>
            <a:ext cx="774571" cy="400110"/>
          </a:xfrm>
          <a:prstGeom prst="rect">
            <a:avLst/>
          </a:prstGeom>
          <a:noFill/>
        </p:spPr>
        <p:txBody>
          <a:bodyPr wrap="none" rtlCol="0">
            <a:spAutoFit/>
          </a:bodyPr>
          <a:lstStyle/>
          <a:p>
            <a:r>
              <a:rPr lang="es-CO" sz="1000" b="1" dirty="0">
                <a:latin typeface="Century Gothic" panose="020B0502020202020204" pitchFamily="34" charset="0"/>
              </a:rPr>
              <a:t>Feria </a:t>
            </a:r>
          </a:p>
          <a:p>
            <a:r>
              <a:rPr lang="es-CO" sz="1000" b="1" dirty="0">
                <a:latin typeface="Century Gothic" panose="020B0502020202020204" pitchFamily="34" charset="0"/>
              </a:rPr>
              <a:t>Artesanal</a:t>
            </a:r>
          </a:p>
        </p:txBody>
      </p:sp>
      <p:sp>
        <p:nvSpPr>
          <p:cNvPr id="44" name="CuadroTexto 43">
            <a:extLst>
              <a:ext uri="{FF2B5EF4-FFF2-40B4-BE49-F238E27FC236}">
                <a16:creationId xmlns:a16="http://schemas.microsoft.com/office/drawing/2014/main" id="{13F474D8-6FE5-4E23-859E-DFFB80F1BCFE}"/>
              </a:ext>
            </a:extLst>
          </p:cNvPr>
          <p:cNvSpPr txBox="1"/>
          <p:nvPr/>
        </p:nvSpPr>
        <p:spPr>
          <a:xfrm>
            <a:off x="4452142" y="5145454"/>
            <a:ext cx="1415772" cy="184666"/>
          </a:xfrm>
          <a:prstGeom prst="rect">
            <a:avLst/>
          </a:prstGeom>
          <a:noFill/>
        </p:spPr>
        <p:txBody>
          <a:bodyPr wrap="none" rtlCol="0">
            <a:spAutoFit/>
          </a:bodyPr>
          <a:lstStyle/>
          <a:p>
            <a:r>
              <a:rPr lang="es-ES" sz="600" dirty="0">
                <a:latin typeface="Century Gothic" panose="020B0502020202020204" pitchFamily="34" charset="0"/>
              </a:rPr>
              <a:t>Tiempo dentro del equipamiento</a:t>
            </a:r>
            <a:endParaRPr lang="es-CO" sz="600" dirty="0">
              <a:latin typeface="Century Gothic" panose="020B0502020202020204" pitchFamily="34" charset="0"/>
            </a:endParaRPr>
          </a:p>
        </p:txBody>
      </p:sp>
      <p:sp>
        <p:nvSpPr>
          <p:cNvPr id="45" name="CuadroTexto 44">
            <a:extLst>
              <a:ext uri="{FF2B5EF4-FFF2-40B4-BE49-F238E27FC236}">
                <a16:creationId xmlns:a16="http://schemas.microsoft.com/office/drawing/2014/main" id="{10E0CF62-6613-4074-9B68-8369B33DF257}"/>
              </a:ext>
            </a:extLst>
          </p:cNvPr>
          <p:cNvSpPr txBox="1"/>
          <p:nvPr/>
        </p:nvSpPr>
        <p:spPr>
          <a:xfrm>
            <a:off x="5145196" y="5278048"/>
            <a:ext cx="676788" cy="523220"/>
          </a:xfrm>
          <a:prstGeom prst="rect">
            <a:avLst/>
          </a:prstGeom>
          <a:noFill/>
        </p:spPr>
        <p:txBody>
          <a:bodyPr wrap="none" rtlCol="0">
            <a:spAutoFit/>
          </a:bodyPr>
          <a:lstStyle/>
          <a:p>
            <a:pPr algn="ctr"/>
            <a:r>
              <a:rPr lang="es-CO" sz="1400" b="1" dirty="0">
                <a:latin typeface="Century Gothic" panose="020B0502020202020204" pitchFamily="34" charset="0"/>
              </a:rPr>
              <a:t>2-3</a:t>
            </a:r>
          </a:p>
          <a:p>
            <a:pPr algn="ctr"/>
            <a:r>
              <a:rPr lang="es-CO" sz="1400" b="1" dirty="0">
                <a:latin typeface="Century Gothic" panose="020B0502020202020204" pitchFamily="34" charset="0"/>
              </a:rPr>
              <a:t>Horas</a:t>
            </a:r>
          </a:p>
        </p:txBody>
      </p:sp>
      <p:sp>
        <p:nvSpPr>
          <p:cNvPr id="46" name="CuadroTexto 45">
            <a:extLst>
              <a:ext uri="{FF2B5EF4-FFF2-40B4-BE49-F238E27FC236}">
                <a16:creationId xmlns:a16="http://schemas.microsoft.com/office/drawing/2014/main" id="{E7E4499B-6F40-4F25-9F1D-1507E815AC49}"/>
              </a:ext>
            </a:extLst>
          </p:cNvPr>
          <p:cNvSpPr txBox="1"/>
          <p:nvPr/>
        </p:nvSpPr>
        <p:spPr>
          <a:xfrm>
            <a:off x="4442687" y="5814250"/>
            <a:ext cx="1101584" cy="184666"/>
          </a:xfrm>
          <a:prstGeom prst="rect">
            <a:avLst/>
          </a:prstGeom>
          <a:noFill/>
        </p:spPr>
        <p:txBody>
          <a:bodyPr wrap="none" rtlCol="0">
            <a:spAutoFit/>
          </a:bodyPr>
          <a:lstStyle/>
          <a:p>
            <a:r>
              <a:rPr lang="es-ES" sz="600" dirty="0">
                <a:latin typeface="Century Gothic" panose="020B0502020202020204" pitchFamily="34" charset="0"/>
              </a:rPr>
              <a:t>Uso del espacio público:</a:t>
            </a:r>
            <a:endParaRPr lang="es-CO" sz="600" dirty="0">
              <a:latin typeface="Century Gothic" panose="020B0502020202020204" pitchFamily="34" charset="0"/>
            </a:endParaRPr>
          </a:p>
        </p:txBody>
      </p:sp>
      <p:sp>
        <p:nvSpPr>
          <p:cNvPr id="47" name="CuadroTexto 46">
            <a:extLst>
              <a:ext uri="{FF2B5EF4-FFF2-40B4-BE49-F238E27FC236}">
                <a16:creationId xmlns:a16="http://schemas.microsoft.com/office/drawing/2014/main" id="{D5CBCD76-4E21-4690-ABE5-B74BA073C708}"/>
              </a:ext>
            </a:extLst>
          </p:cNvPr>
          <p:cNvSpPr txBox="1"/>
          <p:nvPr/>
        </p:nvSpPr>
        <p:spPr>
          <a:xfrm>
            <a:off x="10109668" y="3830763"/>
            <a:ext cx="942887" cy="184666"/>
          </a:xfrm>
          <a:prstGeom prst="rect">
            <a:avLst/>
          </a:prstGeom>
          <a:noFill/>
        </p:spPr>
        <p:txBody>
          <a:bodyPr wrap="none" rtlCol="0">
            <a:spAutoFit/>
          </a:bodyPr>
          <a:lstStyle/>
          <a:p>
            <a:r>
              <a:rPr lang="es-CO" sz="600" dirty="0">
                <a:latin typeface="Century Gothic" panose="020B0502020202020204" pitchFamily="34" charset="0"/>
              </a:rPr>
              <a:t>Espacios propuestas</a:t>
            </a:r>
          </a:p>
        </p:txBody>
      </p:sp>
      <p:sp>
        <p:nvSpPr>
          <p:cNvPr id="48" name="CuadroTexto 47">
            <a:extLst>
              <a:ext uri="{FF2B5EF4-FFF2-40B4-BE49-F238E27FC236}">
                <a16:creationId xmlns:a16="http://schemas.microsoft.com/office/drawing/2014/main" id="{A61BFEB7-E5B1-4827-BE36-28394FEBB73E}"/>
              </a:ext>
            </a:extLst>
          </p:cNvPr>
          <p:cNvSpPr txBox="1"/>
          <p:nvPr/>
        </p:nvSpPr>
        <p:spPr>
          <a:xfrm>
            <a:off x="10515447" y="4042455"/>
            <a:ext cx="1159292" cy="430887"/>
          </a:xfrm>
          <a:prstGeom prst="rect">
            <a:avLst/>
          </a:prstGeom>
          <a:noFill/>
        </p:spPr>
        <p:txBody>
          <a:bodyPr wrap="none" rtlCol="0">
            <a:spAutoFit/>
          </a:bodyPr>
          <a:lstStyle/>
          <a:p>
            <a:r>
              <a:rPr lang="es-CO" sz="1050" b="1" dirty="0">
                <a:latin typeface="Century Gothic" panose="020B0502020202020204" pitchFamily="34" charset="0"/>
              </a:rPr>
              <a:t>Zona</a:t>
            </a:r>
          </a:p>
          <a:p>
            <a:r>
              <a:rPr lang="es-CO" sz="1050" b="1" dirty="0">
                <a:latin typeface="Century Gothic" panose="020B0502020202020204" pitchFamily="34" charset="0"/>
              </a:rPr>
              <a:t>Gastronómica</a:t>
            </a:r>
          </a:p>
        </p:txBody>
      </p:sp>
      <p:sp>
        <p:nvSpPr>
          <p:cNvPr id="49" name="CuadroTexto 48">
            <a:extLst>
              <a:ext uri="{FF2B5EF4-FFF2-40B4-BE49-F238E27FC236}">
                <a16:creationId xmlns:a16="http://schemas.microsoft.com/office/drawing/2014/main" id="{19931E02-49EE-40D4-9C90-248D1FF79D53}"/>
              </a:ext>
            </a:extLst>
          </p:cNvPr>
          <p:cNvSpPr txBox="1"/>
          <p:nvPr/>
        </p:nvSpPr>
        <p:spPr>
          <a:xfrm>
            <a:off x="10515447" y="4582496"/>
            <a:ext cx="867545" cy="400110"/>
          </a:xfrm>
          <a:prstGeom prst="rect">
            <a:avLst/>
          </a:prstGeom>
          <a:noFill/>
        </p:spPr>
        <p:txBody>
          <a:bodyPr wrap="none" rtlCol="0">
            <a:spAutoFit/>
          </a:bodyPr>
          <a:lstStyle/>
          <a:p>
            <a:r>
              <a:rPr lang="es-CO" sz="1000" b="1" dirty="0">
                <a:latin typeface="Century Gothic" panose="020B0502020202020204" pitchFamily="34" charset="0"/>
              </a:rPr>
              <a:t>Agricultura</a:t>
            </a:r>
          </a:p>
          <a:p>
            <a:r>
              <a:rPr lang="es-CO" sz="1000" b="1" dirty="0">
                <a:latin typeface="Century Gothic" panose="020B0502020202020204" pitchFamily="34" charset="0"/>
              </a:rPr>
              <a:t>Urbana</a:t>
            </a:r>
          </a:p>
        </p:txBody>
      </p:sp>
      <p:sp>
        <p:nvSpPr>
          <p:cNvPr id="50" name="CuadroTexto 49">
            <a:extLst>
              <a:ext uri="{FF2B5EF4-FFF2-40B4-BE49-F238E27FC236}">
                <a16:creationId xmlns:a16="http://schemas.microsoft.com/office/drawing/2014/main" id="{B336F370-859E-4B95-B380-2F02371FDE57}"/>
              </a:ext>
            </a:extLst>
          </p:cNvPr>
          <p:cNvSpPr txBox="1"/>
          <p:nvPr/>
        </p:nvSpPr>
        <p:spPr>
          <a:xfrm>
            <a:off x="10099608" y="5168197"/>
            <a:ext cx="1415772" cy="184666"/>
          </a:xfrm>
          <a:prstGeom prst="rect">
            <a:avLst/>
          </a:prstGeom>
          <a:noFill/>
        </p:spPr>
        <p:txBody>
          <a:bodyPr wrap="none" rtlCol="0">
            <a:spAutoFit/>
          </a:bodyPr>
          <a:lstStyle/>
          <a:p>
            <a:r>
              <a:rPr lang="es-ES" sz="600" dirty="0">
                <a:latin typeface="Century Gothic" panose="020B0502020202020204" pitchFamily="34" charset="0"/>
              </a:rPr>
              <a:t>Tiempo dentro del equipamiento</a:t>
            </a:r>
            <a:endParaRPr lang="es-CO" sz="600" dirty="0">
              <a:latin typeface="Century Gothic" panose="020B0502020202020204" pitchFamily="34" charset="0"/>
            </a:endParaRPr>
          </a:p>
        </p:txBody>
      </p:sp>
      <p:sp>
        <p:nvSpPr>
          <p:cNvPr id="51" name="CuadroTexto 50">
            <a:extLst>
              <a:ext uri="{FF2B5EF4-FFF2-40B4-BE49-F238E27FC236}">
                <a16:creationId xmlns:a16="http://schemas.microsoft.com/office/drawing/2014/main" id="{804CA088-4A05-4378-811D-58932AE40924}"/>
              </a:ext>
            </a:extLst>
          </p:cNvPr>
          <p:cNvSpPr txBox="1"/>
          <p:nvPr/>
        </p:nvSpPr>
        <p:spPr>
          <a:xfrm>
            <a:off x="10792662" y="5256255"/>
            <a:ext cx="676788" cy="523220"/>
          </a:xfrm>
          <a:prstGeom prst="rect">
            <a:avLst/>
          </a:prstGeom>
          <a:noFill/>
        </p:spPr>
        <p:txBody>
          <a:bodyPr wrap="none" rtlCol="0">
            <a:spAutoFit/>
          </a:bodyPr>
          <a:lstStyle/>
          <a:p>
            <a:pPr algn="ctr"/>
            <a:r>
              <a:rPr lang="es-CO" sz="1400" b="1" dirty="0">
                <a:latin typeface="Century Gothic" panose="020B0502020202020204" pitchFamily="34" charset="0"/>
              </a:rPr>
              <a:t>3 - 4</a:t>
            </a:r>
          </a:p>
          <a:p>
            <a:pPr algn="ctr"/>
            <a:r>
              <a:rPr lang="es-CO" sz="1400" b="1" dirty="0">
                <a:latin typeface="Century Gothic" panose="020B0502020202020204" pitchFamily="34" charset="0"/>
              </a:rPr>
              <a:t>Horas</a:t>
            </a:r>
          </a:p>
        </p:txBody>
      </p:sp>
      <p:sp>
        <p:nvSpPr>
          <p:cNvPr id="52" name="CuadroTexto 51">
            <a:extLst>
              <a:ext uri="{FF2B5EF4-FFF2-40B4-BE49-F238E27FC236}">
                <a16:creationId xmlns:a16="http://schemas.microsoft.com/office/drawing/2014/main" id="{A374CBB3-5337-430B-B52A-7AEB09205359}"/>
              </a:ext>
            </a:extLst>
          </p:cNvPr>
          <p:cNvSpPr txBox="1"/>
          <p:nvPr/>
        </p:nvSpPr>
        <p:spPr>
          <a:xfrm>
            <a:off x="10098466" y="5850748"/>
            <a:ext cx="1101584" cy="184666"/>
          </a:xfrm>
          <a:prstGeom prst="rect">
            <a:avLst/>
          </a:prstGeom>
          <a:noFill/>
        </p:spPr>
        <p:txBody>
          <a:bodyPr wrap="none" rtlCol="0">
            <a:spAutoFit/>
          </a:bodyPr>
          <a:lstStyle/>
          <a:p>
            <a:r>
              <a:rPr lang="es-ES" sz="600" dirty="0">
                <a:latin typeface="Century Gothic" panose="020B0502020202020204" pitchFamily="34" charset="0"/>
              </a:rPr>
              <a:t>Uso del espacio público:</a:t>
            </a:r>
            <a:endParaRPr lang="es-CO" sz="600" dirty="0">
              <a:latin typeface="Century Gothic" panose="020B0502020202020204" pitchFamily="34" charset="0"/>
            </a:endParaRPr>
          </a:p>
        </p:txBody>
      </p:sp>
      <p:sp>
        <p:nvSpPr>
          <p:cNvPr id="53" name="CuadroTexto 52">
            <a:extLst>
              <a:ext uri="{FF2B5EF4-FFF2-40B4-BE49-F238E27FC236}">
                <a16:creationId xmlns:a16="http://schemas.microsoft.com/office/drawing/2014/main" id="{8F33CA93-FEAD-4134-910C-8472CE2A8C0B}"/>
              </a:ext>
            </a:extLst>
          </p:cNvPr>
          <p:cNvSpPr txBox="1"/>
          <p:nvPr/>
        </p:nvSpPr>
        <p:spPr>
          <a:xfrm>
            <a:off x="4968786" y="315367"/>
            <a:ext cx="2165978" cy="369332"/>
          </a:xfrm>
          <a:prstGeom prst="rect">
            <a:avLst/>
          </a:prstGeom>
          <a:noFill/>
        </p:spPr>
        <p:txBody>
          <a:bodyPr wrap="none" rtlCol="0">
            <a:spAutoFit/>
          </a:bodyPr>
          <a:lstStyle/>
          <a:p>
            <a:r>
              <a:rPr lang="es-CO" dirty="0">
                <a:latin typeface="LEMON MILK" panose="00000500000000000000" pitchFamily="50" charset="0"/>
              </a:rPr>
              <a:t>Tipos usuarios</a:t>
            </a:r>
          </a:p>
        </p:txBody>
      </p:sp>
    </p:spTree>
    <p:extLst>
      <p:ext uri="{BB962C8B-B14F-4D97-AF65-F5344CB8AC3E}">
        <p14:creationId xmlns:p14="http://schemas.microsoft.com/office/powerpoint/2010/main" val="23785452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anim calcmode="lin" valueType="num">
                                      <p:cBhvr>
                                        <p:cTn id="8" dur="500" fill="hold"/>
                                        <p:tgtEl>
                                          <p:spTgt spid="53"/>
                                        </p:tgtEl>
                                        <p:attrNameLst>
                                          <p:attrName>ppt_x</p:attrName>
                                        </p:attrNameLst>
                                      </p:cBhvr>
                                      <p:tavLst>
                                        <p:tav tm="0">
                                          <p:val>
                                            <p:strVal val="#ppt_x"/>
                                          </p:val>
                                        </p:tav>
                                        <p:tav tm="100000">
                                          <p:val>
                                            <p:strVal val="#ppt_x"/>
                                          </p:val>
                                        </p:tav>
                                      </p:tavLst>
                                    </p:anim>
                                    <p:anim calcmode="lin" valueType="num">
                                      <p:cBhvr>
                                        <p:cTn id="9" dur="500" fill="hold"/>
                                        <p:tgtEl>
                                          <p:spTgt spid="5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 presetClass="entr" presetSubtype="4"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1000" fill="hold"/>
                                        <p:tgtEl>
                                          <p:spTgt spid="17"/>
                                        </p:tgtEl>
                                        <p:attrNameLst>
                                          <p:attrName>ppt_x</p:attrName>
                                        </p:attrNameLst>
                                      </p:cBhvr>
                                      <p:tavLst>
                                        <p:tav tm="0">
                                          <p:val>
                                            <p:strVal val="#ppt_x"/>
                                          </p:val>
                                        </p:tav>
                                        <p:tav tm="100000">
                                          <p:val>
                                            <p:strVal val="#ppt_x"/>
                                          </p:val>
                                        </p:tav>
                                      </p:tavLst>
                                    </p:anim>
                                    <p:anim calcmode="lin" valueType="num">
                                      <p:cBhvr additive="base">
                                        <p:cTn id="14" dur="1000" fill="hold"/>
                                        <p:tgtEl>
                                          <p:spTgt spid="17"/>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2" presetClass="entr" presetSubtype="4"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par>
                          <p:cTn id="20" fill="hold">
                            <p:stCondLst>
                              <p:cond delay="2500"/>
                            </p:stCondLst>
                            <p:childTnLst>
                              <p:par>
                                <p:cTn id="21" presetID="2" presetClass="entr" presetSubtype="4"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1000" fill="hold"/>
                                        <p:tgtEl>
                                          <p:spTgt spid="18"/>
                                        </p:tgtEl>
                                        <p:attrNameLst>
                                          <p:attrName>ppt_x</p:attrName>
                                        </p:attrNameLst>
                                      </p:cBhvr>
                                      <p:tavLst>
                                        <p:tav tm="0">
                                          <p:val>
                                            <p:strVal val="#ppt_x"/>
                                          </p:val>
                                        </p:tav>
                                        <p:tav tm="100000">
                                          <p:val>
                                            <p:strVal val="#ppt_x"/>
                                          </p:val>
                                        </p:tav>
                                      </p:tavLst>
                                    </p:anim>
                                    <p:anim calcmode="lin" valueType="num">
                                      <p:cBhvr additive="base">
                                        <p:cTn id="24" dur="1000" fill="hold"/>
                                        <p:tgtEl>
                                          <p:spTgt spid="18"/>
                                        </p:tgtEl>
                                        <p:attrNameLst>
                                          <p:attrName>ppt_y</p:attrName>
                                        </p:attrNameLst>
                                      </p:cBhvr>
                                      <p:tavLst>
                                        <p:tav tm="0">
                                          <p:val>
                                            <p:strVal val="1+#ppt_h/2"/>
                                          </p:val>
                                        </p:tav>
                                        <p:tav tm="100000">
                                          <p:val>
                                            <p:strVal val="#ppt_y"/>
                                          </p:val>
                                        </p:tav>
                                      </p:tavLst>
                                    </p:anim>
                                  </p:childTnLst>
                                </p:cTn>
                              </p:par>
                            </p:childTnLst>
                          </p:cTn>
                        </p:par>
                        <p:par>
                          <p:cTn id="25" fill="hold">
                            <p:stCondLst>
                              <p:cond delay="3500"/>
                            </p:stCondLst>
                            <p:childTnLst>
                              <p:par>
                                <p:cTn id="26" presetID="47" presetClass="entr" presetSubtype="0" fill="hold" nodeType="after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par>
                                <p:cTn id="31" presetID="47"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1000"/>
                                        <p:tgtEl>
                                          <p:spTgt spid="16"/>
                                        </p:tgtEl>
                                      </p:cBhvr>
                                    </p:animEffect>
                                    <p:anim calcmode="lin" valueType="num">
                                      <p:cBhvr>
                                        <p:cTn id="34" dur="1000" fill="hold"/>
                                        <p:tgtEl>
                                          <p:spTgt spid="16"/>
                                        </p:tgtEl>
                                        <p:attrNameLst>
                                          <p:attrName>ppt_x</p:attrName>
                                        </p:attrNameLst>
                                      </p:cBhvr>
                                      <p:tavLst>
                                        <p:tav tm="0">
                                          <p:val>
                                            <p:strVal val="#ppt_x"/>
                                          </p:val>
                                        </p:tav>
                                        <p:tav tm="100000">
                                          <p:val>
                                            <p:strVal val="#ppt_x"/>
                                          </p:val>
                                        </p:tav>
                                      </p:tavLst>
                                    </p:anim>
                                    <p:anim calcmode="lin" valueType="num">
                                      <p:cBhvr>
                                        <p:cTn id="35" dur="1000" fill="hold"/>
                                        <p:tgtEl>
                                          <p:spTgt spid="16"/>
                                        </p:tgtEl>
                                        <p:attrNameLst>
                                          <p:attrName>ppt_y</p:attrName>
                                        </p:attrNameLst>
                                      </p:cBhvr>
                                      <p:tavLst>
                                        <p:tav tm="0">
                                          <p:val>
                                            <p:strVal val="#ppt_y-.1"/>
                                          </p:val>
                                        </p:tav>
                                        <p:tav tm="100000">
                                          <p:val>
                                            <p:strVal val="#ppt_y"/>
                                          </p:val>
                                        </p:tav>
                                      </p:tavLst>
                                    </p:anim>
                                  </p:childTnLst>
                                </p:cTn>
                              </p:par>
                              <p:par>
                                <p:cTn id="36" presetID="47" presetClass="entr" presetSubtype="0" fill="hold" grpId="0" nodeType="with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1000"/>
                                        <p:tgtEl>
                                          <p:spTgt spid="25"/>
                                        </p:tgtEl>
                                      </p:cBhvr>
                                    </p:animEffect>
                                    <p:anim calcmode="lin" valueType="num">
                                      <p:cBhvr>
                                        <p:cTn id="39" dur="1000" fill="hold"/>
                                        <p:tgtEl>
                                          <p:spTgt spid="25"/>
                                        </p:tgtEl>
                                        <p:attrNameLst>
                                          <p:attrName>ppt_x</p:attrName>
                                        </p:attrNameLst>
                                      </p:cBhvr>
                                      <p:tavLst>
                                        <p:tav tm="0">
                                          <p:val>
                                            <p:strVal val="#ppt_x"/>
                                          </p:val>
                                        </p:tav>
                                        <p:tav tm="100000">
                                          <p:val>
                                            <p:strVal val="#ppt_x"/>
                                          </p:val>
                                        </p:tav>
                                      </p:tavLst>
                                    </p:anim>
                                    <p:anim calcmode="lin" valueType="num">
                                      <p:cBhvr>
                                        <p:cTn id="40" dur="1000" fill="hold"/>
                                        <p:tgtEl>
                                          <p:spTgt spid="25"/>
                                        </p:tgtEl>
                                        <p:attrNameLst>
                                          <p:attrName>ppt_y</p:attrName>
                                        </p:attrNameLst>
                                      </p:cBhvr>
                                      <p:tavLst>
                                        <p:tav tm="0">
                                          <p:val>
                                            <p:strVal val="#ppt_y-.1"/>
                                          </p:val>
                                        </p:tav>
                                        <p:tav tm="100000">
                                          <p:val>
                                            <p:strVal val="#ppt_y"/>
                                          </p:val>
                                        </p:tav>
                                      </p:tavLst>
                                    </p:anim>
                                  </p:childTnLst>
                                </p:cTn>
                              </p:par>
                              <p:par>
                                <p:cTn id="41" presetID="47" presetClass="entr" presetSubtype="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1000"/>
                                        <p:tgtEl>
                                          <p:spTgt spid="27"/>
                                        </p:tgtEl>
                                      </p:cBhvr>
                                    </p:animEffect>
                                    <p:anim calcmode="lin" valueType="num">
                                      <p:cBhvr>
                                        <p:cTn id="44" dur="1000" fill="hold"/>
                                        <p:tgtEl>
                                          <p:spTgt spid="27"/>
                                        </p:tgtEl>
                                        <p:attrNameLst>
                                          <p:attrName>ppt_x</p:attrName>
                                        </p:attrNameLst>
                                      </p:cBhvr>
                                      <p:tavLst>
                                        <p:tav tm="0">
                                          <p:val>
                                            <p:strVal val="#ppt_x"/>
                                          </p:val>
                                        </p:tav>
                                        <p:tav tm="100000">
                                          <p:val>
                                            <p:strVal val="#ppt_x"/>
                                          </p:val>
                                        </p:tav>
                                      </p:tavLst>
                                    </p:anim>
                                    <p:anim calcmode="lin" valueType="num">
                                      <p:cBhvr>
                                        <p:cTn id="45" dur="1000" fill="hold"/>
                                        <p:tgtEl>
                                          <p:spTgt spid="27"/>
                                        </p:tgtEl>
                                        <p:attrNameLst>
                                          <p:attrName>ppt_y</p:attrName>
                                        </p:attrNameLst>
                                      </p:cBhvr>
                                      <p:tavLst>
                                        <p:tav tm="0">
                                          <p:val>
                                            <p:strVal val="#ppt_y-.1"/>
                                          </p:val>
                                        </p:tav>
                                        <p:tav tm="100000">
                                          <p:val>
                                            <p:strVal val="#ppt_y"/>
                                          </p:val>
                                        </p:tav>
                                      </p:tavLst>
                                    </p:anim>
                                  </p:childTnLst>
                                </p:cTn>
                              </p:par>
                              <p:par>
                                <p:cTn id="46" presetID="47" presetClass="entr" presetSubtype="0" fill="hold" grpId="0" nodeType="with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fade">
                                      <p:cBhvr>
                                        <p:cTn id="48" dur="1000"/>
                                        <p:tgtEl>
                                          <p:spTgt spid="28"/>
                                        </p:tgtEl>
                                      </p:cBhvr>
                                    </p:animEffect>
                                    <p:anim calcmode="lin" valueType="num">
                                      <p:cBhvr>
                                        <p:cTn id="49" dur="1000" fill="hold"/>
                                        <p:tgtEl>
                                          <p:spTgt spid="28"/>
                                        </p:tgtEl>
                                        <p:attrNameLst>
                                          <p:attrName>ppt_x</p:attrName>
                                        </p:attrNameLst>
                                      </p:cBhvr>
                                      <p:tavLst>
                                        <p:tav tm="0">
                                          <p:val>
                                            <p:strVal val="#ppt_x"/>
                                          </p:val>
                                        </p:tav>
                                        <p:tav tm="100000">
                                          <p:val>
                                            <p:strVal val="#ppt_x"/>
                                          </p:val>
                                        </p:tav>
                                      </p:tavLst>
                                    </p:anim>
                                    <p:anim calcmode="lin" valueType="num">
                                      <p:cBhvr>
                                        <p:cTn id="50" dur="1000" fill="hold"/>
                                        <p:tgtEl>
                                          <p:spTgt spid="28"/>
                                        </p:tgtEl>
                                        <p:attrNameLst>
                                          <p:attrName>ppt_y</p:attrName>
                                        </p:attrNameLst>
                                      </p:cBhvr>
                                      <p:tavLst>
                                        <p:tav tm="0">
                                          <p:val>
                                            <p:strVal val="#ppt_y-.1"/>
                                          </p:val>
                                        </p:tav>
                                        <p:tav tm="100000">
                                          <p:val>
                                            <p:strVal val="#ppt_y"/>
                                          </p:val>
                                        </p:tav>
                                      </p:tavLst>
                                    </p:anim>
                                  </p:childTnLst>
                                </p:cTn>
                              </p:par>
                              <p:par>
                                <p:cTn id="51" presetID="47" presetClass="entr" presetSubtype="0" fill="hold" grpId="0" nodeType="with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fade">
                                      <p:cBhvr>
                                        <p:cTn id="53" dur="1000"/>
                                        <p:tgtEl>
                                          <p:spTgt spid="29"/>
                                        </p:tgtEl>
                                      </p:cBhvr>
                                    </p:animEffect>
                                    <p:anim calcmode="lin" valueType="num">
                                      <p:cBhvr>
                                        <p:cTn id="54" dur="1000" fill="hold"/>
                                        <p:tgtEl>
                                          <p:spTgt spid="29"/>
                                        </p:tgtEl>
                                        <p:attrNameLst>
                                          <p:attrName>ppt_x</p:attrName>
                                        </p:attrNameLst>
                                      </p:cBhvr>
                                      <p:tavLst>
                                        <p:tav tm="0">
                                          <p:val>
                                            <p:strVal val="#ppt_x"/>
                                          </p:val>
                                        </p:tav>
                                        <p:tav tm="100000">
                                          <p:val>
                                            <p:strVal val="#ppt_x"/>
                                          </p:val>
                                        </p:tav>
                                      </p:tavLst>
                                    </p:anim>
                                    <p:anim calcmode="lin" valueType="num">
                                      <p:cBhvr>
                                        <p:cTn id="55" dur="1000" fill="hold"/>
                                        <p:tgtEl>
                                          <p:spTgt spid="29"/>
                                        </p:tgtEl>
                                        <p:attrNameLst>
                                          <p:attrName>ppt_y</p:attrName>
                                        </p:attrNameLst>
                                      </p:cBhvr>
                                      <p:tavLst>
                                        <p:tav tm="0">
                                          <p:val>
                                            <p:strVal val="#ppt_y-.1"/>
                                          </p:val>
                                        </p:tav>
                                        <p:tav tm="100000">
                                          <p:val>
                                            <p:strVal val="#ppt_y"/>
                                          </p:val>
                                        </p:tav>
                                      </p:tavLst>
                                    </p:anim>
                                  </p:childTnLst>
                                </p:cTn>
                              </p:par>
                              <p:par>
                                <p:cTn id="56" presetID="47" presetClass="entr" presetSubtype="0" fill="hold" grpId="0" nodeType="withEffect">
                                  <p:stCondLst>
                                    <p:cond delay="0"/>
                                  </p:stCondLst>
                                  <p:childTnLst>
                                    <p:set>
                                      <p:cBhvr>
                                        <p:cTn id="57" dur="1" fill="hold">
                                          <p:stCondLst>
                                            <p:cond delay="0"/>
                                          </p:stCondLst>
                                        </p:cTn>
                                        <p:tgtEl>
                                          <p:spTgt spid="30"/>
                                        </p:tgtEl>
                                        <p:attrNameLst>
                                          <p:attrName>style.visibility</p:attrName>
                                        </p:attrNameLst>
                                      </p:cBhvr>
                                      <p:to>
                                        <p:strVal val="visible"/>
                                      </p:to>
                                    </p:set>
                                    <p:animEffect transition="in" filter="fade">
                                      <p:cBhvr>
                                        <p:cTn id="58" dur="1000"/>
                                        <p:tgtEl>
                                          <p:spTgt spid="30"/>
                                        </p:tgtEl>
                                      </p:cBhvr>
                                    </p:animEffect>
                                    <p:anim calcmode="lin" valueType="num">
                                      <p:cBhvr>
                                        <p:cTn id="59" dur="1000" fill="hold"/>
                                        <p:tgtEl>
                                          <p:spTgt spid="30"/>
                                        </p:tgtEl>
                                        <p:attrNameLst>
                                          <p:attrName>ppt_x</p:attrName>
                                        </p:attrNameLst>
                                      </p:cBhvr>
                                      <p:tavLst>
                                        <p:tav tm="0">
                                          <p:val>
                                            <p:strVal val="#ppt_x"/>
                                          </p:val>
                                        </p:tav>
                                        <p:tav tm="100000">
                                          <p:val>
                                            <p:strVal val="#ppt_x"/>
                                          </p:val>
                                        </p:tav>
                                      </p:tavLst>
                                    </p:anim>
                                    <p:anim calcmode="lin" valueType="num">
                                      <p:cBhvr>
                                        <p:cTn id="60" dur="1000" fill="hold"/>
                                        <p:tgtEl>
                                          <p:spTgt spid="30"/>
                                        </p:tgtEl>
                                        <p:attrNameLst>
                                          <p:attrName>ppt_y</p:attrName>
                                        </p:attrNameLst>
                                      </p:cBhvr>
                                      <p:tavLst>
                                        <p:tav tm="0">
                                          <p:val>
                                            <p:strVal val="#ppt_y-.1"/>
                                          </p:val>
                                        </p:tav>
                                        <p:tav tm="100000">
                                          <p:val>
                                            <p:strVal val="#ppt_y"/>
                                          </p:val>
                                        </p:tav>
                                      </p:tavLst>
                                    </p:anim>
                                  </p:childTnLst>
                                </p:cTn>
                              </p:par>
                              <p:par>
                                <p:cTn id="61" presetID="47" presetClass="entr" presetSubtype="0" fill="hold" grpId="0" nodeType="with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fade">
                                      <p:cBhvr>
                                        <p:cTn id="63" dur="1000"/>
                                        <p:tgtEl>
                                          <p:spTgt spid="31"/>
                                        </p:tgtEl>
                                      </p:cBhvr>
                                    </p:animEffect>
                                    <p:anim calcmode="lin" valueType="num">
                                      <p:cBhvr>
                                        <p:cTn id="64" dur="1000" fill="hold"/>
                                        <p:tgtEl>
                                          <p:spTgt spid="31"/>
                                        </p:tgtEl>
                                        <p:attrNameLst>
                                          <p:attrName>ppt_x</p:attrName>
                                        </p:attrNameLst>
                                      </p:cBhvr>
                                      <p:tavLst>
                                        <p:tav tm="0">
                                          <p:val>
                                            <p:strVal val="#ppt_x"/>
                                          </p:val>
                                        </p:tav>
                                        <p:tav tm="100000">
                                          <p:val>
                                            <p:strVal val="#ppt_x"/>
                                          </p:val>
                                        </p:tav>
                                      </p:tavLst>
                                    </p:anim>
                                    <p:anim calcmode="lin" valueType="num">
                                      <p:cBhvr>
                                        <p:cTn id="65"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22"/>
                                        </p:tgtEl>
                                        <p:attrNameLst>
                                          <p:attrName>style.visibility</p:attrName>
                                        </p:attrNameLst>
                                      </p:cBhvr>
                                      <p:to>
                                        <p:strVal val="visible"/>
                                      </p:to>
                                    </p:set>
                                    <p:anim calcmode="lin" valueType="num">
                                      <p:cBhvr additive="base">
                                        <p:cTn id="70" dur="1000" fill="hold"/>
                                        <p:tgtEl>
                                          <p:spTgt spid="22"/>
                                        </p:tgtEl>
                                        <p:attrNameLst>
                                          <p:attrName>ppt_x</p:attrName>
                                        </p:attrNameLst>
                                      </p:cBhvr>
                                      <p:tavLst>
                                        <p:tav tm="0">
                                          <p:val>
                                            <p:strVal val="#ppt_x"/>
                                          </p:val>
                                        </p:tav>
                                        <p:tav tm="100000">
                                          <p:val>
                                            <p:strVal val="#ppt_x"/>
                                          </p:val>
                                        </p:tav>
                                      </p:tavLst>
                                    </p:anim>
                                    <p:anim calcmode="lin" valueType="num">
                                      <p:cBhvr additive="base">
                                        <p:cTn id="71" dur="1000" fill="hold"/>
                                        <p:tgtEl>
                                          <p:spTgt spid="22"/>
                                        </p:tgtEl>
                                        <p:attrNameLst>
                                          <p:attrName>ppt_y</p:attrName>
                                        </p:attrNameLst>
                                      </p:cBhvr>
                                      <p:tavLst>
                                        <p:tav tm="0">
                                          <p:val>
                                            <p:strVal val="1+#ppt_h/2"/>
                                          </p:val>
                                        </p:tav>
                                        <p:tav tm="100000">
                                          <p:val>
                                            <p:strVal val="#ppt_y"/>
                                          </p:val>
                                        </p:tav>
                                      </p:tavLst>
                                    </p:anim>
                                  </p:childTnLst>
                                </p:cTn>
                              </p:par>
                            </p:childTnLst>
                          </p:cTn>
                        </p:par>
                        <p:par>
                          <p:cTn id="72" fill="hold">
                            <p:stCondLst>
                              <p:cond delay="1000"/>
                            </p:stCondLst>
                            <p:childTnLst>
                              <p:par>
                                <p:cTn id="73" presetID="2" presetClass="entr" presetSubtype="4" fill="hold" nodeType="afterEffect">
                                  <p:stCondLst>
                                    <p:cond delay="0"/>
                                  </p:stCondLst>
                                  <p:childTnLst>
                                    <p:set>
                                      <p:cBhvr>
                                        <p:cTn id="74" dur="1" fill="hold">
                                          <p:stCondLst>
                                            <p:cond delay="0"/>
                                          </p:stCondLst>
                                        </p:cTn>
                                        <p:tgtEl>
                                          <p:spTgt spid="10"/>
                                        </p:tgtEl>
                                        <p:attrNameLst>
                                          <p:attrName>style.visibility</p:attrName>
                                        </p:attrNameLst>
                                      </p:cBhvr>
                                      <p:to>
                                        <p:strVal val="visible"/>
                                      </p:to>
                                    </p:set>
                                    <p:anim calcmode="lin" valueType="num">
                                      <p:cBhvr additive="base">
                                        <p:cTn id="75" dur="1000" fill="hold"/>
                                        <p:tgtEl>
                                          <p:spTgt spid="10"/>
                                        </p:tgtEl>
                                        <p:attrNameLst>
                                          <p:attrName>ppt_x</p:attrName>
                                        </p:attrNameLst>
                                      </p:cBhvr>
                                      <p:tavLst>
                                        <p:tav tm="0">
                                          <p:val>
                                            <p:strVal val="#ppt_x"/>
                                          </p:val>
                                        </p:tav>
                                        <p:tav tm="100000">
                                          <p:val>
                                            <p:strVal val="#ppt_x"/>
                                          </p:val>
                                        </p:tav>
                                      </p:tavLst>
                                    </p:anim>
                                    <p:anim calcmode="lin" valueType="num">
                                      <p:cBhvr additive="base">
                                        <p:cTn id="76" dur="1000" fill="hold"/>
                                        <p:tgtEl>
                                          <p:spTgt spid="10"/>
                                        </p:tgtEl>
                                        <p:attrNameLst>
                                          <p:attrName>ppt_y</p:attrName>
                                        </p:attrNameLst>
                                      </p:cBhvr>
                                      <p:tavLst>
                                        <p:tav tm="0">
                                          <p:val>
                                            <p:strVal val="1+#ppt_h/2"/>
                                          </p:val>
                                        </p:tav>
                                        <p:tav tm="100000">
                                          <p:val>
                                            <p:strVal val="#ppt_y"/>
                                          </p:val>
                                        </p:tav>
                                      </p:tavLst>
                                    </p:anim>
                                  </p:childTnLst>
                                </p:cTn>
                              </p:par>
                            </p:childTnLst>
                          </p:cTn>
                        </p:par>
                        <p:par>
                          <p:cTn id="77" fill="hold">
                            <p:stCondLst>
                              <p:cond delay="2000"/>
                            </p:stCondLst>
                            <p:childTnLst>
                              <p:par>
                                <p:cTn id="78" presetID="2" presetClass="entr" presetSubtype="4" fill="hold" grpId="0" nodeType="afterEffect">
                                  <p:stCondLst>
                                    <p:cond delay="0"/>
                                  </p:stCondLst>
                                  <p:childTnLst>
                                    <p:set>
                                      <p:cBhvr>
                                        <p:cTn id="79" dur="1" fill="hold">
                                          <p:stCondLst>
                                            <p:cond delay="0"/>
                                          </p:stCondLst>
                                        </p:cTn>
                                        <p:tgtEl>
                                          <p:spTgt spid="21"/>
                                        </p:tgtEl>
                                        <p:attrNameLst>
                                          <p:attrName>style.visibility</p:attrName>
                                        </p:attrNameLst>
                                      </p:cBhvr>
                                      <p:to>
                                        <p:strVal val="visible"/>
                                      </p:to>
                                    </p:set>
                                    <p:anim calcmode="lin" valueType="num">
                                      <p:cBhvr additive="base">
                                        <p:cTn id="80" dur="1000" fill="hold"/>
                                        <p:tgtEl>
                                          <p:spTgt spid="21"/>
                                        </p:tgtEl>
                                        <p:attrNameLst>
                                          <p:attrName>ppt_x</p:attrName>
                                        </p:attrNameLst>
                                      </p:cBhvr>
                                      <p:tavLst>
                                        <p:tav tm="0">
                                          <p:val>
                                            <p:strVal val="#ppt_x"/>
                                          </p:val>
                                        </p:tav>
                                        <p:tav tm="100000">
                                          <p:val>
                                            <p:strVal val="#ppt_x"/>
                                          </p:val>
                                        </p:tav>
                                      </p:tavLst>
                                    </p:anim>
                                    <p:anim calcmode="lin" valueType="num">
                                      <p:cBhvr additive="base">
                                        <p:cTn id="81" dur="1000" fill="hold"/>
                                        <p:tgtEl>
                                          <p:spTgt spid="21"/>
                                        </p:tgtEl>
                                        <p:attrNameLst>
                                          <p:attrName>ppt_y</p:attrName>
                                        </p:attrNameLst>
                                      </p:cBhvr>
                                      <p:tavLst>
                                        <p:tav tm="0">
                                          <p:val>
                                            <p:strVal val="1+#ppt_h/2"/>
                                          </p:val>
                                        </p:tav>
                                        <p:tav tm="100000">
                                          <p:val>
                                            <p:strVal val="#ppt_y"/>
                                          </p:val>
                                        </p:tav>
                                      </p:tavLst>
                                    </p:anim>
                                  </p:childTnLst>
                                </p:cTn>
                              </p:par>
                            </p:childTnLst>
                          </p:cTn>
                        </p:par>
                        <p:par>
                          <p:cTn id="82" fill="hold">
                            <p:stCondLst>
                              <p:cond delay="3000"/>
                            </p:stCondLst>
                            <p:childTnLst>
                              <p:par>
                                <p:cTn id="83" presetID="47" presetClass="entr" presetSubtype="0" fill="hold" nodeType="afterEffect">
                                  <p:stCondLst>
                                    <p:cond delay="0"/>
                                  </p:stCondLst>
                                  <p:childTnLst>
                                    <p:set>
                                      <p:cBhvr>
                                        <p:cTn id="84" dur="1" fill="hold">
                                          <p:stCondLst>
                                            <p:cond delay="0"/>
                                          </p:stCondLst>
                                        </p:cTn>
                                        <p:tgtEl>
                                          <p:spTgt spid="11"/>
                                        </p:tgtEl>
                                        <p:attrNameLst>
                                          <p:attrName>style.visibility</p:attrName>
                                        </p:attrNameLst>
                                      </p:cBhvr>
                                      <p:to>
                                        <p:strVal val="visible"/>
                                      </p:to>
                                    </p:set>
                                    <p:animEffect transition="in" filter="fade">
                                      <p:cBhvr>
                                        <p:cTn id="85" dur="1000"/>
                                        <p:tgtEl>
                                          <p:spTgt spid="11"/>
                                        </p:tgtEl>
                                      </p:cBhvr>
                                    </p:animEffect>
                                    <p:anim calcmode="lin" valueType="num">
                                      <p:cBhvr>
                                        <p:cTn id="86" dur="1000" fill="hold"/>
                                        <p:tgtEl>
                                          <p:spTgt spid="11"/>
                                        </p:tgtEl>
                                        <p:attrNameLst>
                                          <p:attrName>ppt_x</p:attrName>
                                        </p:attrNameLst>
                                      </p:cBhvr>
                                      <p:tavLst>
                                        <p:tav tm="0">
                                          <p:val>
                                            <p:strVal val="#ppt_x"/>
                                          </p:val>
                                        </p:tav>
                                        <p:tav tm="100000">
                                          <p:val>
                                            <p:strVal val="#ppt_x"/>
                                          </p:val>
                                        </p:tav>
                                      </p:tavLst>
                                    </p:anim>
                                    <p:anim calcmode="lin" valueType="num">
                                      <p:cBhvr>
                                        <p:cTn id="87" dur="1000" fill="hold"/>
                                        <p:tgtEl>
                                          <p:spTgt spid="11"/>
                                        </p:tgtEl>
                                        <p:attrNameLst>
                                          <p:attrName>ppt_y</p:attrName>
                                        </p:attrNameLst>
                                      </p:cBhvr>
                                      <p:tavLst>
                                        <p:tav tm="0">
                                          <p:val>
                                            <p:strVal val="#ppt_y-.1"/>
                                          </p:val>
                                        </p:tav>
                                        <p:tav tm="100000">
                                          <p:val>
                                            <p:strVal val="#ppt_y"/>
                                          </p:val>
                                        </p:tav>
                                      </p:tavLst>
                                    </p:anim>
                                  </p:childTnLst>
                                </p:cTn>
                              </p:par>
                              <p:par>
                                <p:cTn id="88" presetID="47" presetClass="entr" presetSubtype="0" fill="hold" grpId="0" nodeType="withEffect">
                                  <p:stCondLst>
                                    <p:cond delay="0"/>
                                  </p:stCondLst>
                                  <p:childTnLst>
                                    <p:set>
                                      <p:cBhvr>
                                        <p:cTn id="89" dur="1" fill="hold">
                                          <p:stCondLst>
                                            <p:cond delay="0"/>
                                          </p:stCondLst>
                                        </p:cTn>
                                        <p:tgtEl>
                                          <p:spTgt spid="32"/>
                                        </p:tgtEl>
                                        <p:attrNameLst>
                                          <p:attrName>style.visibility</p:attrName>
                                        </p:attrNameLst>
                                      </p:cBhvr>
                                      <p:to>
                                        <p:strVal val="visible"/>
                                      </p:to>
                                    </p:set>
                                    <p:animEffect transition="in" filter="fade">
                                      <p:cBhvr>
                                        <p:cTn id="90" dur="1000"/>
                                        <p:tgtEl>
                                          <p:spTgt spid="32"/>
                                        </p:tgtEl>
                                      </p:cBhvr>
                                    </p:animEffect>
                                    <p:anim calcmode="lin" valueType="num">
                                      <p:cBhvr>
                                        <p:cTn id="91" dur="1000" fill="hold"/>
                                        <p:tgtEl>
                                          <p:spTgt spid="32"/>
                                        </p:tgtEl>
                                        <p:attrNameLst>
                                          <p:attrName>ppt_x</p:attrName>
                                        </p:attrNameLst>
                                      </p:cBhvr>
                                      <p:tavLst>
                                        <p:tav tm="0">
                                          <p:val>
                                            <p:strVal val="#ppt_x"/>
                                          </p:val>
                                        </p:tav>
                                        <p:tav tm="100000">
                                          <p:val>
                                            <p:strVal val="#ppt_x"/>
                                          </p:val>
                                        </p:tav>
                                      </p:tavLst>
                                    </p:anim>
                                    <p:anim calcmode="lin" valueType="num">
                                      <p:cBhvr>
                                        <p:cTn id="92" dur="1000" fill="hold"/>
                                        <p:tgtEl>
                                          <p:spTgt spid="32"/>
                                        </p:tgtEl>
                                        <p:attrNameLst>
                                          <p:attrName>ppt_y</p:attrName>
                                        </p:attrNameLst>
                                      </p:cBhvr>
                                      <p:tavLst>
                                        <p:tav tm="0">
                                          <p:val>
                                            <p:strVal val="#ppt_y-.1"/>
                                          </p:val>
                                        </p:tav>
                                        <p:tav tm="100000">
                                          <p:val>
                                            <p:strVal val="#ppt_y"/>
                                          </p:val>
                                        </p:tav>
                                      </p:tavLst>
                                    </p:anim>
                                  </p:childTnLst>
                                </p:cTn>
                              </p:par>
                              <p:par>
                                <p:cTn id="93" presetID="47" presetClass="entr" presetSubtype="0" fill="hold" grpId="0" nodeType="withEffect">
                                  <p:stCondLst>
                                    <p:cond delay="0"/>
                                  </p:stCondLst>
                                  <p:childTnLst>
                                    <p:set>
                                      <p:cBhvr>
                                        <p:cTn id="94" dur="1" fill="hold">
                                          <p:stCondLst>
                                            <p:cond delay="0"/>
                                          </p:stCondLst>
                                        </p:cTn>
                                        <p:tgtEl>
                                          <p:spTgt spid="33"/>
                                        </p:tgtEl>
                                        <p:attrNameLst>
                                          <p:attrName>style.visibility</p:attrName>
                                        </p:attrNameLst>
                                      </p:cBhvr>
                                      <p:to>
                                        <p:strVal val="visible"/>
                                      </p:to>
                                    </p:set>
                                    <p:animEffect transition="in" filter="fade">
                                      <p:cBhvr>
                                        <p:cTn id="95" dur="1000"/>
                                        <p:tgtEl>
                                          <p:spTgt spid="33"/>
                                        </p:tgtEl>
                                      </p:cBhvr>
                                    </p:animEffect>
                                    <p:anim calcmode="lin" valueType="num">
                                      <p:cBhvr>
                                        <p:cTn id="96" dur="1000" fill="hold"/>
                                        <p:tgtEl>
                                          <p:spTgt spid="33"/>
                                        </p:tgtEl>
                                        <p:attrNameLst>
                                          <p:attrName>ppt_x</p:attrName>
                                        </p:attrNameLst>
                                      </p:cBhvr>
                                      <p:tavLst>
                                        <p:tav tm="0">
                                          <p:val>
                                            <p:strVal val="#ppt_x"/>
                                          </p:val>
                                        </p:tav>
                                        <p:tav tm="100000">
                                          <p:val>
                                            <p:strVal val="#ppt_x"/>
                                          </p:val>
                                        </p:tav>
                                      </p:tavLst>
                                    </p:anim>
                                    <p:anim calcmode="lin" valueType="num">
                                      <p:cBhvr>
                                        <p:cTn id="97" dur="1000" fill="hold"/>
                                        <p:tgtEl>
                                          <p:spTgt spid="33"/>
                                        </p:tgtEl>
                                        <p:attrNameLst>
                                          <p:attrName>ppt_y</p:attrName>
                                        </p:attrNameLst>
                                      </p:cBhvr>
                                      <p:tavLst>
                                        <p:tav tm="0">
                                          <p:val>
                                            <p:strVal val="#ppt_y-.1"/>
                                          </p:val>
                                        </p:tav>
                                        <p:tav tm="100000">
                                          <p:val>
                                            <p:strVal val="#ppt_y"/>
                                          </p:val>
                                        </p:tav>
                                      </p:tavLst>
                                    </p:anim>
                                  </p:childTnLst>
                                </p:cTn>
                              </p:par>
                              <p:par>
                                <p:cTn id="98" presetID="47" presetClass="entr" presetSubtype="0" fill="hold" grpId="0" nodeType="withEffect">
                                  <p:stCondLst>
                                    <p:cond delay="0"/>
                                  </p:stCondLst>
                                  <p:childTnLst>
                                    <p:set>
                                      <p:cBhvr>
                                        <p:cTn id="99" dur="1" fill="hold">
                                          <p:stCondLst>
                                            <p:cond delay="0"/>
                                          </p:stCondLst>
                                        </p:cTn>
                                        <p:tgtEl>
                                          <p:spTgt spid="34"/>
                                        </p:tgtEl>
                                        <p:attrNameLst>
                                          <p:attrName>style.visibility</p:attrName>
                                        </p:attrNameLst>
                                      </p:cBhvr>
                                      <p:to>
                                        <p:strVal val="visible"/>
                                      </p:to>
                                    </p:set>
                                    <p:animEffect transition="in" filter="fade">
                                      <p:cBhvr>
                                        <p:cTn id="100" dur="1000"/>
                                        <p:tgtEl>
                                          <p:spTgt spid="34"/>
                                        </p:tgtEl>
                                      </p:cBhvr>
                                    </p:animEffect>
                                    <p:anim calcmode="lin" valueType="num">
                                      <p:cBhvr>
                                        <p:cTn id="101" dur="1000" fill="hold"/>
                                        <p:tgtEl>
                                          <p:spTgt spid="34"/>
                                        </p:tgtEl>
                                        <p:attrNameLst>
                                          <p:attrName>ppt_x</p:attrName>
                                        </p:attrNameLst>
                                      </p:cBhvr>
                                      <p:tavLst>
                                        <p:tav tm="0">
                                          <p:val>
                                            <p:strVal val="#ppt_x"/>
                                          </p:val>
                                        </p:tav>
                                        <p:tav tm="100000">
                                          <p:val>
                                            <p:strVal val="#ppt_x"/>
                                          </p:val>
                                        </p:tav>
                                      </p:tavLst>
                                    </p:anim>
                                    <p:anim calcmode="lin" valueType="num">
                                      <p:cBhvr>
                                        <p:cTn id="102" dur="1000" fill="hold"/>
                                        <p:tgtEl>
                                          <p:spTgt spid="34"/>
                                        </p:tgtEl>
                                        <p:attrNameLst>
                                          <p:attrName>ppt_y</p:attrName>
                                        </p:attrNameLst>
                                      </p:cBhvr>
                                      <p:tavLst>
                                        <p:tav tm="0">
                                          <p:val>
                                            <p:strVal val="#ppt_y-.1"/>
                                          </p:val>
                                        </p:tav>
                                        <p:tav tm="100000">
                                          <p:val>
                                            <p:strVal val="#ppt_y"/>
                                          </p:val>
                                        </p:tav>
                                      </p:tavLst>
                                    </p:anim>
                                  </p:childTnLst>
                                </p:cTn>
                              </p:par>
                              <p:par>
                                <p:cTn id="103" presetID="47" presetClass="entr" presetSubtype="0" fill="hold" grpId="0" nodeType="withEffect">
                                  <p:stCondLst>
                                    <p:cond delay="0"/>
                                  </p:stCondLst>
                                  <p:childTnLst>
                                    <p:set>
                                      <p:cBhvr>
                                        <p:cTn id="104" dur="1" fill="hold">
                                          <p:stCondLst>
                                            <p:cond delay="0"/>
                                          </p:stCondLst>
                                        </p:cTn>
                                        <p:tgtEl>
                                          <p:spTgt spid="35"/>
                                        </p:tgtEl>
                                        <p:attrNameLst>
                                          <p:attrName>style.visibility</p:attrName>
                                        </p:attrNameLst>
                                      </p:cBhvr>
                                      <p:to>
                                        <p:strVal val="visible"/>
                                      </p:to>
                                    </p:set>
                                    <p:animEffect transition="in" filter="fade">
                                      <p:cBhvr>
                                        <p:cTn id="105" dur="1000"/>
                                        <p:tgtEl>
                                          <p:spTgt spid="35"/>
                                        </p:tgtEl>
                                      </p:cBhvr>
                                    </p:animEffect>
                                    <p:anim calcmode="lin" valueType="num">
                                      <p:cBhvr>
                                        <p:cTn id="106" dur="1000" fill="hold"/>
                                        <p:tgtEl>
                                          <p:spTgt spid="35"/>
                                        </p:tgtEl>
                                        <p:attrNameLst>
                                          <p:attrName>ppt_x</p:attrName>
                                        </p:attrNameLst>
                                      </p:cBhvr>
                                      <p:tavLst>
                                        <p:tav tm="0">
                                          <p:val>
                                            <p:strVal val="#ppt_x"/>
                                          </p:val>
                                        </p:tav>
                                        <p:tav tm="100000">
                                          <p:val>
                                            <p:strVal val="#ppt_x"/>
                                          </p:val>
                                        </p:tav>
                                      </p:tavLst>
                                    </p:anim>
                                    <p:anim calcmode="lin" valueType="num">
                                      <p:cBhvr>
                                        <p:cTn id="107" dur="1000" fill="hold"/>
                                        <p:tgtEl>
                                          <p:spTgt spid="35"/>
                                        </p:tgtEl>
                                        <p:attrNameLst>
                                          <p:attrName>ppt_y</p:attrName>
                                        </p:attrNameLst>
                                      </p:cBhvr>
                                      <p:tavLst>
                                        <p:tav tm="0">
                                          <p:val>
                                            <p:strVal val="#ppt_y-.1"/>
                                          </p:val>
                                        </p:tav>
                                        <p:tav tm="100000">
                                          <p:val>
                                            <p:strVal val="#ppt_y"/>
                                          </p:val>
                                        </p:tav>
                                      </p:tavLst>
                                    </p:anim>
                                  </p:childTnLst>
                                </p:cTn>
                              </p:par>
                              <p:par>
                                <p:cTn id="108" presetID="47" presetClass="entr" presetSubtype="0" fill="hold" grpId="0" nodeType="withEffect">
                                  <p:stCondLst>
                                    <p:cond delay="0"/>
                                  </p:stCondLst>
                                  <p:childTnLst>
                                    <p:set>
                                      <p:cBhvr>
                                        <p:cTn id="109" dur="1" fill="hold">
                                          <p:stCondLst>
                                            <p:cond delay="0"/>
                                          </p:stCondLst>
                                        </p:cTn>
                                        <p:tgtEl>
                                          <p:spTgt spid="36"/>
                                        </p:tgtEl>
                                        <p:attrNameLst>
                                          <p:attrName>style.visibility</p:attrName>
                                        </p:attrNameLst>
                                      </p:cBhvr>
                                      <p:to>
                                        <p:strVal val="visible"/>
                                      </p:to>
                                    </p:set>
                                    <p:animEffect transition="in" filter="fade">
                                      <p:cBhvr>
                                        <p:cTn id="110" dur="1000"/>
                                        <p:tgtEl>
                                          <p:spTgt spid="36"/>
                                        </p:tgtEl>
                                      </p:cBhvr>
                                    </p:animEffect>
                                    <p:anim calcmode="lin" valueType="num">
                                      <p:cBhvr>
                                        <p:cTn id="111" dur="1000" fill="hold"/>
                                        <p:tgtEl>
                                          <p:spTgt spid="36"/>
                                        </p:tgtEl>
                                        <p:attrNameLst>
                                          <p:attrName>ppt_x</p:attrName>
                                        </p:attrNameLst>
                                      </p:cBhvr>
                                      <p:tavLst>
                                        <p:tav tm="0">
                                          <p:val>
                                            <p:strVal val="#ppt_x"/>
                                          </p:val>
                                        </p:tav>
                                        <p:tav tm="100000">
                                          <p:val>
                                            <p:strVal val="#ppt_x"/>
                                          </p:val>
                                        </p:tav>
                                      </p:tavLst>
                                    </p:anim>
                                    <p:anim calcmode="lin" valueType="num">
                                      <p:cBhvr>
                                        <p:cTn id="112" dur="1000" fill="hold"/>
                                        <p:tgtEl>
                                          <p:spTgt spid="36"/>
                                        </p:tgtEl>
                                        <p:attrNameLst>
                                          <p:attrName>ppt_y</p:attrName>
                                        </p:attrNameLst>
                                      </p:cBhvr>
                                      <p:tavLst>
                                        <p:tav tm="0">
                                          <p:val>
                                            <p:strVal val="#ppt_y-.1"/>
                                          </p:val>
                                        </p:tav>
                                        <p:tav tm="100000">
                                          <p:val>
                                            <p:strVal val="#ppt_y"/>
                                          </p:val>
                                        </p:tav>
                                      </p:tavLst>
                                    </p:anim>
                                  </p:childTnLst>
                                </p:cTn>
                              </p:par>
                              <p:par>
                                <p:cTn id="113" presetID="47" presetClass="entr" presetSubtype="0" fill="hold" grpId="0" nodeType="withEffect">
                                  <p:stCondLst>
                                    <p:cond delay="0"/>
                                  </p:stCondLst>
                                  <p:childTnLst>
                                    <p:set>
                                      <p:cBhvr>
                                        <p:cTn id="114" dur="1" fill="hold">
                                          <p:stCondLst>
                                            <p:cond delay="0"/>
                                          </p:stCondLst>
                                        </p:cTn>
                                        <p:tgtEl>
                                          <p:spTgt spid="37"/>
                                        </p:tgtEl>
                                        <p:attrNameLst>
                                          <p:attrName>style.visibility</p:attrName>
                                        </p:attrNameLst>
                                      </p:cBhvr>
                                      <p:to>
                                        <p:strVal val="visible"/>
                                      </p:to>
                                    </p:set>
                                    <p:animEffect transition="in" filter="fade">
                                      <p:cBhvr>
                                        <p:cTn id="115" dur="1000"/>
                                        <p:tgtEl>
                                          <p:spTgt spid="37"/>
                                        </p:tgtEl>
                                      </p:cBhvr>
                                    </p:animEffect>
                                    <p:anim calcmode="lin" valueType="num">
                                      <p:cBhvr>
                                        <p:cTn id="116" dur="1000" fill="hold"/>
                                        <p:tgtEl>
                                          <p:spTgt spid="37"/>
                                        </p:tgtEl>
                                        <p:attrNameLst>
                                          <p:attrName>ppt_x</p:attrName>
                                        </p:attrNameLst>
                                      </p:cBhvr>
                                      <p:tavLst>
                                        <p:tav tm="0">
                                          <p:val>
                                            <p:strVal val="#ppt_x"/>
                                          </p:val>
                                        </p:tav>
                                        <p:tav tm="100000">
                                          <p:val>
                                            <p:strVal val="#ppt_x"/>
                                          </p:val>
                                        </p:tav>
                                      </p:tavLst>
                                    </p:anim>
                                    <p:anim calcmode="lin" valueType="num">
                                      <p:cBhvr>
                                        <p:cTn id="117" dur="1000" fill="hold"/>
                                        <p:tgtEl>
                                          <p:spTgt spid="37"/>
                                        </p:tgtEl>
                                        <p:attrNameLst>
                                          <p:attrName>ppt_y</p:attrName>
                                        </p:attrNameLst>
                                      </p:cBhvr>
                                      <p:tavLst>
                                        <p:tav tm="0">
                                          <p:val>
                                            <p:strVal val="#ppt_y-.1"/>
                                          </p:val>
                                        </p:tav>
                                        <p:tav tm="100000">
                                          <p:val>
                                            <p:strVal val="#ppt_y"/>
                                          </p:val>
                                        </p:tav>
                                      </p:tavLst>
                                    </p:anim>
                                  </p:childTnLst>
                                </p:cTn>
                              </p:par>
                              <p:par>
                                <p:cTn id="118" presetID="47" presetClass="entr" presetSubtype="0" fill="hold" grpId="0" nodeType="withEffect">
                                  <p:stCondLst>
                                    <p:cond delay="0"/>
                                  </p:stCondLst>
                                  <p:childTnLst>
                                    <p:set>
                                      <p:cBhvr>
                                        <p:cTn id="119" dur="1" fill="hold">
                                          <p:stCondLst>
                                            <p:cond delay="0"/>
                                          </p:stCondLst>
                                        </p:cTn>
                                        <p:tgtEl>
                                          <p:spTgt spid="39"/>
                                        </p:tgtEl>
                                        <p:attrNameLst>
                                          <p:attrName>style.visibility</p:attrName>
                                        </p:attrNameLst>
                                      </p:cBhvr>
                                      <p:to>
                                        <p:strVal val="visible"/>
                                      </p:to>
                                    </p:set>
                                    <p:animEffect transition="in" filter="fade">
                                      <p:cBhvr>
                                        <p:cTn id="120" dur="1000"/>
                                        <p:tgtEl>
                                          <p:spTgt spid="39"/>
                                        </p:tgtEl>
                                      </p:cBhvr>
                                    </p:animEffect>
                                    <p:anim calcmode="lin" valueType="num">
                                      <p:cBhvr>
                                        <p:cTn id="121" dur="1000" fill="hold"/>
                                        <p:tgtEl>
                                          <p:spTgt spid="39"/>
                                        </p:tgtEl>
                                        <p:attrNameLst>
                                          <p:attrName>ppt_x</p:attrName>
                                        </p:attrNameLst>
                                      </p:cBhvr>
                                      <p:tavLst>
                                        <p:tav tm="0">
                                          <p:val>
                                            <p:strVal val="#ppt_x"/>
                                          </p:val>
                                        </p:tav>
                                        <p:tav tm="100000">
                                          <p:val>
                                            <p:strVal val="#ppt_x"/>
                                          </p:val>
                                        </p:tav>
                                      </p:tavLst>
                                    </p:anim>
                                    <p:anim calcmode="lin" valueType="num">
                                      <p:cBhvr>
                                        <p:cTn id="122"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grpId="0" nodeType="clickEffect">
                                  <p:stCondLst>
                                    <p:cond delay="0"/>
                                  </p:stCondLst>
                                  <p:childTnLst>
                                    <p:set>
                                      <p:cBhvr>
                                        <p:cTn id="126" dur="1" fill="hold">
                                          <p:stCondLst>
                                            <p:cond delay="0"/>
                                          </p:stCondLst>
                                        </p:cTn>
                                        <p:tgtEl>
                                          <p:spTgt spid="23"/>
                                        </p:tgtEl>
                                        <p:attrNameLst>
                                          <p:attrName>style.visibility</p:attrName>
                                        </p:attrNameLst>
                                      </p:cBhvr>
                                      <p:to>
                                        <p:strVal val="visible"/>
                                      </p:to>
                                    </p:set>
                                    <p:anim calcmode="lin" valueType="num">
                                      <p:cBhvr additive="base">
                                        <p:cTn id="127" dur="1000" fill="hold"/>
                                        <p:tgtEl>
                                          <p:spTgt spid="23"/>
                                        </p:tgtEl>
                                        <p:attrNameLst>
                                          <p:attrName>ppt_x</p:attrName>
                                        </p:attrNameLst>
                                      </p:cBhvr>
                                      <p:tavLst>
                                        <p:tav tm="0">
                                          <p:val>
                                            <p:strVal val="#ppt_x"/>
                                          </p:val>
                                        </p:tav>
                                        <p:tav tm="100000">
                                          <p:val>
                                            <p:strVal val="#ppt_x"/>
                                          </p:val>
                                        </p:tav>
                                      </p:tavLst>
                                    </p:anim>
                                    <p:anim calcmode="lin" valueType="num">
                                      <p:cBhvr additive="base">
                                        <p:cTn id="128" dur="1000" fill="hold"/>
                                        <p:tgtEl>
                                          <p:spTgt spid="23"/>
                                        </p:tgtEl>
                                        <p:attrNameLst>
                                          <p:attrName>ppt_y</p:attrName>
                                        </p:attrNameLst>
                                      </p:cBhvr>
                                      <p:tavLst>
                                        <p:tav tm="0">
                                          <p:val>
                                            <p:strVal val="1+#ppt_h/2"/>
                                          </p:val>
                                        </p:tav>
                                        <p:tav tm="100000">
                                          <p:val>
                                            <p:strVal val="#ppt_y"/>
                                          </p:val>
                                        </p:tav>
                                      </p:tavLst>
                                    </p:anim>
                                  </p:childTnLst>
                                </p:cTn>
                              </p:par>
                            </p:childTnLst>
                          </p:cTn>
                        </p:par>
                        <p:par>
                          <p:cTn id="129" fill="hold">
                            <p:stCondLst>
                              <p:cond delay="1000"/>
                            </p:stCondLst>
                            <p:childTnLst>
                              <p:par>
                                <p:cTn id="130" presetID="2" presetClass="entr" presetSubtype="4" fill="hold" nodeType="afterEffect">
                                  <p:stCondLst>
                                    <p:cond delay="0"/>
                                  </p:stCondLst>
                                  <p:childTnLst>
                                    <p:set>
                                      <p:cBhvr>
                                        <p:cTn id="131" dur="1" fill="hold">
                                          <p:stCondLst>
                                            <p:cond delay="0"/>
                                          </p:stCondLst>
                                        </p:cTn>
                                        <p:tgtEl>
                                          <p:spTgt spid="12"/>
                                        </p:tgtEl>
                                        <p:attrNameLst>
                                          <p:attrName>style.visibility</p:attrName>
                                        </p:attrNameLst>
                                      </p:cBhvr>
                                      <p:to>
                                        <p:strVal val="visible"/>
                                      </p:to>
                                    </p:set>
                                    <p:anim calcmode="lin" valueType="num">
                                      <p:cBhvr additive="base">
                                        <p:cTn id="132" dur="1000" fill="hold"/>
                                        <p:tgtEl>
                                          <p:spTgt spid="12"/>
                                        </p:tgtEl>
                                        <p:attrNameLst>
                                          <p:attrName>ppt_x</p:attrName>
                                        </p:attrNameLst>
                                      </p:cBhvr>
                                      <p:tavLst>
                                        <p:tav tm="0">
                                          <p:val>
                                            <p:strVal val="#ppt_x"/>
                                          </p:val>
                                        </p:tav>
                                        <p:tav tm="100000">
                                          <p:val>
                                            <p:strVal val="#ppt_x"/>
                                          </p:val>
                                        </p:tav>
                                      </p:tavLst>
                                    </p:anim>
                                    <p:anim calcmode="lin" valueType="num">
                                      <p:cBhvr additive="base">
                                        <p:cTn id="133" dur="1000" fill="hold"/>
                                        <p:tgtEl>
                                          <p:spTgt spid="12"/>
                                        </p:tgtEl>
                                        <p:attrNameLst>
                                          <p:attrName>ppt_y</p:attrName>
                                        </p:attrNameLst>
                                      </p:cBhvr>
                                      <p:tavLst>
                                        <p:tav tm="0">
                                          <p:val>
                                            <p:strVal val="1+#ppt_h/2"/>
                                          </p:val>
                                        </p:tav>
                                        <p:tav tm="100000">
                                          <p:val>
                                            <p:strVal val="#ppt_y"/>
                                          </p:val>
                                        </p:tav>
                                      </p:tavLst>
                                    </p:anim>
                                  </p:childTnLst>
                                </p:cTn>
                              </p:par>
                            </p:childTnLst>
                          </p:cTn>
                        </p:par>
                        <p:par>
                          <p:cTn id="134" fill="hold">
                            <p:stCondLst>
                              <p:cond delay="2000"/>
                            </p:stCondLst>
                            <p:childTnLst>
                              <p:par>
                                <p:cTn id="135" presetID="2" presetClass="entr" presetSubtype="4" fill="hold" grpId="0" nodeType="afterEffect">
                                  <p:stCondLst>
                                    <p:cond delay="0"/>
                                  </p:stCondLst>
                                  <p:childTnLst>
                                    <p:set>
                                      <p:cBhvr>
                                        <p:cTn id="136" dur="1" fill="hold">
                                          <p:stCondLst>
                                            <p:cond delay="0"/>
                                          </p:stCondLst>
                                        </p:cTn>
                                        <p:tgtEl>
                                          <p:spTgt spid="19"/>
                                        </p:tgtEl>
                                        <p:attrNameLst>
                                          <p:attrName>style.visibility</p:attrName>
                                        </p:attrNameLst>
                                      </p:cBhvr>
                                      <p:to>
                                        <p:strVal val="visible"/>
                                      </p:to>
                                    </p:set>
                                    <p:anim calcmode="lin" valueType="num">
                                      <p:cBhvr additive="base">
                                        <p:cTn id="137" dur="1000" fill="hold"/>
                                        <p:tgtEl>
                                          <p:spTgt spid="19"/>
                                        </p:tgtEl>
                                        <p:attrNameLst>
                                          <p:attrName>ppt_x</p:attrName>
                                        </p:attrNameLst>
                                      </p:cBhvr>
                                      <p:tavLst>
                                        <p:tav tm="0">
                                          <p:val>
                                            <p:strVal val="#ppt_x"/>
                                          </p:val>
                                        </p:tav>
                                        <p:tav tm="100000">
                                          <p:val>
                                            <p:strVal val="#ppt_x"/>
                                          </p:val>
                                        </p:tav>
                                      </p:tavLst>
                                    </p:anim>
                                    <p:anim calcmode="lin" valueType="num">
                                      <p:cBhvr additive="base">
                                        <p:cTn id="138" dur="1000" fill="hold"/>
                                        <p:tgtEl>
                                          <p:spTgt spid="19"/>
                                        </p:tgtEl>
                                        <p:attrNameLst>
                                          <p:attrName>ppt_y</p:attrName>
                                        </p:attrNameLst>
                                      </p:cBhvr>
                                      <p:tavLst>
                                        <p:tav tm="0">
                                          <p:val>
                                            <p:strVal val="1+#ppt_h/2"/>
                                          </p:val>
                                        </p:tav>
                                        <p:tav tm="100000">
                                          <p:val>
                                            <p:strVal val="#ppt_y"/>
                                          </p:val>
                                        </p:tav>
                                      </p:tavLst>
                                    </p:anim>
                                  </p:childTnLst>
                                </p:cTn>
                              </p:par>
                            </p:childTnLst>
                          </p:cTn>
                        </p:par>
                        <p:par>
                          <p:cTn id="139" fill="hold">
                            <p:stCondLst>
                              <p:cond delay="3000"/>
                            </p:stCondLst>
                            <p:childTnLst>
                              <p:par>
                                <p:cTn id="140" presetID="42" presetClass="entr" presetSubtype="0" fill="hold" nodeType="afterEffect">
                                  <p:stCondLst>
                                    <p:cond delay="0"/>
                                  </p:stCondLst>
                                  <p:childTnLst>
                                    <p:set>
                                      <p:cBhvr>
                                        <p:cTn id="141" dur="1" fill="hold">
                                          <p:stCondLst>
                                            <p:cond delay="0"/>
                                          </p:stCondLst>
                                        </p:cTn>
                                        <p:tgtEl>
                                          <p:spTgt spid="7"/>
                                        </p:tgtEl>
                                        <p:attrNameLst>
                                          <p:attrName>style.visibility</p:attrName>
                                        </p:attrNameLst>
                                      </p:cBhvr>
                                      <p:to>
                                        <p:strVal val="visible"/>
                                      </p:to>
                                    </p:set>
                                    <p:animEffect transition="in" filter="fade">
                                      <p:cBhvr>
                                        <p:cTn id="142" dur="1000"/>
                                        <p:tgtEl>
                                          <p:spTgt spid="7"/>
                                        </p:tgtEl>
                                      </p:cBhvr>
                                    </p:animEffect>
                                    <p:anim calcmode="lin" valueType="num">
                                      <p:cBhvr>
                                        <p:cTn id="143" dur="1000" fill="hold"/>
                                        <p:tgtEl>
                                          <p:spTgt spid="7"/>
                                        </p:tgtEl>
                                        <p:attrNameLst>
                                          <p:attrName>ppt_x</p:attrName>
                                        </p:attrNameLst>
                                      </p:cBhvr>
                                      <p:tavLst>
                                        <p:tav tm="0">
                                          <p:val>
                                            <p:strVal val="#ppt_x"/>
                                          </p:val>
                                        </p:tav>
                                        <p:tav tm="100000">
                                          <p:val>
                                            <p:strVal val="#ppt_x"/>
                                          </p:val>
                                        </p:tav>
                                      </p:tavLst>
                                    </p:anim>
                                    <p:anim calcmode="lin" valueType="num">
                                      <p:cBhvr>
                                        <p:cTn id="144" dur="1000" fill="hold"/>
                                        <p:tgtEl>
                                          <p:spTgt spid="7"/>
                                        </p:tgtEl>
                                        <p:attrNameLst>
                                          <p:attrName>ppt_y</p:attrName>
                                        </p:attrNameLst>
                                      </p:cBhvr>
                                      <p:tavLst>
                                        <p:tav tm="0">
                                          <p:val>
                                            <p:strVal val="#ppt_y+.1"/>
                                          </p:val>
                                        </p:tav>
                                        <p:tav tm="100000">
                                          <p:val>
                                            <p:strVal val="#ppt_y"/>
                                          </p:val>
                                        </p:tav>
                                      </p:tavLst>
                                    </p:anim>
                                  </p:childTnLst>
                                </p:cTn>
                              </p:par>
                              <p:par>
                                <p:cTn id="145" presetID="42" presetClass="entr" presetSubtype="0" fill="hold" grpId="0" nodeType="withEffect">
                                  <p:stCondLst>
                                    <p:cond delay="0"/>
                                  </p:stCondLst>
                                  <p:childTnLst>
                                    <p:set>
                                      <p:cBhvr>
                                        <p:cTn id="146" dur="1" fill="hold">
                                          <p:stCondLst>
                                            <p:cond delay="0"/>
                                          </p:stCondLst>
                                        </p:cTn>
                                        <p:tgtEl>
                                          <p:spTgt spid="40"/>
                                        </p:tgtEl>
                                        <p:attrNameLst>
                                          <p:attrName>style.visibility</p:attrName>
                                        </p:attrNameLst>
                                      </p:cBhvr>
                                      <p:to>
                                        <p:strVal val="visible"/>
                                      </p:to>
                                    </p:set>
                                    <p:animEffect transition="in" filter="fade">
                                      <p:cBhvr>
                                        <p:cTn id="147" dur="1000"/>
                                        <p:tgtEl>
                                          <p:spTgt spid="40"/>
                                        </p:tgtEl>
                                      </p:cBhvr>
                                    </p:animEffect>
                                    <p:anim calcmode="lin" valueType="num">
                                      <p:cBhvr>
                                        <p:cTn id="148" dur="1000" fill="hold"/>
                                        <p:tgtEl>
                                          <p:spTgt spid="40"/>
                                        </p:tgtEl>
                                        <p:attrNameLst>
                                          <p:attrName>ppt_x</p:attrName>
                                        </p:attrNameLst>
                                      </p:cBhvr>
                                      <p:tavLst>
                                        <p:tav tm="0">
                                          <p:val>
                                            <p:strVal val="#ppt_x"/>
                                          </p:val>
                                        </p:tav>
                                        <p:tav tm="100000">
                                          <p:val>
                                            <p:strVal val="#ppt_x"/>
                                          </p:val>
                                        </p:tav>
                                      </p:tavLst>
                                    </p:anim>
                                    <p:anim calcmode="lin" valueType="num">
                                      <p:cBhvr>
                                        <p:cTn id="149" dur="1000" fill="hold"/>
                                        <p:tgtEl>
                                          <p:spTgt spid="40"/>
                                        </p:tgtEl>
                                        <p:attrNameLst>
                                          <p:attrName>ppt_y</p:attrName>
                                        </p:attrNameLst>
                                      </p:cBhvr>
                                      <p:tavLst>
                                        <p:tav tm="0">
                                          <p:val>
                                            <p:strVal val="#ppt_y+.1"/>
                                          </p:val>
                                        </p:tav>
                                        <p:tav tm="100000">
                                          <p:val>
                                            <p:strVal val="#ppt_y"/>
                                          </p:val>
                                        </p:tav>
                                      </p:tavLst>
                                    </p:anim>
                                  </p:childTnLst>
                                </p:cTn>
                              </p:par>
                              <p:par>
                                <p:cTn id="150" presetID="42" presetClass="entr" presetSubtype="0" fill="hold" grpId="0" nodeType="withEffect">
                                  <p:stCondLst>
                                    <p:cond delay="0"/>
                                  </p:stCondLst>
                                  <p:childTnLst>
                                    <p:set>
                                      <p:cBhvr>
                                        <p:cTn id="151" dur="1" fill="hold">
                                          <p:stCondLst>
                                            <p:cond delay="0"/>
                                          </p:stCondLst>
                                        </p:cTn>
                                        <p:tgtEl>
                                          <p:spTgt spid="41"/>
                                        </p:tgtEl>
                                        <p:attrNameLst>
                                          <p:attrName>style.visibility</p:attrName>
                                        </p:attrNameLst>
                                      </p:cBhvr>
                                      <p:to>
                                        <p:strVal val="visible"/>
                                      </p:to>
                                    </p:set>
                                    <p:animEffect transition="in" filter="fade">
                                      <p:cBhvr>
                                        <p:cTn id="152" dur="1000"/>
                                        <p:tgtEl>
                                          <p:spTgt spid="41"/>
                                        </p:tgtEl>
                                      </p:cBhvr>
                                    </p:animEffect>
                                    <p:anim calcmode="lin" valueType="num">
                                      <p:cBhvr>
                                        <p:cTn id="153" dur="1000" fill="hold"/>
                                        <p:tgtEl>
                                          <p:spTgt spid="41"/>
                                        </p:tgtEl>
                                        <p:attrNameLst>
                                          <p:attrName>ppt_x</p:attrName>
                                        </p:attrNameLst>
                                      </p:cBhvr>
                                      <p:tavLst>
                                        <p:tav tm="0">
                                          <p:val>
                                            <p:strVal val="#ppt_x"/>
                                          </p:val>
                                        </p:tav>
                                        <p:tav tm="100000">
                                          <p:val>
                                            <p:strVal val="#ppt_x"/>
                                          </p:val>
                                        </p:tav>
                                      </p:tavLst>
                                    </p:anim>
                                    <p:anim calcmode="lin" valueType="num">
                                      <p:cBhvr>
                                        <p:cTn id="154" dur="1000" fill="hold"/>
                                        <p:tgtEl>
                                          <p:spTgt spid="41"/>
                                        </p:tgtEl>
                                        <p:attrNameLst>
                                          <p:attrName>ppt_y</p:attrName>
                                        </p:attrNameLst>
                                      </p:cBhvr>
                                      <p:tavLst>
                                        <p:tav tm="0">
                                          <p:val>
                                            <p:strVal val="#ppt_y+.1"/>
                                          </p:val>
                                        </p:tav>
                                        <p:tav tm="100000">
                                          <p:val>
                                            <p:strVal val="#ppt_y"/>
                                          </p:val>
                                        </p:tav>
                                      </p:tavLst>
                                    </p:anim>
                                  </p:childTnLst>
                                </p:cTn>
                              </p:par>
                              <p:par>
                                <p:cTn id="155" presetID="42" presetClass="entr" presetSubtype="0" fill="hold" grpId="0" nodeType="withEffect">
                                  <p:stCondLst>
                                    <p:cond delay="0"/>
                                  </p:stCondLst>
                                  <p:childTnLst>
                                    <p:set>
                                      <p:cBhvr>
                                        <p:cTn id="156" dur="1" fill="hold">
                                          <p:stCondLst>
                                            <p:cond delay="0"/>
                                          </p:stCondLst>
                                        </p:cTn>
                                        <p:tgtEl>
                                          <p:spTgt spid="43"/>
                                        </p:tgtEl>
                                        <p:attrNameLst>
                                          <p:attrName>style.visibility</p:attrName>
                                        </p:attrNameLst>
                                      </p:cBhvr>
                                      <p:to>
                                        <p:strVal val="visible"/>
                                      </p:to>
                                    </p:set>
                                    <p:animEffect transition="in" filter="fade">
                                      <p:cBhvr>
                                        <p:cTn id="157" dur="1000"/>
                                        <p:tgtEl>
                                          <p:spTgt spid="43"/>
                                        </p:tgtEl>
                                      </p:cBhvr>
                                    </p:animEffect>
                                    <p:anim calcmode="lin" valueType="num">
                                      <p:cBhvr>
                                        <p:cTn id="158" dur="1000" fill="hold"/>
                                        <p:tgtEl>
                                          <p:spTgt spid="43"/>
                                        </p:tgtEl>
                                        <p:attrNameLst>
                                          <p:attrName>ppt_x</p:attrName>
                                        </p:attrNameLst>
                                      </p:cBhvr>
                                      <p:tavLst>
                                        <p:tav tm="0">
                                          <p:val>
                                            <p:strVal val="#ppt_x"/>
                                          </p:val>
                                        </p:tav>
                                        <p:tav tm="100000">
                                          <p:val>
                                            <p:strVal val="#ppt_x"/>
                                          </p:val>
                                        </p:tav>
                                      </p:tavLst>
                                    </p:anim>
                                    <p:anim calcmode="lin" valueType="num">
                                      <p:cBhvr>
                                        <p:cTn id="159" dur="1000" fill="hold"/>
                                        <p:tgtEl>
                                          <p:spTgt spid="43"/>
                                        </p:tgtEl>
                                        <p:attrNameLst>
                                          <p:attrName>ppt_y</p:attrName>
                                        </p:attrNameLst>
                                      </p:cBhvr>
                                      <p:tavLst>
                                        <p:tav tm="0">
                                          <p:val>
                                            <p:strVal val="#ppt_y+.1"/>
                                          </p:val>
                                        </p:tav>
                                        <p:tav tm="100000">
                                          <p:val>
                                            <p:strVal val="#ppt_y"/>
                                          </p:val>
                                        </p:tav>
                                      </p:tavLst>
                                    </p:anim>
                                  </p:childTnLst>
                                </p:cTn>
                              </p:par>
                              <p:par>
                                <p:cTn id="160" presetID="42" presetClass="entr" presetSubtype="0" fill="hold" grpId="0" nodeType="withEffect">
                                  <p:stCondLst>
                                    <p:cond delay="0"/>
                                  </p:stCondLst>
                                  <p:childTnLst>
                                    <p:set>
                                      <p:cBhvr>
                                        <p:cTn id="161" dur="1" fill="hold">
                                          <p:stCondLst>
                                            <p:cond delay="0"/>
                                          </p:stCondLst>
                                        </p:cTn>
                                        <p:tgtEl>
                                          <p:spTgt spid="44"/>
                                        </p:tgtEl>
                                        <p:attrNameLst>
                                          <p:attrName>style.visibility</p:attrName>
                                        </p:attrNameLst>
                                      </p:cBhvr>
                                      <p:to>
                                        <p:strVal val="visible"/>
                                      </p:to>
                                    </p:set>
                                    <p:animEffect transition="in" filter="fade">
                                      <p:cBhvr>
                                        <p:cTn id="162" dur="1000"/>
                                        <p:tgtEl>
                                          <p:spTgt spid="44"/>
                                        </p:tgtEl>
                                      </p:cBhvr>
                                    </p:animEffect>
                                    <p:anim calcmode="lin" valueType="num">
                                      <p:cBhvr>
                                        <p:cTn id="163" dur="1000" fill="hold"/>
                                        <p:tgtEl>
                                          <p:spTgt spid="44"/>
                                        </p:tgtEl>
                                        <p:attrNameLst>
                                          <p:attrName>ppt_x</p:attrName>
                                        </p:attrNameLst>
                                      </p:cBhvr>
                                      <p:tavLst>
                                        <p:tav tm="0">
                                          <p:val>
                                            <p:strVal val="#ppt_x"/>
                                          </p:val>
                                        </p:tav>
                                        <p:tav tm="100000">
                                          <p:val>
                                            <p:strVal val="#ppt_x"/>
                                          </p:val>
                                        </p:tav>
                                      </p:tavLst>
                                    </p:anim>
                                    <p:anim calcmode="lin" valueType="num">
                                      <p:cBhvr>
                                        <p:cTn id="164" dur="1000" fill="hold"/>
                                        <p:tgtEl>
                                          <p:spTgt spid="44"/>
                                        </p:tgtEl>
                                        <p:attrNameLst>
                                          <p:attrName>ppt_y</p:attrName>
                                        </p:attrNameLst>
                                      </p:cBhvr>
                                      <p:tavLst>
                                        <p:tav tm="0">
                                          <p:val>
                                            <p:strVal val="#ppt_y+.1"/>
                                          </p:val>
                                        </p:tav>
                                        <p:tav tm="100000">
                                          <p:val>
                                            <p:strVal val="#ppt_y"/>
                                          </p:val>
                                        </p:tav>
                                      </p:tavLst>
                                    </p:anim>
                                  </p:childTnLst>
                                </p:cTn>
                              </p:par>
                              <p:par>
                                <p:cTn id="165" presetID="42" presetClass="entr" presetSubtype="0" fill="hold" grpId="0" nodeType="withEffect">
                                  <p:stCondLst>
                                    <p:cond delay="0"/>
                                  </p:stCondLst>
                                  <p:childTnLst>
                                    <p:set>
                                      <p:cBhvr>
                                        <p:cTn id="166" dur="1" fill="hold">
                                          <p:stCondLst>
                                            <p:cond delay="0"/>
                                          </p:stCondLst>
                                        </p:cTn>
                                        <p:tgtEl>
                                          <p:spTgt spid="45"/>
                                        </p:tgtEl>
                                        <p:attrNameLst>
                                          <p:attrName>style.visibility</p:attrName>
                                        </p:attrNameLst>
                                      </p:cBhvr>
                                      <p:to>
                                        <p:strVal val="visible"/>
                                      </p:to>
                                    </p:set>
                                    <p:animEffect transition="in" filter="fade">
                                      <p:cBhvr>
                                        <p:cTn id="167" dur="1000"/>
                                        <p:tgtEl>
                                          <p:spTgt spid="45"/>
                                        </p:tgtEl>
                                      </p:cBhvr>
                                    </p:animEffect>
                                    <p:anim calcmode="lin" valueType="num">
                                      <p:cBhvr>
                                        <p:cTn id="168" dur="1000" fill="hold"/>
                                        <p:tgtEl>
                                          <p:spTgt spid="45"/>
                                        </p:tgtEl>
                                        <p:attrNameLst>
                                          <p:attrName>ppt_x</p:attrName>
                                        </p:attrNameLst>
                                      </p:cBhvr>
                                      <p:tavLst>
                                        <p:tav tm="0">
                                          <p:val>
                                            <p:strVal val="#ppt_x"/>
                                          </p:val>
                                        </p:tav>
                                        <p:tav tm="100000">
                                          <p:val>
                                            <p:strVal val="#ppt_x"/>
                                          </p:val>
                                        </p:tav>
                                      </p:tavLst>
                                    </p:anim>
                                    <p:anim calcmode="lin" valueType="num">
                                      <p:cBhvr>
                                        <p:cTn id="169" dur="1000" fill="hold"/>
                                        <p:tgtEl>
                                          <p:spTgt spid="45"/>
                                        </p:tgtEl>
                                        <p:attrNameLst>
                                          <p:attrName>ppt_y</p:attrName>
                                        </p:attrNameLst>
                                      </p:cBhvr>
                                      <p:tavLst>
                                        <p:tav tm="0">
                                          <p:val>
                                            <p:strVal val="#ppt_y+.1"/>
                                          </p:val>
                                        </p:tav>
                                        <p:tav tm="100000">
                                          <p:val>
                                            <p:strVal val="#ppt_y"/>
                                          </p:val>
                                        </p:tav>
                                      </p:tavLst>
                                    </p:anim>
                                  </p:childTnLst>
                                </p:cTn>
                              </p:par>
                              <p:par>
                                <p:cTn id="170" presetID="42" presetClass="entr" presetSubtype="0" fill="hold" grpId="0" nodeType="withEffect">
                                  <p:stCondLst>
                                    <p:cond delay="0"/>
                                  </p:stCondLst>
                                  <p:childTnLst>
                                    <p:set>
                                      <p:cBhvr>
                                        <p:cTn id="171" dur="1" fill="hold">
                                          <p:stCondLst>
                                            <p:cond delay="0"/>
                                          </p:stCondLst>
                                        </p:cTn>
                                        <p:tgtEl>
                                          <p:spTgt spid="46"/>
                                        </p:tgtEl>
                                        <p:attrNameLst>
                                          <p:attrName>style.visibility</p:attrName>
                                        </p:attrNameLst>
                                      </p:cBhvr>
                                      <p:to>
                                        <p:strVal val="visible"/>
                                      </p:to>
                                    </p:set>
                                    <p:animEffect transition="in" filter="fade">
                                      <p:cBhvr>
                                        <p:cTn id="172" dur="1000"/>
                                        <p:tgtEl>
                                          <p:spTgt spid="46"/>
                                        </p:tgtEl>
                                      </p:cBhvr>
                                    </p:animEffect>
                                    <p:anim calcmode="lin" valueType="num">
                                      <p:cBhvr>
                                        <p:cTn id="173" dur="1000" fill="hold"/>
                                        <p:tgtEl>
                                          <p:spTgt spid="46"/>
                                        </p:tgtEl>
                                        <p:attrNameLst>
                                          <p:attrName>ppt_x</p:attrName>
                                        </p:attrNameLst>
                                      </p:cBhvr>
                                      <p:tavLst>
                                        <p:tav tm="0">
                                          <p:val>
                                            <p:strVal val="#ppt_x"/>
                                          </p:val>
                                        </p:tav>
                                        <p:tav tm="100000">
                                          <p:val>
                                            <p:strVal val="#ppt_x"/>
                                          </p:val>
                                        </p:tav>
                                      </p:tavLst>
                                    </p:anim>
                                    <p:anim calcmode="lin" valueType="num">
                                      <p:cBhvr>
                                        <p:cTn id="174"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75" fill="hold">
                      <p:stCondLst>
                        <p:cond delay="indefinite"/>
                      </p:stCondLst>
                      <p:childTnLst>
                        <p:par>
                          <p:cTn id="176" fill="hold">
                            <p:stCondLst>
                              <p:cond delay="0"/>
                            </p:stCondLst>
                            <p:childTnLst>
                              <p:par>
                                <p:cTn id="177" presetID="2" presetClass="entr" presetSubtype="4" fill="hold" grpId="0" nodeType="clickEffect">
                                  <p:stCondLst>
                                    <p:cond delay="0"/>
                                  </p:stCondLst>
                                  <p:childTnLst>
                                    <p:set>
                                      <p:cBhvr>
                                        <p:cTn id="178" dur="1" fill="hold">
                                          <p:stCondLst>
                                            <p:cond delay="0"/>
                                          </p:stCondLst>
                                        </p:cTn>
                                        <p:tgtEl>
                                          <p:spTgt spid="24"/>
                                        </p:tgtEl>
                                        <p:attrNameLst>
                                          <p:attrName>style.visibility</p:attrName>
                                        </p:attrNameLst>
                                      </p:cBhvr>
                                      <p:to>
                                        <p:strVal val="visible"/>
                                      </p:to>
                                    </p:set>
                                    <p:anim calcmode="lin" valueType="num">
                                      <p:cBhvr additive="base">
                                        <p:cTn id="179" dur="1000" fill="hold"/>
                                        <p:tgtEl>
                                          <p:spTgt spid="24"/>
                                        </p:tgtEl>
                                        <p:attrNameLst>
                                          <p:attrName>ppt_x</p:attrName>
                                        </p:attrNameLst>
                                      </p:cBhvr>
                                      <p:tavLst>
                                        <p:tav tm="0">
                                          <p:val>
                                            <p:strVal val="#ppt_x"/>
                                          </p:val>
                                        </p:tav>
                                        <p:tav tm="100000">
                                          <p:val>
                                            <p:strVal val="#ppt_x"/>
                                          </p:val>
                                        </p:tav>
                                      </p:tavLst>
                                    </p:anim>
                                    <p:anim calcmode="lin" valueType="num">
                                      <p:cBhvr additive="base">
                                        <p:cTn id="180" dur="1000" fill="hold"/>
                                        <p:tgtEl>
                                          <p:spTgt spid="24"/>
                                        </p:tgtEl>
                                        <p:attrNameLst>
                                          <p:attrName>ppt_y</p:attrName>
                                        </p:attrNameLst>
                                      </p:cBhvr>
                                      <p:tavLst>
                                        <p:tav tm="0">
                                          <p:val>
                                            <p:strVal val="1+#ppt_h/2"/>
                                          </p:val>
                                        </p:tav>
                                        <p:tav tm="100000">
                                          <p:val>
                                            <p:strVal val="#ppt_y"/>
                                          </p:val>
                                        </p:tav>
                                      </p:tavLst>
                                    </p:anim>
                                  </p:childTnLst>
                                </p:cTn>
                              </p:par>
                            </p:childTnLst>
                          </p:cTn>
                        </p:par>
                        <p:par>
                          <p:cTn id="181" fill="hold">
                            <p:stCondLst>
                              <p:cond delay="1000"/>
                            </p:stCondLst>
                            <p:childTnLst>
                              <p:par>
                                <p:cTn id="182" presetID="2" presetClass="entr" presetSubtype="4" fill="hold" nodeType="afterEffect">
                                  <p:stCondLst>
                                    <p:cond delay="0"/>
                                  </p:stCondLst>
                                  <p:childTnLst>
                                    <p:set>
                                      <p:cBhvr>
                                        <p:cTn id="183" dur="1" fill="hold">
                                          <p:stCondLst>
                                            <p:cond delay="0"/>
                                          </p:stCondLst>
                                        </p:cTn>
                                        <p:tgtEl>
                                          <p:spTgt spid="14"/>
                                        </p:tgtEl>
                                        <p:attrNameLst>
                                          <p:attrName>style.visibility</p:attrName>
                                        </p:attrNameLst>
                                      </p:cBhvr>
                                      <p:to>
                                        <p:strVal val="visible"/>
                                      </p:to>
                                    </p:set>
                                    <p:anim calcmode="lin" valueType="num">
                                      <p:cBhvr additive="base">
                                        <p:cTn id="184" dur="1000" fill="hold"/>
                                        <p:tgtEl>
                                          <p:spTgt spid="14"/>
                                        </p:tgtEl>
                                        <p:attrNameLst>
                                          <p:attrName>ppt_x</p:attrName>
                                        </p:attrNameLst>
                                      </p:cBhvr>
                                      <p:tavLst>
                                        <p:tav tm="0">
                                          <p:val>
                                            <p:strVal val="#ppt_x"/>
                                          </p:val>
                                        </p:tav>
                                        <p:tav tm="100000">
                                          <p:val>
                                            <p:strVal val="#ppt_x"/>
                                          </p:val>
                                        </p:tav>
                                      </p:tavLst>
                                    </p:anim>
                                    <p:anim calcmode="lin" valueType="num">
                                      <p:cBhvr additive="base">
                                        <p:cTn id="185" dur="1000" fill="hold"/>
                                        <p:tgtEl>
                                          <p:spTgt spid="14"/>
                                        </p:tgtEl>
                                        <p:attrNameLst>
                                          <p:attrName>ppt_y</p:attrName>
                                        </p:attrNameLst>
                                      </p:cBhvr>
                                      <p:tavLst>
                                        <p:tav tm="0">
                                          <p:val>
                                            <p:strVal val="1+#ppt_h/2"/>
                                          </p:val>
                                        </p:tav>
                                        <p:tav tm="100000">
                                          <p:val>
                                            <p:strVal val="#ppt_y"/>
                                          </p:val>
                                        </p:tav>
                                      </p:tavLst>
                                    </p:anim>
                                  </p:childTnLst>
                                </p:cTn>
                              </p:par>
                            </p:childTnLst>
                          </p:cTn>
                        </p:par>
                        <p:par>
                          <p:cTn id="186" fill="hold">
                            <p:stCondLst>
                              <p:cond delay="2000"/>
                            </p:stCondLst>
                            <p:childTnLst>
                              <p:par>
                                <p:cTn id="187" presetID="2" presetClass="entr" presetSubtype="4" fill="hold" grpId="0" nodeType="afterEffect">
                                  <p:stCondLst>
                                    <p:cond delay="0"/>
                                  </p:stCondLst>
                                  <p:childTnLst>
                                    <p:set>
                                      <p:cBhvr>
                                        <p:cTn id="188" dur="1" fill="hold">
                                          <p:stCondLst>
                                            <p:cond delay="0"/>
                                          </p:stCondLst>
                                        </p:cTn>
                                        <p:tgtEl>
                                          <p:spTgt spid="20"/>
                                        </p:tgtEl>
                                        <p:attrNameLst>
                                          <p:attrName>style.visibility</p:attrName>
                                        </p:attrNameLst>
                                      </p:cBhvr>
                                      <p:to>
                                        <p:strVal val="visible"/>
                                      </p:to>
                                    </p:set>
                                    <p:anim calcmode="lin" valueType="num">
                                      <p:cBhvr additive="base">
                                        <p:cTn id="189" dur="1000" fill="hold"/>
                                        <p:tgtEl>
                                          <p:spTgt spid="20"/>
                                        </p:tgtEl>
                                        <p:attrNameLst>
                                          <p:attrName>ppt_x</p:attrName>
                                        </p:attrNameLst>
                                      </p:cBhvr>
                                      <p:tavLst>
                                        <p:tav tm="0">
                                          <p:val>
                                            <p:strVal val="#ppt_x"/>
                                          </p:val>
                                        </p:tav>
                                        <p:tav tm="100000">
                                          <p:val>
                                            <p:strVal val="#ppt_x"/>
                                          </p:val>
                                        </p:tav>
                                      </p:tavLst>
                                    </p:anim>
                                    <p:anim calcmode="lin" valueType="num">
                                      <p:cBhvr additive="base">
                                        <p:cTn id="190" dur="1000" fill="hold"/>
                                        <p:tgtEl>
                                          <p:spTgt spid="20"/>
                                        </p:tgtEl>
                                        <p:attrNameLst>
                                          <p:attrName>ppt_y</p:attrName>
                                        </p:attrNameLst>
                                      </p:cBhvr>
                                      <p:tavLst>
                                        <p:tav tm="0">
                                          <p:val>
                                            <p:strVal val="1+#ppt_h/2"/>
                                          </p:val>
                                        </p:tav>
                                        <p:tav tm="100000">
                                          <p:val>
                                            <p:strVal val="#ppt_y"/>
                                          </p:val>
                                        </p:tav>
                                      </p:tavLst>
                                    </p:anim>
                                  </p:childTnLst>
                                </p:cTn>
                              </p:par>
                            </p:childTnLst>
                          </p:cTn>
                        </p:par>
                        <p:par>
                          <p:cTn id="191" fill="hold">
                            <p:stCondLst>
                              <p:cond delay="3000"/>
                            </p:stCondLst>
                            <p:childTnLst>
                              <p:par>
                                <p:cTn id="192" presetID="42" presetClass="entr" presetSubtype="0" fill="hold" nodeType="afterEffect">
                                  <p:stCondLst>
                                    <p:cond delay="0"/>
                                  </p:stCondLst>
                                  <p:childTnLst>
                                    <p:set>
                                      <p:cBhvr>
                                        <p:cTn id="193" dur="1" fill="hold">
                                          <p:stCondLst>
                                            <p:cond delay="0"/>
                                          </p:stCondLst>
                                        </p:cTn>
                                        <p:tgtEl>
                                          <p:spTgt spid="15"/>
                                        </p:tgtEl>
                                        <p:attrNameLst>
                                          <p:attrName>style.visibility</p:attrName>
                                        </p:attrNameLst>
                                      </p:cBhvr>
                                      <p:to>
                                        <p:strVal val="visible"/>
                                      </p:to>
                                    </p:set>
                                    <p:animEffect transition="in" filter="fade">
                                      <p:cBhvr>
                                        <p:cTn id="194" dur="1000"/>
                                        <p:tgtEl>
                                          <p:spTgt spid="15"/>
                                        </p:tgtEl>
                                      </p:cBhvr>
                                    </p:animEffect>
                                    <p:anim calcmode="lin" valueType="num">
                                      <p:cBhvr>
                                        <p:cTn id="195" dur="1000" fill="hold"/>
                                        <p:tgtEl>
                                          <p:spTgt spid="15"/>
                                        </p:tgtEl>
                                        <p:attrNameLst>
                                          <p:attrName>ppt_x</p:attrName>
                                        </p:attrNameLst>
                                      </p:cBhvr>
                                      <p:tavLst>
                                        <p:tav tm="0">
                                          <p:val>
                                            <p:strVal val="#ppt_x"/>
                                          </p:val>
                                        </p:tav>
                                        <p:tav tm="100000">
                                          <p:val>
                                            <p:strVal val="#ppt_x"/>
                                          </p:val>
                                        </p:tav>
                                      </p:tavLst>
                                    </p:anim>
                                    <p:anim calcmode="lin" valueType="num">
                                      <p:cBhvr>
                                        <p:cTn id="196" dur="1000" fill="hold"/>
                                        <p:tgtEl>
                                          <p:spTgt spid="15"/>
                                        </p:tgtEl>
                                        <p:attrNameLst>
                                          <p:attrName>ppt_y</p:attrName>
                                        </p:attrNameLst>
                                      </p:cBhvr>
                                      <p:tavLst>
                                        <p:tav tm="0">
                                          <p:val>
                                            <p:strVal val="#ppt_y+.1"/>
                                          </p:val>
                                        </p:tav>
                                        <p:tav tm="100000">
                                          <p:val>
                                            <p:strVal val="#ppt_y"/>
                                          </p:val>
                                        </p:tav>
                                      </p:tavLst>
                                    </p:anim>
                                  </p:childTnLst>
                                </p:cTn>
                              </p:par>
                              <p:par>
                                <p:cTn id="197" presetID="42" presetClass="entr" presetSubtype="0" fill="hold" grpId="0" nodeType="withEffect">
                                  <p:stCondLst>
                                    <p:cond delay="0"/>
                                  </p:stCondLst>
                                  <p:childTnLst>
                                    <p:set>
                                      <p:cBhvr>
                                        <p:cTn id="198" dur="1" fill="hold">
                                          <p:stCondLst>
                                            <p:cond delay="0"/>
                                          </p:stCondLst>
                                        </p:cTn>
                                        <p:tgtEl>
                                          <p:spTgt spid="47"/>
                                        </p:tgtEl>
                                        <p:attrNameLst>
                                          <p:attrName>style.visibility</p:attrName>
                                        </p:attrNameLst>
                                      </p:cBhvr>
                                      <p:to>
                                        <p:strVal val="visible"/>
                                      </p:to>
                                    </p:set>
                                    <p:animEffect transition="in" filter="fade">
                                      <p:cBhvr>
                                        <p:cTn id="199" dur="1000"/>
                                        <p:tgtEl>
                                          <p:spTgt spid="47"/>
                                        </p:tgtEl>
                                      </p:cBhvr>
                                    </p:animEffect>
                                    <p:anim calcmode="lin" valueType="num">
                                      <p:cBhvr>
                                        <p:cTn id="200" dur="1000" fill="hold"/>
                                        <p:tgtEl>
                                          <p:spTgt spid="47"/>
                                        </p:tgtEl>
                                        <p:attrNameLst>
                                          <p:attrName>ppt_x</p:attrName>
                                        </p:attrNameLst>
                                      </p:cBhvr>
                                      <p:tavLst>
                                        <p:tav tm="0">
                                          <p:val>
                                            <p:strVal val="#ppt_x"/>
                                          </p:val>
                                        </p:tav>
                                        <p:tav tm="100000">
                                          <p:val>
                                            <p:strVal val="#ppt_x"/>
                                          </p:val>
                                        </p:tav>
                                      </p:tavLst>
                                    </p:anim>
                                    <p:anim calcmode="lin" valueType="num">
                                      <p:cBhvr>
                                        <p:cTn id="201" dur="1000" fill="hold"/>
                                        <p:tgtEl>
                                          <p:spTgt spid="47"/>
                                        </p:tgtEl>
                                        <p:attrNameLst>
                                          <p:attrName>ppt_y</p:attrName>
                                        </p:attrNameLst>
                                      </p:cBhvr>
                                      <p:tavLst>
                                        <p:tav tm="0">
                                          <p:val>
                                            <p:strVal val="#ppt_y+.1"/>
                                          </p:val>
                                        </p:tav>
                                        <p:tav tm="100000">
                                          <p:val>
                                            <p:strVal val="#ppt_y"/>
                                          </p:val>
                                        </p:tav>
                                      </p:tavLst>
                                    </p:anim>
                                  </p:childTnLst>
                                </p:cTn>
                              </p:par>
                              <p:par>
                                <p:cTn id="202" presetID="42" presetClass="entr" presetSubtype="0" fill="hold" grpId="0" nodeType="withEffect">
                                  <p:stCondLst>
                                    <p:cond delay="0"/>
                                  </p:stCondLst>
                                  <p:childTnLst>
                                    <p:set>
                                      <p:cBhvr>
                                        <p:cTn id="203" dur="1" fill="hold">
                                          <p:stCondLst>
                                            <p:cond delay="0"/>
                                          </p:stCondLst>
                                        </p:cTn>
                                        <p:tgtEl>
                                          <p:spTgt spid="48"/>
                                        </p:tgtEl>
                                        <p:attrNameLst>
                                          <p:attrName>style.visibility</p:attrName>
                                        </p:attrNameLst>
                                      </p:cBhvr>
                                      <p:to>
                                        <p:strVal val="visible"/>
                                      </p:to>
                                    </p:set>
                                    <p:animEffect transition="in" filter="fade">
                                      <p:cBhvr>
                                        <p:cTn id="204" dur="1000"/>
                                        <p:tgtEl>
                                          <p:spTgt spid="48"/>
                                        </p:tgtEl>
                                      </p:cBhvr>
                                    </p:animEffect>
                                    <p:anim calcmode="lin" valueType="num">
                                      <p:cBhvr>
                                        <p:cTn id="205" dur="1000" fill="hold"/>
                                        <p:tgtEl>
                                          <p:spTgt spid="48"/>
                                        </p:tgtEl>
                                        <p:attrNameLst>
                                          <p:attrName>ppt_x</p:attrName>
                                        </p:attrNameLst>
                                      </p:cBhvr>
                                      <p:tavLst>
                                        <p:tav tm="0">
                                          <p:val>
                                            <p:strVal val="#ppt_x"/>
                                          </p:val>
                                        </p:tav>
                                        <p:tav tm="100000">
                                          <p:val>
                                            <p:strVal val="#ppt_x"/>
                                          </p:val>
                                        </p:tav>
                                      </p:tavLst>
                                    </p:anim>
                                    <p:anim calcmode="lin" valueType="num">
                                      <p:cBhvr>
                                        <p:cTn id="206" dur="1000" fill="hold"/>
                                        <p:tgtEl>
                                          <p:spTgt spid="48"/>
                                        </p:tgtEl>
                                        <p:attrNameLst>
                                          <p:attrName>ppt_y</p:attrName>
                                        </p:attrNameLst>
                                      </p:cBhvr>
                                      <p:tavLst>
                                        <p:tav tm="0">
                                          <p:val>
                                            <p:strVal val="#ppt_y+.1"/>
                                          </p:val>
                                        </p:tav>
                                        <p:tav tm="100000">
                                          <p:val>
                                            <p:strVal val="#ppt_y"/>
                                          </p:val>
                                        </p:tav>
                                      </p:tavLst>
                                    </p:anim>
                                  </p:childTnLst>
                                </p:cTn>
                              </p:par>
                              <p:par>
                                <p:cTn id="207" presetID="42" presetClass="entr" presetSubtype="0" fill="hold" grpId="0" nodeType="withEffect">
                                  <p:stCondLst>
                                    <p:cond delay="0"/>
                                  </p:stCondLst>
                                  <p:childTnLst>
                                    <p:set>
                                      <p:cBhvr>
                                        <p:cTn id="208" dur="1" fill="hold">
                                          <p:stCondLst>
                                            <p:cond delay="0"/>
                                          </p:stCondLst>
                                        </p:cTn>
                                        <p:tgtEl>
                                          <p:spTgt spid="49"/>
                                        </p:tgtEl>
                                        <p:attrNameLst>
                                          <p:attrName>style.visibility</p:attrName>
                                        </p:attrNameLst>
                                      </p:cBhvr>
                                      <p:to>
                                        <p:strVal val="visible"/>
                                      </p:to>
                                    </p:set>
                                    <p:animEffect transition="in" filter="fade">
                                      <p:cBhvr>
                                        <p:cTn id="209" dur="1000"/>
                                        <p:tgtEl>
                                          <p:spTgt spid="49"/>
                                        </p:tgtEl>
                                      </p:cBhvr>
                                    </p:animEffect>
                                    <p:anim calcmode="lin" valueType="num">
                                      <p:cBhvr>
                                        <p:cTn id="210" dur="1000" fill="hold"/>
                                        <p:tgtEl>
                                          <p:spTgt spid="49"/>
                                        </p:tgtEl>
                                        <p:attrNameLst>
                                          <p:attrName>ppt_x</p:attrName>
                                        </p:attrNameLst>
                                      </p:cBhvr>
                                      <p:tavLst>
                                        <p:tav tm="0">
                                          <p:val>
                                            <p:strVal val="#ppt_x"/>
                                          </p:val>
                                        </p:tav>
                                        <p:tav tm="100000">
                                          <p:val>
                                            <p:strVal val="#ppt_x"/>
                                          </p:val>
                                        </p:tav>
                                      </p:tavLst>
                                    </p:anim>
                                    <p:anim calcmode="lin" valueType="num">
                                      <p:cBhvr>
                                        <p:cTn id="211" dur="1000" fill="hold"/>
                                        <p:tgtEl>
                                          <p:spTgt spid="49"/>
                                        </p:tgtEl>
                                        <p:attrNameLst>
                                          <p:attrName>ppt_y</p:attrName>
                                        </p:attrNameLst>
                                      </p:cBhvr>
                                      <p:tavLst>
                                        <p:tav tm="0">
                                          <p:val>
                                            <p:strVal val="#ppt_y+.1"/>
                                          </p:val>
                                        </p:tav>
                                        <p:tav tm="100000">
                                          <p:val>
                                            <p:strVal val="#ppt_y"/>
                                          </p:val>
                                        </p:tav>
                                      </p:tavLst>
                                    </p:anim>
                                  </p:childTnLst>
                                </p:cTn>
                              </p:par>
                              <p:par>
                                <p:cTn id="212" presetID="42" presetClass="entr" presetSubtype="0" fill="hold" grpId="0" nodeType="withEffect">
                                  <p:stCondLst>
                                    <p:cond delay="0"/>
                                  </p:stCondLst>
                                  <p:childTnLst>
                                    <p:set>
                                      <p:cBhvr>
                                        <p:cTn id="213" dur="1" fill="hold">
                                          <p:stCondLst>
                                            <p:cond delay="0"/>
                                          </p:stCondLst>
                                        </p:cTn>
                                        <p:tgtEl>
                                          <p:spTgt spid="50"/>
                                        </p:tgtEl>
                                        <p:attrNameLst>
                                          <p:attrName>style.visibility</p:attrName>
                                        </p:attrNameLst>
                                      </p:cBhvr>
                                      <p:to>
                                        <p:strVal val="visible"/>
                                      </p:to>
                                    </p:set>
                                    <p:animEffect transition="in" filter="fade">
                                      <p:cBhvr>
                                        <p:cTn id="214" dur="1000"/>
                                        <p:tgtEl>
                                          <p:spTgt spid="50"/>
                                        </p:tgtEl>
                                      </p:cBhvr>
                                    </p:animEffect>
                                    <p:anim calcmode="lin" valueType="num">
                                      <p:cBhvr>
                                        <p:cTn id="215" dur="1000" fill="hold"/>
                                        <p:tgtEl>
                                          <p:spTgt spid="50"/>
                                        </p:tgtEl>
                                        <p:attrNameLst>
                                          <p:attrName>ppt_x</p:attrName>
                                        </p:attrNameLst>
                                      </p:cBhvr>
                                      <p:tavLst>
                                        <p:tav tm="0">
                                          <p:val>
                                            <p:strVal val="#ppt_x"/>
                                          </p:val>
                                        </p:tav>
                                        <p:tav tm="100000">
                                          <p:val>
                                            <p:strVal val="#ppt_x"/>
                                          </p:val>
                                        </p:tav>
                                      </p:tavLst>
                                    </p:anim>
                                    <p:anim calcmode="lin" valueType="num">
                                      <p:cBhvr>
                                        <p:cTn id="216" dur="1000" fill="hold"/>
                                        <p:tgtEl>
                                          <p:spTgt spid="50"/>
                                        </p:tgtEl>
                                        <p:attrNameLst>
                                          <p:attrName>ppt_y</p:attrName>
                                        </p:attrNameLst>
                                      </p:cBhvr>
                                      <p:tavLst>
                                        <p:tav tm="0">
                                          <p:val>
                                            <p:strVal val="#ppt_y+.1"/>
                                          </p:val>
                                        </p:tav>
                                        <p:tav tm="100000">
                                          <p:val>
                                            <p:strVal val="#ppt_y"/>
                                          </p:val>
                                        </p:tav>
                                      </p:tavLst>
                                    </p:anim>
                                  </p:childTnLst>
                                </p:cTn>
                              </p:par>
                              <p:par>
                                <p:cTn id="217" presetID="42" presetClass="entr" presetSubtype="0" fill="hold" grpId="0" nodeType="withEffect">
                                  <p:stCondLst>
                                    <p:cond delay="0"/>
                                  </p:stCondLst>
                                  <p:childTnLst>
                                    <p:set>
                                      <p:cBhvr>
                                        <p:cTn id="218" dur="1" fill="hold">
                                          <p:stCondLst>
                                            <p:cond delay="0"/>
                                          </p:stCondLst>
                                        </p:cTn>
                                        <p:tgtEl>
                                          <p:spTgt spid="51"/>
                                        </p:tgtEl>
                                        <p:attrNameLst>
                                          <p:attrName>style.visibility</p:attrName>
                                        </p:attrNameLst>
                                      </p:cBhvr>
                                      <p:to>
                                        <p:strVal val="visible"/>
                                      </p:to>
                                    </p:set>
                                    <p:animEffect transition="in" filter="fade">
                                      <p:cBhvr>
                                        <p:cTn id="219" dur="1000"/>
                                        <p:tgtEl>
                                          <p:spTgt spid="51"/>
                                        </p:tgtEl>
                                      </p:cBhvr>
                                    </p:animEffect>
                                    <p:anim calcmode="lin" valueType="num">
                                      <p:cBhvr>
                                        <p:cTn id="220" dur="1000" fill="hold"/>
                                        <p:tgtEl>
                                          <p:spTgt spid="51"/>
                                        </p:tgtEl>
                                        <p:attrNameLst>
                                          <p:attrName>ppt_x</p:attrName>
                                        </p:attrNameLst>
                                      </p:cBhvr>
                                      <p:tavLst>
                                        <p:tav tm="0">
                                          <p:val>
                                            <p:strVal val="#ppt_x"/>
                                          </p:val>
                                        </p:tav>
                                        <p:tav tm="100000">
                                          <p:val>
                                            <p:strVal val="#ppt_x"/>
                                          </p:val>
                                        </p:tav>
                                      </p:tavLst>
                                    </p:anim>
                                    <p:anim calcmode="lin" valueType="num">
                                      <p:cBhvr>
                                        <p:cTn id="221" dur="1000" fill="hold"/>
                                        <p:tgtEl>
                                          <p:spTgt spid="51"/>
                                        </p:tgtEl>
                                        <p:attrNameLst>
                                          <p:attrName>ppt_y</p:attrName>
                                        </p:attrNameLst>
                                      </p:cBhvr>
                                      <p:tavLst>
                                        <p:tav tm="0">
                                          <p:val>
                                            <p:strVal val="#ppt_y+.1"/>
                                          </p:val>
                                        </p:tav>
                                        <p:tav tm="100000">
                                          <p:val>
                                            <p:strVal val="#ppt_y"/>
                                          </p:val>
                                        </p:tav>
                                      </p:tavLst>
                                    </p:anim>
                                  </p:childTnLst>
                                </p:cTn>
                              </p:par>
                              <p:par>
                                <p:cTn id="222" presetID="42" presetClass="entr" presetSubtype="0" fill="hold" grpId="0" nodeType="withEffect">
                                  <p:stCondLst>
                                    <p:cond delay="0"/>
                                  </p:stCondLst>
                                  <p:childTnLst>
                                    <p:set>
                                      <p:cBhvr>
                                        <p:cTn id="223" dur="1" fill="hold">
                                          <p:stCondLst>
                                            <p:cond delay="0"/>
                                          </p:stCondLst>
                                        </p:cTn>
                                        <p:tgtEl>
                                          <p:spTgt spid="52"/>
                                        </p:tgtEl>
                                        <p:attrNameLst>
                                          <p:attrName>style.visibility</p:attrName>
                                        </p:attrNameLst>
                                      </p:cBhvr>
                                      <p:to>
                                        <p:strVal val="visible"/>
                                      </p:to>
                                    </p:set>
                                    <p:animEffect transition="in" filter="fade">
                                      <p:cBhvr>
                                        <p:cTn id="224" dur="1000"/>
                                        <p:tgtEl>
                                          <p:spTgt spid="52"/>
                                        </p:tgtEl>
                                      </p:cBhvr>
                                    </p:animEffect>
                                    <p:anim calcmode="lin" valueType="num">
                                      <p:cBhvr>
                                        <p:cTn id="225" dur="1000" fill="hold"/>
                                        <p:tgtEl>
                                          <p:spTgt spid="52"/>
                                        </p:tgtEl>
                                        <p:attrNameLst>
                                          <p:attrName>ppt_x</p:attrName>
                                        </p:attrNameLst>
                                      </p:cBhvr>
                                      <p:tavLst>
                                        <p:tav tm="0">
                                          <p:val>
                                            <p:strVal val="#ppt_x"/>
                                          </p:val>
                                        </p:tav>
                                        <p:tav tm="100000">
                                          <p:val>
                                            <p:strVal val="#ppt_x"/>
                                          </p:val>
                                        </p:tav>
                                      </p:tavLst>
                                    </p:anim>
                                    <p:anim calcmode="lin" valueType="num">
                                      <p:cBhvr>
                                        <p:cTn id="226"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P spid="22" grpId="0"/>
      <p:bldP spid="23" grpId="0"/>
      <p:bldP spid="24" grpId="0"/>
      <p:bldP spid="16" grpId="0"/>
      <p:bldP spid="25" grpId="0"/>
      <p:bldP spid="27" grpId="0"/>
      <p:bldP spid="28" grpId="0"/>
      <p:bldP spid="29" grpId="0"/>
      <p:bldP spid="30" grpId="0"/>
      <p:bldP spid="31" grpId="0"/>
      <p:bldP spid="32" grpId="0"/>
      <p:bldP spid="33" grpId="0"/>
      <p:bldP spid="34" grpId="0"/>
      <p:bldP spid="35" grpId="0"/>
      <p:bldP spid="36" grpId="0"/>
      <p:bldP spid="37" grpId="0"/>
      <p:bldP spid="39" grpId="0"/>
      <p:bldP spid="40" grpId="0"/>
      <p:bldP spid="41" grpId="0"/>
      <p:bldP spid="43" grpId="0"/>
      <p:bldP spid="44" grpId="0"/>
      <p:bldP spid="45" grpId="0"/>
      <p:bldP spid="46" grpId="0"/>
      <p:bldP spid="47" grpId="0"/>
      <p:bldP spid="48" grpId="0"/>
      <p:bldP spid="49" grpId="0"/>
      <p:bldP spid="50" grpId="0"/>
      <p:bldP spid="51" grpId="0"/>
      <p:bldP spid="52" grpId="0"/>
      <p:bldP spid="5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FA39FF6B-BF32-49FC-AF51-DF6829A173B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28" y="0"/>
            <a:ext cx="12192000" cy="6858000"/>
          </a:xfrm>
          <a:prstGeom prst="rect">
            <a:avLst/>
          </a:prstGeom>
        </p:spPr>
      </p:pic>
      <p:sp>
        <p:nvSpPr>
          <p:cNvPr id="4" name="Rectángulo 3">
            <a:extLst>
              <a:ext uri="{FF2B5EF4-FFF2-40B4-BE49-F238E27FC236}">
                <a16:creationId xmlns:a16="http://schemas.microsoft.com/office/drawing/2014/main" id="{85F3BE5C-FC12-44D8-AFA9-95BA227EC247}"/>
              </a:ext>
            </a:extLst>
          </p:cNvPr>
          <p:cNvSpPr/>
          <p:nvPr/>
        </p:nvSpPr>
        <p:spPr>
          <a:xfrm>
            <a:off x="7155534" y="925539"/>
            <a:ext cx="883050" cy="271099"/>
          </a:xfrm>
          <a:prstGeom prst="rect">
            <a:avLst/>
          </a:prstGeom>
          <a:solidFill>
            <a:srgbClr val="D2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Acceso</a:t>
            </a:r>
          </a:p>
          <a:p>
            <a:pPr algn="ctr"/>
            <a:r>
              <a:rPr lang="es-CO" sz="800" dirty="0">
                <a:solidFill>
                  <a:schemeClr val="tx1"/>
                </a:solidFill>
                <a:latin typeface="Century Gothic" panose="020B0502020202020204" pitchFamily="34" charset="0"/>
              </a:rPr>
              <a:t>Visitantes</a:t>
            </a:r>
          </a:p>
        </p:txBody>
      </p:sp>
      <p:sp>
        <p:nvSpPr>
          <p:cNvPr id="8" name="Rectángulo 7">
            <a:extLst>
              <a:ext uri="{FF2B5EF4-FFF2-40B4-BE49-F238E27FC236}">
                <a16:creationId xmlns:a16="http://schemas.microsoft.com/office/drawing/2014/main" id="{271FE1FD-6FC0-4EB2-AEDD-0E74D6275810}"/>
              </a:ext>
            </a:extLst>
          </p:cNvPr>
          <p:cNvSpPr/>
          <p:nvPr/>
        </p:nvSpPr>
        <p:spPr>
          <a:xfrm>
            <a:off x="9725694" y="910998"/>
            <a:ext cx="883049" cy="283402"/>
          </a:xfrm>
          <a:prstGeom prst="rect">
            <a:avLst/>
          </a:prstGeom>
          <a:solidFill>
            <a:srgbClr val="D2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Acceso</a:t>
            </a:r>
          </a:p>
          <a:p>
            <a:pPr algn="ctr"/>
            <a:r>
              <a:rPr lang="es-CO" sz="800" dirty="0">
                <a:solidFill>
                  <a:schemeClr val="tx1"/>
                </a:solidFill>
                <a:latin typeface="Century Gothic" panose="020B0502020202020204" pitchFamily="34" charset="0"/>
              </a:rPr>
              <a:t>Camiones</a:t>
            </a:r>
          </a:p>
        </p:txBody>
      </p:sp>
      <p:sp>
        <p:nvSpPr>
          <p:cNvPr id="9" name="Rectángulo 8">
            <a:extLst>
              <a:ext uri="{FF2B5EF4-FFF2-40B4-BE49-F238E27FC236}">
                <a16:creationId xmlns:a16="http://schemas.microsoft.com/office/drawing/2014/main" id="{04B27622-4D16-4DC9-AC3D-A4A4326E5D43}"/>
              </a:ext>
            </a:extLst>
          </p:cNvPr>
          <p:cNvSpPr/>
          <p:nvPr/>
        </p:nvSpPr>
        <p:spPr>
          <a:xfrm>
            <a:off x="6398012" y="1415738"/>
            <a:ext cx="903126" cy="286345"/>
          </a:xfrm>
          <a:prstGeom prst="rect">
            <a:avLst/>
          </a:prstGeom>
          <a:solidFill>
            <a:srgbClr val="D2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Parqueadero</a:t>
            </a:r>
          </a:p>
          <a:p>
            <a:pPr algn="ctr"/>
            <a:r>
              <a:rPr lang="es-CO" sz="800" dirty="0">
                <a:solidFill>
                  <a:schemeClr val="tx1"/>
                </a:solidFill>
                <a:latin typeface="Century Gothic" panose="020B0502020202020204" pitchFamily="34" charset="0"/>
              </a:rPr>
              <a:t>Visitantes</a:t>
            </a:r>
          </a:p>
        </p:txBody>
      </p:sp>
      <p:sp>
        <p:nvSpPr>
          <p:cNvPr id="10" name="Rectángulo 9">
            <a:extLst>
              <a:ext uri="{FF2B5EF4-FFF2-40B4-BE49-F238E27FC236}">
                <a16:creationId xmlns:a16="http://schemas.microsoft.com/office/drawing/2014/main" id="{ACF0D8B4-1C4C-48EA-A724-092C5093B375}"/>
              </a:ext>
            </a:extLst>
          </p:cNvPr>
          <p:cNvSpPr/>
          <p:nvPr/>
        </p:nvSpPr>
        <p:spPr>
          <a:xfrm>
            <a:off x="8022298" y="1415739"/>
            <a:ext cx="744295" cy="269927"/>
          </a:xfrm>
          <a:prstGeom prst="rect">
            <a:avLst/>
          </a:prstGeom>
          <a:solidFill>
            <a:srgbClr val="D2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Feria</a:t>
            </a:r>
          </a:p>
          <a:p>
            <a:pPr algn="ctr"/>
            <a:r>
              <a:rPr lang="es-CO" sz="800" dirty="0">
                <a:solidFill>
                  <a:schemeClr val="tx1"/>
                </a:solidFill>
                <a:latin typeface="Century Gothic" panose="020B0502020202020204" pitchFamily="34" charset="0"/>
              </a:rPr>
              <a:t>Artesanal</a:t>
            </a:r>
          </a:p>
        </p:txBody>
      </p:sp>
      <p:sp>
        <p:nvSpPr>
          <p:cNvPr id="12" name="Rectángulo 11">
            <a:extLst>
              <a:ext uri="{FF2B5EF4-FFF2-40B4-BE49-F238E27FC236}">
                <a16:creationId xmlns:a16="http://schemas.microsoft.com/office/drawing/2014/main" id="{3BA50078-327B-444E-9B6C-33267CD6770B}"/>
              </a:ext>
            </a:extLst>
          </p:cNvPr>
          <p:cNvSpPr/>
          <p:nvPr/>
        </p:nvSpPr>
        <p:spPr>
          <a:xfrm>
            <a:off x="8921925" y="1406516"/>
            <a:ext cx="1021617" cy="283402"/>
          </a:xfrm>
          <a:prstGeom prst="rect">
            <a:avLst/>
          </a:prstGeom>
          <a:solidFill>
            <a:srgbClr val="D2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Parqueadero</a:t>
            </a:r>
          </a:p>
          <a:p>
            <a:pPr algn="ctr"/>
            <a:r>
              <a:rPr lang="es-CO" sz="800" dirty="0">
                <a:solidFill>
                  <a:schemeClr val="tx1"/>
                </a:solidFill>
                <a:latin typeface="Century Gothic" panose="020B0502020202020204" pitchFamily="34" charset="0"/>
              </a:rPr>
              <a:t>Visitantes</a:t>
            </a:r>
          </a:p>
        </p:txBody>
      </p:sp>
      <p:sp>
        <p:nvSpPr>
          <p:cNvPr id="13" name="Rectángulo 12">
            <a:extLst>
              <a:ext uri="{FF2B5EF4-FFF2-40B4-BE49-F238E27FC236}">
                <a16:creationId xmlns:a16="http://schemas.microsoft.com/office/drawing/2014/main" id="{04FBD457-24A5-4510-82B4-837C5D73641A}"/>
              </a:ext>
            </a:extLst>
          </p:cNvPr>
          <p:cNvSpPr/>
          <p:nvPr/>
        </p:nvSpPr>
        <p:spPr>
          <a:xfrm>
            <a:off x="10425863" y="1411927"/>
            <a:ext cx="1000717" cy="283402"/>
          </a:xfrm>
          <a:prstGeom prst="rect">
            <a:avLst/>
          </a:prstGeom>
          <a:solidFill>
            <a:srgbClr val="D2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Parqueadero</a:t>
            </a:r>
          </a:p>
          <a:p>
            <a:pPr algn="ctr"/>
            <a:r>
              <a:rPr lang="es-CO" sz="800" dirty="0">
                <a:solidFill>
                  <a:schemeClr val="tx1"/>
                </a:solidFill>
                <a:latin typeface="Century Gothic" panose="020B0502020202020204" pitchFamily="34" charset="0"/>
              </a:rPr>
              <a:t>Camiones</a:t>
            </a:r>
          </a:p>
        </p:txBody>
      </p:sp>
      <p:sp>
        <p:nvSpPr>
          <p:cNvPr id="14" name="Rectángulo 13">
            <a:extLst>
              <a:ext uri="{FF2B5EF4-FFF2-40B4-BE49-F238E27FC236}">
                <a16:creationId xmlns:a16="http://schemas.microsoft.com/office/drawing/2014/main" id="{1B67271C-C47F-4E90-B405-E5FA93D75819}"/>
              </a:ext>
            </a:extLst>
          </p:cNvPr>
          <p:cNvSpPr/>
          <p:nvPr/>
        </p:nvSpPr>
        <p:spPr>
          <a:xfrm>
            <a:off x="9871998" y="2148909"/>
            <a:ext cx="598157" cy="245176"/>
          </a:xfrm>
          <a:prstGeom prst="rect">
            <a:avLst/>
          </a:prstGeom>
          <a:solidFill>
            <a:srgbClr val="D2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Bodega</a:t>
            </a:r>
          </a:p>
        </p:txBody>
      </p:sp>
      <p:cxnSp>
        <p:nvCxnSpPr>
          <p:cNvPr id="16" name="Conector recto 15">
            <a:extLst>
              <a:ext uri="{FF2B5EF4-FFF2-40B4-BE49-F238E27FC236}">
                <a16:creationId xmlns:a16="http://schemas.microsoft.com/office/drawing/2014/main" id="{E46B076B-8136-48EC-A0AF-E3E2EF02124E}"/>
              </a:ext>
            </a:extLst>
          </p:cNvPr>
          <p:cNvCxnSpPr>
            <a:cxnSpLocks/>
            <a:stCxn id="4" idx="2"/>
            <a:endCxn id="11" idx="0"/>
          </p:cNvCxnSpPr>
          <p:nvPr/>
        </p:nvCxnSpPr>
        <p:spPr>
          <a:xfrm>
            <a:off x="7597059" y="1196638"/>
            <a:ext cx="0" cy="620252"/>
          </a:xfrm>
          <a:prstGeom prst="line">
            <a:avLst/>
          </a:prstGeom>
          <a:ln w="12700">
            <a:solidFill>
              <a:srgbClr val="DFA0A8"/>
            </a:solidFill>
            <a:prstDash val="dash"/>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DFCBB904-9661-41D4-80E2-45D3D73778EC}"/>
              </a:ext>
            </a:extLst>
          </p:cNvPr>
          <p:cNvCxnSpPr>
            <a:cxnSpLocks/>
            <a:stCxn id="9" idx="3"/>
            <a:endCxn id="10" idx="1"/>
          </p:cNvCxnSpPr>
          <p:nvPr/>
        </p:nvCxnSpPr>
        <p:spPr>
          <a:xfrm flipV="1">
            <a:off x="7301138" y="1550703"/>
            <a:ext cx="721160" cy="8208"/>
          </a:xfrm>
          <a:prstGeom prst="line">
            <a:avLst/>
          </a:prstGeom>
          <a:ln w="12700">
            <a:solidFill>
              <a:srgbClr val="DFA0A8"/>
            </a:solidFill>
            <a:prstDash val="dash"/>
          </a:ln>
        </p:spPr>
        <p:style>
          <a:lnRef idx="1">
            <a:schemeClr val="accent1"/>
          </a:lnRef>
          <a:fillRef idx="0">
            <a:schemeClr val="accent1"/>
          </a:fillRef>
          <a:effectRef idx="0">
            <a:schemeClr val="accent1"/>
          </a:effectRef>
          <a:fontRef idx="minor">
            <a:schemeClr val="tx1"/>
          </a:fontRef>
        </p:style>
      </p:cxnSp>
      <p:cxnSp>
        <p:nvCxnSpPr>
          <p:cNvPr id="24" name="Conector: angular 23">
            <a:extLst>
              <a:ext uri="{FF2B5EF4-FFF2-40B4-BE49-F238E27FC236}">
                <a16:creationId xmlns:a16="http://schemas.microsoft.com/office/drawing/2014/main" id="{B5DCE527-52BB-4850-9B50-5E817F1F2AA6}"/>
              </a:ext>
            </a:extLst>
          </p:cNvPr>
          <p:cNvCxnSpPr>
            <a:cxnSpLocks/>
            <a:stCxn id="9" idx="2"/>
            <a:endCxn id="10" idx="2"/>
          </p:cNvCxnSpPr>
          <p:nvPr/>
        </p:nvCxnSpPr>
        <p:spPr>
          <a:xfrm rot="5400000" flipH="1" flipV="1">
            <a:off x="7613801" y="921439"/>
            <a:ext cx="16417" cy="1544871"/>
          </a:xfrm>
          <a:prstGeom prst="bentConnector3">
            <a:avLst>
              <a:gd name="adj1" fmla="val -1392459"/>
            </a:avLst>
          </a:prstGeom>
          <a:ln w="12700">
            <a:solidFill>
              <a:srgbClr val="DFA0A8"/>
            </a:solidFill>
            <a:prstDash val="dash"/>
          </a:ln>
        </p:spPr>
        <p:style>
          <a:lnRef idx="1">
            <a:schemeClr val="accent1"/>
          </a:lnRef>
          <a:fillRef idx="0">
            <a:schemeClr val="accent1"/>
          </a:fillRef>
          <a:effectRef idx="0">
            <a:schemeClr val="accent1"/>
          </a:effectRef>
          <a:fontRef idx="minor">
            <a:schemeClr val="tx1"/>
          </a:fontRef>
        </p:style>
      </p:cxnSp>
      <p:sp>
        <p:nvSpPr>
          <p:cNvPr id="11" name="Rectángulo 10">
            <a:extLst>
              <a:ext uri="{FF2B5EF4-FFF2-40B4-BE49-F238E27FC236}">
                <a16:creationId xmlns:a16="http://schemas.microsoft.com/office/drawing/2014/main" id="{03A80EC2-4DA2-476D-81D7-4CB95F381C3C}"/>
              </a:ext>
            </a:extLst>
          </p:cNvPr>
          <p:cNvSpPr/>
          <p:nvPr/>
        </p:nvSpPr>
        <p:spPr>
          <a:xfrm>
            <a:off x="7301138" y="1816890"/>
            <a:ext cx="591842" cy="253170"/>
          </a:xfrm>
          <a:prstGeom prst="rect">
            <a:avLst/>
          </a:prstGeom>
          <a:solidFill>
            <a:srgbClr val="D2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Sótano</a:t>
            </a:r>
          </a:p>
        </p:txBody>
      </p:sp>
      <p:cxnSp>
        <p:nvCxnSpPr>
          <p:cNvPr id="36" name="Conector: angular 35">
            <a:extLst>
              <a:ext uri="{FF2B5EF4-FFF2-40B4-BE49-F238E27FC236}">
                <a16:creationId xmlns:a16="http://schemas.microsoft.com/office/drawing/2014/main" id="{7803CA16-C97E-4830-A9DA-529216DB7DCE}"/>
              </a:ext>
            </a:extLst>
          </p:cNvPr>
          <p:cNvCxnSpPr>
            <a:cxnSpLocks/>
            <a:stCxn id="12" idx="2"/>
            <a:endCxn id="13" idx="2"/>
          </p:cNvCxnSpPr>
          <p:nvPr/>
        </p:nvCxnSpPr>
        <p:spPr>
          <a:xfrm rot="16200000" flipH="1">
            <a:off x="10176773" y="945879"/>
            <a:ext cx="5411" cy="1493488"/>
          </a:xfrm>
          <a:prstGeom prst="bentConnector3">
            <a:avLst>
              <a:gd name="adj1" fmla="val 4324690"/>
            </a:avLst>
          </a:prstGeom>
          <a:ln w="12700">
            <a:solidFill>
              <a:srgbClr val="DFA0A8"/>
            </a:solidFill>
            <a:prstDash val="dash"/>
          </a:ln>
        </p:spPr>
        <p:style>
          <a:lnRef idx="1">
            <a:schemeClr val="accent1"/>
          </a:lnRef>
          <a:fillRef idx="0">
            <a:schemeClr val="accent1"/>
          </a:fillRef>
          <a:effectRef idx="0">
            <a:schemeClr val="accent1"/>
          </a:effectRef>
          <a:fontRef idx="minor">
            <a:schemeClr val="tx1"/>
          </a:fontRef>
        </p:style>
      </p:cxnSp>
      <p:cxnSp>
        <p:nvCxnSpPr>
          <p:cNvPr id="40" name="Conector recto 39">
            <a:extLst>
              <a:ext uri="{FF2B5EF4-FFF2-40B4-BE49-F238E27FC236}">
                <a16:creationId xmlns:a16="http://schemas.microsoft.com/office/drawing/2014/main" id="{A7A4639B-221D-41A2-B3B5-CF38C9EE2046}"/>
              </a:ext>
            </a:extLst>
          </p:cNvPr>
          <p:cNvCxnSpPr>
            <a:cxnSpLocks/>
          </p:cNvCxnSpPr>
          <p:nvPr/>
        </p:nvCxnSpPr>
        <p:spPr>
          <a:xfrm>
            <a:off x="10167218" y="1194400"/>
            <a:ext cx="7035" cy="371133"/>
          </a:xfrm>
          <a:prstGeom prst="line">
            <a:avLst/>
          </a:prstGeom>
          <a:ln w="12700">
            <a:solidFill>
              <a:srgbClr val="DFA0A8"/>
            </a:solidFill>
            <a:prstDash val="dash"/>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309704D2-B6CC-4CB8-ADB7-C94E658E3CF2}"/>
              </a:ext>
            </a:extLst>
          </p:cNvPr>
          <p:cNvCxnSpPr>
            <a:cxnSpLocks/>
            <a:stCxn id="12" idx="3"/>
            <a:endCxn id="13" idx="1"/>
          </p:cNvCxnSpPr>
          <p:nvPr/>
        </p:nvCxnSpPr>
        <p:spPr>
          <a:xfrm>
            <a:off x="9943542" y="1548217"/>
            <a:ext cx="482321" cy="5411"/>
          </a:xfrm>
          <a:prstGeom prst="line">
            <a:avLst/>
          </a:prstGeom>
          <a:ln w="12700">
            <a:solidFill>
              <a:srgbClr val="DFA0A8"/>
            </a:solidFill>
            <a:prstDash val="dash"/>
          </a:ln>
        </p:spPr>
        <p:style>
          <a:lnRef idx="1">
            <a:schemeClr val="accent1"/>
          </a:lnRef>
          <a:fillRef idx="0">
            <a:schemeClr val="accent1"/>
          </a:fillRef>
          <a:effectRef idx="0">
            <a:schemeClr val="accent1"/>
          </a:effectRef>
          <a:fontRef idx="minor">
            <a:schemeClr val="tx1"/>
          </a:fontRef>
        </p:style>
      </p:cxnSp>
      <p:cxnSp>
        <p:nvCxnSpPr>
          <p:cNvPr id="46" name="Conector: angular 45">
            <a:extLst>
              <a:ext uri="{FF2B5EF4-FFF2-40B4-BE49-F238E27FC236}">
                <a16:creationId xmlns:a16="http://schemas.microsoft.com/office/drawing/2014/main" id="{3BB73EA3-31E6-4B63-A35F-E9ADD8E88DA3}"/>
              </a:ext>
            </a:extLst>
          </p:cNvPr>
          <p:cNvCxnSpPr>
            <a:cxnSpLocks/>
            <a:endCxn id="14" idx="2"/>
          </p:cNvCxnSpPr>
          <p:nvPr/>
        </p:nvCxnSpPr>
        <p:spPr>
          <a:xfrm>
            <a:off x="7615554" y="2070060"/>
            <a:ext cx="2555523" cy="324025"/>
          </a:xfrm>
          <a:prstGeom prst="bentConnector4">
            <a:avLst>
              <a:gd name="adj1" fmla="val -16"/>
              <a:gd name="adj2" fmla="val 150809"/>
            </a:avLst>
          </a:prstGeom>
          <a:ln w="12700">
            <a:solidFill>
              <a:srgbClr val="DFA0A8"/>
            </a:solidFill>
            <a:prstDash val="dash"/>
          </a:ln>
        </p:spPr>
        <p:style>
          <a:lnRef idx="1">
            <a:schemeClr val="accent1"/>
          </a:lnRef>
          <a:fillRef idx="0">
            <a:schemeClr val="accent1"/>
          </a:fillRef>
          <a:effectRef idx="0">
            <a:schemeClr val="accent1"/>
          </a:effectRef>
          <a:fontRef idx="minor">
            <a:schemeClr val="tx1"/>
          </a:fontRef>
        </p:style>
      </p:cxnSp>
      <p:sp>
        <p:nvSpPr>
          <p:cNvPr id="15" name="Rectángulo 14">
            <a:extLst>
              <a:ext uri="{FF2B5EF4-FFF2-40B4-BE49-F238E27FC236}">
                <a16:creationId xmlns:a16="http://schemas.microsoft.com/office/drawing/2014/main" id="{8E395683-3932-42AD-9877-55FB2817CC77}"/>
              </a:ext>
            </a:extLst>
          </p:cNvPr>
          <p:cNvSpPr/>
          <p:nvPr/>
        </p:nvSpPr>
        <p:spPr>
          <a:xfrm>
            <a:off x="8581075" y="2434491"/>
            <a:ext cx="570523" cy="272148"/>
          </a:xfrm>
          <a:prstGeom prst="rect">
            <a:avLst/>
          </a:prstGeom>
          <a:solidFill>
            <a:srgbClr val="D2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Punto fijo</a:t>
            </a:r>
          </a:p>
        </p:txBody>
      </p:sp>
      <p:sp>
        <p:nvSpPr>
          <p:cNvPr id="51" name="Rectángulo 50">
            <a:extLst>
              <a:ext uri="{FF2B5EF4-FFF2-40B4-BE49-F238E27FC236}">
                <a16:creationId xmlns:a16="http://schemas.microsoft.com/office/drawing/2014/main" id="{E10B8F64-E9AF-46F6-A377-92CD5C707F6E}"/>
              </a:ext>
            </a:extLst>
          </p:cNvPr>
          <p:cNvSpPr/>
          <p:nvPr/>
        </p:nvSpPr>
        <p:spPr>
          <a:xfrm>
            <a:off x="9515055" y="3037413"/>
            <a:ext cx="570334" cy="179739"/>
          </a:xfrm>
          <a:prstGeom prst="rect">
            <a:avLst/>
          </a:prstGeom>
          <a:solidFill>
            <a:srgbClr val="EECE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Acceso</a:t>
            </a:r>
          </a:p>
        </p:txBody>
      </p:sp>
      <p:cxnSp>
        <p:nvCxnSpPr>
          <p:cNvPr id="55" name="Conector: angular 54">
            <a:extLst>
              <a:ext uri="{FF2B5EF4-FFF2-40B4-BE49-F238E27FC236}">
                <a16:creationId xmlns:a16="http://schemas.microsoft.com/office/drawing/2014/main" id="{03BCBE63-10E6-4E5F-B8FF-C8B728DB1E9B}"/>
              </a:ext>
            </a:extLst>
          </p:cNvPr>
          <p:cNvCxnSpPr>
            <a:cxnSpLocks/>
          </p:cNvCxnSpPr>
          <p:nvPr/>
        </p:nvCxnSpPr>
        <p:spPr>
          <a:xfrm rot="5400000" flipH="1" flipV="1">
            <a:off x="7883530" y="2586607"/>
            <a:ext cx="460257" cy="441356"/>
          </a:xfrm>
          <a:prstGeom prst="bentConnector3">
            <a:avLst>
              <a:gd name="adj1" fmla="val 20373"/>
            </a:avLst>
          </a:prstGeom>
          <a:ln w="12700">
            <a:solidFill>
              <a:srgbClr val="9CD2D9"/>
            </a:solidFill>
            <a:prstDash val="dash"/>
          </a:ln>
        </p:spPr>
        <p:style>
          <a:lnRef idx="1">
            <a:schemeClr val="accent1"/>
          </a:lnRef>
          <a:fillRef idx="0">
            <a:schemeClr val="accent1"/>
          </a:fillRef>
          <a:effectRef idx="0">
            <a:schemeClr val="accent1"/>
          </a:effectRef>
          <a:fontRef idx="minor">
            <a:schemeClr val="tx1"/>
          </a:fontRef>
        </p:style>
      </p:cxnSp>
      <p:cxnSp>
        <p:nvCxnSpPr>
          <p:cNvPr id="60" name="Conector: angular 59">
            <a:extLst>
              <a:ext uri="{FF2B5EF4-FFF2-40B4-BE49-F238E27FC236}">
                <a16:creationId xmlns:a16="http://schemas.microsoft.com/office/drawing/2014/main" id="{B9E3BE89-8922-4E2F-AB80-3E725BDD3AF2}"/>
              </a:ext>
            </a:extLst>
          </p:cNvPr>
          <p:cNvCxnSpPr>
            <a:cxnSpLocks/>
          </p:cNvCxnSpPr>
          <p:nvPr/>
        </p:nvCxnSpPr>
        <p:spPr>
          <a:xfrm rot="16200000" flipV="1">
            <a:off x="9359696" y="2617431"/>
            <a:ext cx="463444" cy="386162"/>
          </a:xfrm>
          <a:prstGeom prst="bentConnector3">
            <a:avLst>
              <a:gd name="adj1" fmla="val 24641"/>
            </a:avLst>
          </a:prstGeom>
          <a:ln w="12700">
            <a:solidFill>
              <a:srgbClr val="9CD2D9"/>
            </a:solidFill>
            <a:prstDash val="dash"/>
          </a:ln>
        </p:spPr>
        <p:style>
          <a:lnRef idx="1">
            <a:schemeClr val="accent1"/>
          </a:lnRef>
          <a:fillRef idx="0">
            <a:schemeClr val="accent1"/>
          </a:fillRef>
          <a:effectRef idx="0">
            <a:schemeClr val="accent1"/>
          </a:effectRef>
          <a:fontRef idx="minor">
            <a:schemeClr val="tx1"/>
          </a:fontRef>
        </p:style>
      </p:cxnSp>
      <p:sp>
        <p:nvSpPr>
          <p:cNvPr id="61" name="Rectángulo 60">
            <a:extLst>
              <a:ext uri="{FF2B5EF4-FFF2-40B4-BE49-F238E27FC236}">
                <a16:creationId xmlns:a16="http://schemas.microsoft.com/office/drawing/2014/main" id="{21E7EA5C-4DAE-4C75-BDFC-DF26BE6AA8BD}"/>
              </a:ext>
            </a:extLst>
          </p:cNvPr>
          <p:cNvSpPr/>
          <p:nvPr/>
        </p:nvSpPr>
        <p:spPr>
          <a:xfrm>
            <a:off x="7362674" y="3464105"/>
            <a:ext cx="1077327" cy="253170"/>
          </a:xfrm>
          <a:prstGeom prst="rect">
            <a:avLst/>
          </a:prstGeom>
          <a:solidFill>
            <a:srgbClr val="EECE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Frutas y Verduras</a:t>
            </a:r>
          </a:p>
        </p:txBody>
      </p:sp>
      <p:cxnSp>
        <p:nvCxnSpPr>
          <p:cNvPr id="64" name="Conector recto 63">
            <a:extLst>
              <a:ext uri="{FF2B5EF4-FFF2-40B4-BE49-F238E27FC236}">
                <a16:creationId xmlns:a16="http://schemas.microsoft.com/office/drawing/2014/main" id="{5B1962AC-65B5-41B5-A010-E4BA7A3712AD}"/>
              </a:ext>
            </a:extLst>
          </p:cNvPr>
          <p:cNvCxnSpPr>
            <a:cxnSpLocks/>
            <a:stCxn id="80" idx="2"/>
            <a:endCxn id="61" idx="0"/>
          </p:cNvCxnSpPr>
          <p:nvPr/>
        </p:nvCxnSpPr>
        <p:spPr>
          <a:xfrm>
            <a:off x="7900721" y="3218500"/>
            <a:ext cx="617" cy="245605"/>
          </a:xfrm>
          <a:prstGeom prst="line">
            <a:avLst/>
          </a:prstGeom>
          <a:ln w="12700">
            <a:solidFill>
              <a:srgbClr val="9CD2D9"/>
            </a:solidFill>
            <a:prstDash val="dash"/>
          </a:ln>
        </p:spPr>
        <p:style>
          <a:lnRef idx="1">
            <a:schemeClr val="accent1"/>
          </a:lnRef>
          <a:fillRef idx="0">
            <a:schemeClr val="accent1"/>
          </a:fillRef>
          <a:effectRef idx="0">
            <a:schemeClr val="accent1"/>
          </a:effectRef>
          <a:fontRef idx="minor">
            <a:schemeClr val="tx1"/>
          </a:fontRef>
        </p:style>
      </p:cxnSp>
      <p:sp>
        <p:nvSpPr>
          <p:cNvPr id="67" name="Rectángulo 66">
            <a:extLst>
              <a:ext uri="{FF2B5EF4-FFF2-40B4-BE49-F238E27FC236}">
                <a16:creationId xmlns:a16="http://schemas.microsoft.com/office/drawing/2014/main" id="{5C3667BA-8FEE-4BB9-AE4F-B0E698F2831B}"/>
              </a:ext>
            </a:extLst>
          </p:cNvPr>
          <p:cNvSpPr/>
          <p:nvPr/>
        </p:nvSpPr>
        <p:spPr>
          <a:xfrm>
            <a:off x="6463907" y="4023416"/>
            <a:ext cx="1105713" cy="286345"/>
          </a:xfrm>
          <a:prstGeom prst="rect">
            <a:avLst/>
          </a:prstGeom>
          <a:solidFill>
            <a:srgbClr val="EECE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Zona de Aprovechamiento</a:t>
            </a:r>
          </a:p>
        </p:txBody>
      </p:sp>
      <p:sp>
        <p:nvSpPr>
          <p:cNvPr id="68" name="Rectángulo 67">
            <a:extLst>
              <a:ext uri="{FF2B5EF4-FFF2-40B4-BE49-F238E27FC236}">
                <a16:creationId xmlns:a16="http://schemas.microsoft.com/office/drawing/2014/main" id="{F0952DBF-A867-487D-AE93-02F03480279B}"/>
              </a:ext>
            </a:extLst>
          </p:cNvPr>
          <p:cNvSpPr/>
          <p:nvPr/>
        </p:nvSpPr>
        <p:spPr>
          <a:xfrm>
            <a:off x="8394445" y="4074769"/>
            <a:ext cx="903126" cy="184713"/>
          </a:xfrm>
          <a:prstGeom prst="rect">
            <a:avLst/>
          </a:prstGeom>
          <a:solidFill>
            <a:srgbClr val="EECE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Abarrotes</a:t>
            </a:r>
          </a:p>
        </p:txBody>
      </p:sp>
      <p:sp>
        <p:nvSpPr>
          <p:cNvPr id="70" name="Rectángulo 69">
            <a:extLst>
              <a:ext uri="{FF2B5EF4-FFF2-40B4-BE49-F238E27FC236}">
                <a16:creationId xmlns:a16="http://schemas.microsoft.com/office/drawing/2014/main" id="{8D9FE603-9C96-4054-BFB1-848D04E505A9}"/>
              </a:ext>
            </a:extLst>
          </p:cNvPr>
          <p:cNvSpPr/>
          <p:nvPr/>
        </p:nvSpPr>
        <p:spPr>
          <a:xfrm>
            <a:off x="8394445" y="4754466"/>
            <a:ext cx="903126" cy="208368"/>
          </a:xfrm>
          <a:prstGeom prst="rect">
            <a:avLst/>
          </a:prstGeom>
          <a:solidFill>
            <a:srgbClr val="EECE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Baños</a:t>
            </a:r>
          </a:p>
        </p:txBody>
      </p:sp>
      <p:sp>
        <p:nvSpPr>
          <p:cNvPr id="71" name="Rectángulo 70">
            <a:extLst>
              <a:ext uri="{FF2B5EF4-FFF2-40B4-BE49-F238E27FC236}">
                <a16:creationId xmlns:a16="http://schemas.microsoft.com/office/drawing/2014/main" id="{7CE28BA2-EC06-406A-95D9-ED401AFEDAF4}"/>
              </a:ext>
            </a:extLst>
          </p:cNvPr>
          <p:cNvSpPr/>
          <p:nvPr/>
        </p:nvSpPr>
        <p:spPr>
          <a:xfrm>
            <a:off x="7569620" y="4536568"/>
            <a:ext cx="681823" cy="224467"/>
          </a:xfrm>
          <a:prstGeom prst="rect">
            <a:avLst/>
          </a:prstGeom>
          <a:solidFill>
            <a:srgbClr val="EECE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Punto fijo</a:t>
            </a:r>
          </a:p>
        </p:txBody>
      </p:sp>
      <p:sp>
        <p:nvSpPr>
          <p:cNvPr id="72" name="Rectángulo 71">
            <a:extLst>
              <a:ext uri="{FF2B5EF4-FFF2-40B4-BE49-F238E27FC236}">
                <a16:creationId xmlns:a16="http://schemas.microsoft.com/office/drawing/2014/main" id="{647B1A26-7090-4D66-9C98-5F58EE407C7E}"/>
              </a:ext>
            </a:extLst>
          </p:cNvPr>
          <p:cNvSpPr/>
          <p:nvPr/>
        </p:nvSpPr>
        <p:spPr>
          <a:xfrm>
            <a:off x="9458693" y="4536568"/>
            <a:ext cx="681823" cy="224467"/>
          </a:xfrm>
          <a:prstGeom prst="rect">
            <a:avLst/>
          </a:prstGeom>
          <a:solidFill>
            <a:srgbClr val="EECE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Punto fijo</a:t>
            </a:r>
          </a:p>
        </p:txBody>
      </p:sp>
      <p:sp>
        <p:nvSpPr>
          <p:cNvPr id="80" name="Rectángulo 79">
            <a:extLst>
              <a:ext uri="{FF2B5EF4-FFF2-40B4-BE49-F238E27FC236}">
                <a16:creationId xmlns:a16="http://schemas.microsoft.com/office/drawing/2014/main" id="{5EC5BBB1-086A-4BAE-BA11-9FB641048229}"/>
              </a:ext>
            </a:extLst>
          </p:cNvPr>
          <p:cNvSpPr/>
          <p:nvPr/>
        </p:nvSpPr>
        <p:spPr>
          <a:xfrm>
            <a:off x="7615554" y="3038761"/>
            <a:ext cx="570334" cy="179739"/>
          </a:xfrm>
          <a:prstGeom prst="rect">
            <a:avLst/>
          </a:prstGeom>
          <a:solidFill>
            <a:srgbClr val="EECE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Acceso</a:t>
            </a:r>
          </a:p>
        </p:txBody>
      </p:sp>
      <p:cxnSp>
        <p:nvCxnSpPr>
          <p:cNvPr id="85" name="Conector recto 84">
            <a:extLst>
              <a:ext uri="{FF2B5EF4-FFF2-40B4-BE49-F238E27FC236}">
                <a16:creationId xmlns:a16="http://schemas.microsoft.com/office/drawing/2014/main" id="{0D7AF85E-92E8-4E31-9F16-5D8A2A11D393}"/>
              </a:ext>
            </a:extLst>
          </p:cNvPr>
          <p:cNvCxnSpPr>
            <a:cxnSpLocks/>
          </p:cNvCxnSpPr>
          <p:nvPr/>
        </p:nvCxnSpPr>
        <p:spPr>
          <a:xfrm>
            <a:off x="9799605" y="3222962"/>
            <a:ext cx="617" cy="245605"/>
          </a:xfrm>
          <a:prstGeom prst="line">
            <a:avLst/>
          </a:prstGeom>
          <a:ln w="12700">
            <a:solidFill>
              <a:srgbClr val="9CD2D9"/>
            </a:solidFill>
            <a:prstDash val="dash"/>
          </a:ln>
        </p:spPr>
        <p:style>
          <a:lnRef idx="1">
            <a:schemeClr val="accent1"/>
          </a:lnRef>
          <a:fillRef idx="0">
            <a:schemeClr val="accent1"/>
          </a:fillRef>
          <a:effectRef idx="0">
            <a:schemeClr val="accent1"/>
          </a:effectRef>
          <a:fontRef idx="minor">
            <a:schemeClr val="tx1"/>
          </a:fontRef>
        </p:style>
      </p:cxnSp>
      <p:sp>
        <p:nvSpPr>
          <p:cNvPr id="86" name="Rectángulo 85">
            <a:extLst>
              <a:ext uri="{FF2B5EF4-FFF2-40B4-BE49-F238E27FC236}">
                <a16:creationId xmlns:a16="http://schemas.microsoft.com/office/drawing/2014/main" id="{2D9C5E49-3632-4B46-91F5-5E38F8653AD3}"/>
              </a:ext>
            </a:extLst>
          </p:cNvPr>
          <p:cNvSpPr/>
          <p:nvPr/>
        </p:nvSpPr>
        <p:spPr>
          <a:xfrm>
            <a:off x="9230891" y="3452029"/>
            <a:ext cx="1149926" cy="253170"/>
          </a:xfrm>
          <a:prstGeom prst="rect">
            <a:avLst/>
          </a:prstGeom>
          <a:solidFill>
            <a:srgbClr val="EECE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Cárnicos y Pescados</a:t>
            </a:r>
          </a:p>
        </p:txBody>
      </p:sp>
      <p:sp>
        <p:nvSpPr>
          <p:cNvPr id="87" name="Rectángulo 86">
            <a:extLst>
              <a:ext uri="{FF2B5EF4-FFF2-40B4-BE49-F238E27FC236}">
                <a16:creationId xmlns:a16="http://schemas.microsoft.com/office/drawing/2014/main" id="{15068FB0-A336-4F6C-8A8F-786AD3CE1325}"/>
              </a:ext>
            </a:extLst>
          </p:cNvPr>
          <p:cNvSpPr/>
          <p:nvPr/>
        </p:nvSpPr>
        <p:spPr>
          <a:xfrm>
            <a:off x="10167218" y="4015460"/>
            <a:ext cx="1105713" cy="286345"/>
          </a:xfrm>
          <a:prstGeom prst="rect">
            <a:avLst/>
          </a:prstGeom>
          <a:solidFill>
            <a:srgbClr val="EECE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Zona de Aprovechamiento</a:t>
            </a:r>
          </a:p>
        </p:txBody>
      </p:sp>
      <p:sp>
        <p:nvSpPr>
          <p:cNvPr id="88" name="Rectángulo 87">
            <a:extLst>
              <a:ext uri="{FF2B5EF4-FFF2-40B4-BE49-F238E27FC236}">
                <a16:creationId xmlns:a16="http://schemas.microsoft.com/office/drawing/2014/main" id="{97B56E0F-3FC8-4C41-9EA1-E687884D5B53}"/>
              </a:ext>
            </a:extLst>
          </p:cNvPr>
          <p:cNvSpPr/>
          <p:nvPr/>
        </p:nvSpPr>
        <p:spPr>
          <a:xfrm>
            <a:off x="6329634" y="5195413"/>
            <a:ext cx="903126" cy="208368"/>
          </a:xfrm>
          <a:prstGeom prst="rect">
            <a:avLst/>
          </a:prstGeom>
          <a:solidFill>
            <a:srgbClr val="EECE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Baños</a:t>
            </a:r>
          </a:p>
        </p:txBody>
      </p:sp>
      <p:sp>
        <p:nvSpPr>
          <p:cNvPr id="89" name="Rectángulo 88">
            <a:extLst>
              <a:ext uri="{FF2B5EF4-FFF2-40B4-BE49-F238E27FC236}">
                <a16:creationId xmlns:a16="http://schemas.microsoft.com/office/drawing/2014/main" id="{B933AD3E-E5A4-4B87-A919-D9E8BE65D225}"/>
              </a:ext>
            </a:extLst>
          </p:cNvPr>
          <p:cNvSpPr/>
          <p:nvPr/>
        </p:nvSpPr>
        <p:spPr>
          <a:xfrm>
            <a:off x="10488522" y="5195413"/>
            <a:ext cx="903126" cy="208368"/>
          </a:xfrm>
          <a:prstGeom prst="rect">
            <a:avLst/>
          </a:prstGeom>
          <a:solidFill>
            <a:srgbClr val="EECE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Baños</a:t>
            </a:r>
          </a:p>
        </p:txBody>
      </p:sp>
      <p:sp>
        <p:nvSpPr>
          <p:cNvPr id="92" name="Rectángulo 91">
            <a:extLst>
              <a:ext uri="{FF2B5EF4-FFF2-40B4-BE49-F238E27FC236}">
                <a16:creationId xmlns:a16="http://schemas.microsoft.com/office/drawing/2014/main" id="{00C3EB3E-18B7-497D-891E-ED76D100E611}"/>
              </a:ext>
            </a:extLst>
          </p:cNvPr>
          <p:cNvSpPr/>
          <p:nvPr/>
        </p:nvSpPr>
        <p:spPr>
          <a:xfrm>
            <a:off x="8475379" y="5747483"/>
            <a:ext cx="741257" cy="201868"/>
          </a:xfrm>
          <a:prstGeom prst="rect">
            <a:avLst/>
          </a:prstGeom>
          <a:solidFill>
            <a:srgbClr val="EECE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Comedor</a:t>
            </a:r>
          </a:p>
        </p:txBody>
      </p:sp>
      <p:sp>
        <p:nvSpPr>
          <p:cNvPr id="93" name="Rectángulo 92">
            <a:extLst>
              <a:ext uri="{FF2B5EF4-FFF2-40B4-BE49-F238E27FC236}">
                <a16:creationId xmlns:a16="http://schemas.microsoft.com/office/drawing/2014/main" id="{3623F0CE-EE6E-4EF3-8E83-79E882A68FF4}"/>
              </a:ext>
            </a:extLst>
          </p:cNvPr>
          <p:cNvSpPr/>
          <p:nvPr/>
        </p:nvSpPr>
        <p:spPr>
          <a:xfrm>
            <a:off x="8394445" y="6238969"/>
            <a:ext cx="903126" cy="208368"/>
          </a:xfrm>
          <a:prstGeom prst="rect">
            <a:avLst/>
          </a:prstGeom>
          <a:solidFill>
            <a:srgbClr val="EECE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Baños</a:t>
            </a:r>
          </a:p>
        </p:txBody>
      </p:sp>
      <p:cxnSp>
        <p:nvCxnSpPr>
          <p:cNvPr id="100" name="Conector recto 99">
            <a:extLst>
              <a:ext uri="{FF2B5EF4-FFF2-40B4-BE49-F238E27FC236}">
                <a16:creationId xmlns:a16="http://schemas.microsoft.com/office/drawing/2014/main" id="{DECE4F68-7287-4299-9F27-62BA2FB2CAC5}"/>
              </a:ext>
            </a:extLst>
          </p:cNvPr>
          <p:cNvCxnSpPr>
            <a:cxnSpLocks/>
          </p:cNvCxnSpPr>
          <p:nvPr/>
        </p:nvCxnSpPr>
        <p:spPr>
          <a:xfrm>
            <a:off x="7569620" y="4166588"/>
            <a:ext cx="820695" cy="0"/>
          </a:xfrm>
          <a:prstGeom prst="line">
            <a:avLst/>
          </a:prstGeom>
          <a:ln w="12700">
            <a:solidFill>
              <a:srgbClr val="9CD2D9"/>
            </a:solidFill>
            <a:prstDash val="dash"/>
          </a:ln>
        </p:spPr>
        <p:style>
          <a:lnRef idx="1">
            <a:schemeClr val="accent1"/>
          </a:lnRef>
          <a:fillRef idx="0">
            <a:schemeClr val="accent1"/>
          </a:fillRef>
          <a:effectRef idx="0">
            <a:schemeClr val="accent1"/>
          </a:effectRef>
          <a:fontRef idx="minor">
            <a:schemeClr val="tx1"/>
          </a:fontRef>
        </p:style>
      </p:cxnSp>
      <p:cxnSp>
        <p:nvCxnSpPr>
          <p:cNvPr id="102" name="Conector recto 101">
            <a:extLst>
              <a:ext uri="{FF2B5EF4-FFF2-40B4-BE49-F238E27FC236}">
                <a16:creationId xmlns:a16="http://schemas.microsoft.com/office/drawing/2014/main" id="{950478FC-D8C6-4C64-A1AD-C683F7C4A7AD}"/>
              </a:ext>
            </a:extLst>
          </p:cNvPr>
          <p:cNvCxnSpPr>
            <a:cxnSpLocks/>
            <a:stCxn id="68" idx="3"/>
            <a:endCxn id="87" idx="1"/>
          </p:cNvCxnSpPr>
          <p:nvPr/>
        </p:nvCxnSpPr>
        <p:spPr>
          <a:xfrm flipV="1">
            <a:off x="9297571" y="4158633"/>
            <a:ext cx="869647" cy="8493"/>
          </a:xfrm>
          <a:prstGeom prst="line">
            <a:avLst/>
          </a:prstGeom>
          <a:ln w="12700">
            <a:solidFill>
              <a:srgbClr val="9CD2D9"/>
            </a:solidFill>
            <a:prstDash val="dash"/>
          </a:ln>
        </p:spPr>
        <p:style>
          <a:lnRef idx="1">
            <a:schemeClr val="accent1"/>
          </a:lnRef>
          <a:fillRef idx="0">
            <a:schemeClr val="accent1"/>
          </a:fillRef>
          <a:effectRef idx="0">
            <a:schemeClr val="accent1"/>
          </a:effectRef>
          <a:fontRef idx="minor">
            <a:schemeClr val="tx1"/>
          </a:fontRef>
        </p:style>
      </p:cxnSp>
      <p:cxnSp>
        <p:nvCxnSpPr>
          <p:cNvPr id="107" name="Conector recto 106">
            <a:extLst>
              <a:ext uri="{FF2B5EF4-FFF2-40B4-BE49-F238E27FC236}">
                <a16:creationId xmlns:a16="http://schemas.microsoft.com/office/drawing/2014/main" id="{AAE32651-D9A9-44BE-A146-5A6C5B7B7F9F}"/>
              </a:ext>
            </a:extLst>
          </p:cNvPr>
          <p:cNvCxnSpPr>
            <a:cxnSpLocks/>
            <a:stCxn id="61" idx="2"/>
            <a:endCxn id="71" idx="0"/>
          </p:cNvCxnSpPr>
          <p:nvPr/>
        </p:nvCxnSpPr>
        <p:spPr>
          <a:xfrm>
            <a:off x="7901338" y="3717275"/>
            <a:ext cx="9194" cy="819293"/>
          </a:xfrm>
          <a:prstGeom prst="line">
            <a:avLst/>
          </a:prstGeom>
          <a:ln w="12700">
            <a:solidFill>
              <a:srgbClr val="9CD2D9"/>
            </a:solidFill>
            <a:prstDash val="dash"/>
          </a:ln>
        </p:spPr>
        <p:style>
          <a:lnRef idx="1">
            <a:schemeClr val="accent1"/>
          </a:lnRef>
          <a:fillRef idx="0">
            <a:schemeClr val="accent1"/>
          </a:fillRef>
          <a:effectRef idx="0">
            <a:schemeClr val="accent1"/>
          </a:effectRef>
          <a:fontRef idx="minor">
            <a:schemeClr val="tx1"/>
          </a:fontRef>
        </p:style>
      </p:cxnSp>
      <p:cxnSp>
        <p:nvCxnSpPr>
          <p:cNvPr id="109" name="Conector: angular 108">
            <a:extLst>
              <a:ext uri="{FF2B5EF4-FFF2-40B4-BE49-F238E27FC236}">
                <a16:creationId xmlns:a16="http://schemas.microsoft.com/office/drawing/2014/main" id="{4195FF73-A87F-4056-8B52-1F7E3A77DFB8}"/>
              </a:ext>
            </a:extLst>
          </p:cNvPr>
          <p:cNvCxnSpPr>
            <a:cxnSpLocks/>
            <a:stCxn id="67" idx="0"/>
            <a:endCxn id="61" idx="1"/>
          </p:cNvCxnSpPr>
          <p:nvPr/>
        </p:nvCxnSpPr>
        <p:spPr>
          <a:xfrm rot="5400000" flipH="1" flipV="1">
            <a:off x="6973356" y="3634098"/>
            <a:ext cx="432726" cy="345910"/>
          </a:xfrm>
          <a:prstGeom prst="bentConnector2">
            <a:avLst/>
          </a:prstGeom>
          <a:ln w="12700">
            <a:solidFill>
              <a:srgbClr val="9CD2D9"/>
            </a:solidFill>
            <a:prstDash val="dash"/>
          </a:ln>
        </p:spPr>
        <p:style>
          <a:lnRef idx="1">
            <a:schemeClr val="accent1"/>
          </a:lnRef>
          <a:fillRef idx="0">
            <a:schemeClr val="accent1"/>
          </a:fillRef>
          <a:effectRef idx="0">
            <a:schemeClr val="accent1"/>
          </a:effectRef>
          <a:fontRef idx="minor">
            <a:schemeClr val="tx1"/>
          </a:fontRef>
        </p:style>
      </p:cxnSp>
      <p:cxnSp>
        <p:nvCxnSpPr>
          <p:cNvPr id="110" name="Conector: angular 109">
            <a:extLst>
              <a:ext uri="{FF2B5EF4-FFF2-40B4-BE49-F238E27FC236}">
                <a16:creationId xmlns:a16="http://schemas.microsoft.com/office/drawing/2014/main" id="{8229D193-0DC4-4B9B-BF16-5138563D1CEA}"/>
              </a:ext>
            </a:extLst>
          </p:cNvPr>
          <p:cNvCxnSpPr>
            <a:cxnSpLocks/>
            <a:endCxn id="86" idx="3"/>
          </p:cNvCxnSpPr>
          <p:nvPr/>
        </p:nvCxnSpPr>
        <p:spPr>
          <a:xfrm rot="16200000" flipV="1">
            <a:off x="10332023" y="3627408"/>
            <a:ext cx="436846" cy="339257"/>
          </a:xfrm>
          <a:prstGeom prst="bentConnector2">
            <a:avLst/>
          </a:prstGeom>
          <a:ln w="12700">
            <a:solidFill>
              <a:srgbClr val="9CD2D9"/>
            </a:solidFill>
            <a:prstDash val="dash"/>
          </a:ln>
        </p:spPr>
        <p:style>
          <a:lnRef idx="1">
            <a:schemeClr val="accent1"/>
          </a:lnRef>
          <a:fillRef idx="0">
            <a:schemeClr val="accent1"/>
          </a:fillRef>
          <a:effectRef idx="0">
            <a:schemeClr val="accent1"/>
          </a:effectRef>
          <a:fontRef idx="minor">
            <a:schemeClr val="tx1"/>
          </a:fontRef>
        </p:style>
      </p:cxnSp>
      <p:cxnSp>
        <p:nvCxnSpPr>
          <p:cNvPr id="122" name="Conector: angular 121">
            <a:extLst>
              <a:ext uri="{FF2B5EF4-FFF2-40B4-BE49-F238E27FC236}">
                <a16:creationId xmlns:a16="http://schemas.microsoft.com/office/drawing/2014/main" id="{C7C72CFC-1317-4547-BB59-AC0F9631276E}"/>
              </a:ext>
            </a:extLst>
          </p:cNvPr>
          <p:cNvCxnSpPr>
            <a:cxnSpLocks/>
            <a:endCxn id="92" idx="1"/>
          </p:cNvCxnSpPr>
          <p:nvPr/>
        </p:nvCxnSpPr>
        <p:spPr>
          <a:xfrm rot="16200000" flipH="1">
            <a:off x="7897403" y="5270441"/>
            <a:ext cx="581294" cy="574658"/>
          </a:xfrm>
          <a:prstGeom prst="bentConnector2">
            <a:avLst/>
          </a:prstGeom>
          <a:ln w="12700">
            <a:solidFill>
              <a:srgbClr val="9CD2D9"/>
            </a:solidFill>
            <a:prstDash val="dashDot"/>
          </a:ln>
        </p:spPr>
        <p:style>
          <a:lnRef idx="1">
            <a:schemeClr val="accent1"/>
          </a:lnRef>
          <a:fillRef idx="0">
            <a:schemeClr val="accent1"/>
          </a:fillRef>
          <a:effectRef idx="0">
            <a:schemeClr val="accent1"/>
          </a:effectRef>
          <a:fontRef idx="minor">
            <a:schemeClr val="tx1"/>
          </a:fontRef>
        </p:style>
      </p:cxnSp>
      <p:cxnSp>
        <p:nvCxnSpPr>
          <p:cNvPr id="123" name="Conector: angular 122">
            <a:extLst>
              <a:ext uri="{FF2B5EF4-FFF2-40B4-BE49-F238E27FC236}">
                <a16:creationId xmlns:a16="http://schemas.microsoft.com/office/drawing/2014/main" id="{29D42FD1-19D1-4B19-B0B9-ED96819285AA}"/>
              </a:ext>
            </a:extLst>
          </p:cNvPr>
          <p:cNvCxnSpPr>
            <a:cxnSpLocks/>
            <a:endCxn id="92" idx="3"/>
          </p:cNvCxnSpPr>
          <p:nvPr/>
        </p:nvCxnSpPr>
        <p:spPr>
          <a:xfrm rot="5400000">
            <a:off x="9217474" y="5266286"/>
            <a:ext cx="581294" cy="582969"/>
          </a:xfrm>
          <a:prstGeom prst="bentConnector2">
            <a:avLst/>
          </a:prstGeom>
          <a:ln w="12700">
            <a:solidFill>
              <a:srgbClr val="9CD2D9"/>
            </a:solidFill>
            <a:prstDash val="dashDot"/>
          </a:ln>
        </p:spPr>
        <p:style>
          <a:lnRef idx="1">
            <a:schemeClr val="accent1"/>
          </a:lnRef>
          <a:fillRef idx="0">
            <a:schemeClr val="accent1"/>
          </a:fillRef>
          <a:effectRef idx="0">
            <a:schemeClr val="accent1"/>
          </a:effectRef>
          <a:fontRef idx="minor">
            <a:schemeClr val="tx1"/>
          </a:fontRef>
        </p:style>
      </p:cxnSp>
      <p:cxnSp>
        <p:nvCxnSpPr>
          <p:cNvPr id="132" name="Conector recto 131">
            <a:extLst>
              <a:ext uri="{FF2B5EF4-FFF2-40B4-BE49-F238E27FC236}">
                <a16:creationId xmlns:a16="http://schemas.microsoft.com/office/drawing/2014/main" id="{E786A304-BB4B-4970-8DED-11B00A8372AF}"/>
              </a:ext>
            </a:extLst>
          </p:cNvPr>
          <p:cNvCxnSpPr>
            <a:cxnSpLocks/>
            <a:stCxn id="90" idx="0"/>
            <a:endCxn id="72" idx="2"/>
          </p:cNvCxnSpPr>
          <p:nvPr/>
        </p:nvCxnSpPr>
        <p:spPr>
          <a:xfrm flipV="1">
            <a:off x="9799605" y="4761035"/>
            <a:ext cx="0" cy="396861"/>
          </a:xfrm>
          <a:prstGeom prst="line">
            <a:avLst/>
          </a:prstGeom>
          <a:ln w="12700">
            <a:solidFill>
              <a:srgbClr val="9CD2D9"/>
            </a:solidFill>
            <a:prstDash val="dash"/>
          </a:ln>
        </p:spPr>
        <p:style>
          <a:lnRef idx="1">
            <a:schemeClr val="accent1"/>
          </a:lnRef>
          <a:fillRef idx="0">
            <a:schemeClr val="accent1"/>
          </a:fillRef>
          <a:effectRef idx="0">
            <a:schemeClr val="accent1"/>
          </a:effectRef>
          <a:fontRef idx="minor">
            <a:schemeClr val="tx1"/>
          </a:fontRef>
        </p:style>
      </p:cxnSp>
      <p:cxnSp>
        <p:nvCxnSpPr>
          <p:cNvPr id="134" name="Conector recto 133">
            <a:extLst>
              <a:ext uri="{FF2B5EF4-FFF2-40B4-BE49-F238E27FC236}">
                <a16:creationId xmlns:a16="http://schemas.microsoft.com/office/drawing/2014/main" id="{481B71BB-E8FA-4252-AE95-CF964936F693}"/>
              </a:ext>
            </a:extLst>
          </p:cNvPr>
          <p:cNvCxnSpPr>
            <a:cxnSpLocks/>
            <a:stCxn id="91" idx="0"/>
            <a:endCxn id="71" idx="2"/>
          </p:cNvCxnSpPr>
          <p:nvPr/>
        </p:nvCxnSpPr>
        <p:spPr>
          <a:xfrm flipV="1">
            <a:off x="7900721" y="4761035"/>
            <a:ext cx="9811" cy="396861"/>
          </a:xfrm>
          <a:prstGeom prst="line">
            <a:avLst/>
          </a:prstGeom>
          <a:ln w="12700">
            <a:solidFill>
              <a:srgbClr val="9CD2D9"/>
            </a:solidFill>
            <a:prstDash val="dash"/>
          </a:ln>
        </p:spPr>
        <p:style>
          <a:lnRef idx="1">
            <a:schemeClr val="accent1"/>
          </a:lnRef>
          <a:fillRef idx="0">
            <a:schemeClr val="accent1"/>
          </a:fillRef>
          <a:effectRef idx="0">
            <a:schemeClr val="accent1"/>
          </a:effectRef>
          <a:fontRef idx="minor">
            <a:schemeClr val="tx1"/>
          </a:fontRef>
        </p:style>
      </p:cxnSp>
      <p:cxnSp>
        <p:nvCxnSpPr>
          <p:cNvPr id="137" name="Conector recto 136">
            <a:extLst>
              <a:ext uri="{FF2B5EF4-FFF2-40B4-BE49-F238E27FC236}">
                <a16:creationId xmlns:a16="http://schemas.microsoft.com/office/drawing/2014/main" id="{607F40F4-AE99-4F96-B7E9-6ECCD3F08788}"/>
              </a:ext>
            </a:extLst>
          </p:cNvPr>
          <p:cNvCxnSpPr>
            <a:cxnSpLocks/>
            <a:stCxn id="91" idx="1"/>
            <a:endCxn id="88" idx="3"/>
          </p:cNvCxnSpPr>
          <p:nvPr/>
        </p:nvCxnSpPr>
        <p:spPr>
          <a:xfrm flipH="1">
            <a:off x="7232760" y="5299597"/>
            <a:ext cx="185304" cy="0"/>
          </a:xfrm>
          <a:prstGeom prst="line">
            <a:avLst/>
          </a:prstGeom>
          <a:ln w="12700">
            <a:solidFill>
              <a:srgbClr val="9CD2D9"/>
            </a:solidFill>
            <a:prstDash val="dash"/>
          </a:ln>
        </p:spPr>
        <p:style>
          <a:lnRef idx="1">
            <a:schemeClr val="accent1"/>
          </a:lnRef>
          <a:fillRef idx="0">
            <a:schemeClr val="accent1"/>
          </a:fillRef>
          <a:effectRef idx="0">
            <a:schemeClr val="accent1"/>
          </a:effectRef>
          <a:fontRef idx="minor">
            <a:schemeClr val="tx1"/>
          </a:fontRef>
        </p:style>
      </p:cxnSp>
      <p:cxnSp>
        <p:nvCxnSpPr>
          <p:cNvPr id="139" name="Conector recto 138">
            <a:extLst>
              <a:ext uri="{FF2B5EF4-FFF2-40B4-BE49-F238E27FC236}">
                <a16:creationId xmlns:a16="http://schemas.microsoft.com/office/drawing/2014/main" id="{4162A1B9-30FB-460E-8F86-7ED08D620AB3}"/>
              </a:ext>
            </a:extLst>
          </p:cNvPr>
          <p:cNvCxnSpPr>
            <a:cxnSpLocks/>
            <a:stCxn id="90" idx="3"/>
            <a:endCxn id="89" idx="1"/>
          </p:cNvCxnSpPr>
          <p:nvPr/>
        </p:nvCxnSpPr>
        <p:spPr>
          <a:xfrm>
            <a:off x="10282262" y="5299597"/>
            <a:ext cx="206260" cy="0"/>
          </a:xfrm>
          <a:prstGeom prst="line">
            <a:avLst/>
          </a:prstGeom>
          <a:ln w="12700">
            <a:solidFill>
              <a:srgbClr val="9CD2D9"/>
            </a:solidFill>
            <a:prstDash val="dash"/>
          </a:ln>
        </p:spPr>
        <p:style>
          <a:lnRef idx="1">
            <a:schemeClr val="accent1"/>
          </a:lnRef>
          <a:fillRef idx="0">
            <a:schemeClr val="accent1"/>
          </a:fillRef>
          <a:effectRef idx="0">
            <a:schemeClr val="accent1"/>
          </a:effectRef>
          <a:fontRef idx="minor">
            <a:schemeClr val="tx1"/>
          </a:fontRef>
        </p:style>
      </p:cxnSp>
      <p:cxnSp>
        <p:nvCxnSpPr>
          <p:cNvPr id="154" name="Conector recto 153">
            <a:extLst>
              <a:ext uri="{FF2B5EF4-FFF2-40B4-BE49-F238E27FC236}">
                <a16:creationId xmlns:a16="http://schemas.microsoft.com/office/drawing/2014/main" id="{F7E0AD25-0861-4966-AFCA-EBA7D530E59C}"/>
              </a:ext>
            </a:extLst>
          </p:cNvPr>
          <p:cNvCxnSpPr>
            <a:cxnSpLocks/>
            <a:stCxn id="70" idx="0"/>
          </p:cNvCxnSpPr>
          <p:nvPr/>
        </p:nvCxnSpPr>
        <p:spPr>
          <a:xfrm flipH="1" flipV="1">
            <a:off x="8846007" y="4536568"/>
            <a:ext cx="1" cy="217898"/>
          </a:xfrm>
          <a:prstGeom prst="line">
            <a:avLst/>
          </a:prstGeom>
          <a:ln w="12700">
            <a:solidFill>
              <a:srgbClr val="9CD2D9"/>
            </a:solidFill>
            <a:prstDash val="dash"/>
          </a:ln>
        </p:spPr>
        <p:style>
          <a:lnRef idx="1">
            <a:schemeClr val="accent1"/>
          </a:lnRef>
          <a:fillRef idx="0">
            <a:schemeClr val="accent1"/>
          </a:fillRef>
          <a:effectRef idx="0">
            <a:schemeClr val="accent1"/>
          </a:effectRef>
          <a:fontRef idx="minor">
            <a:schemeClr val="tx1"/>
          </a:fontRef>
        </p:style>
      </p:cxnSp>
      <p:cxnSp>
        <p:nvCxnSpPr>
          <p:cNvPr id="156" name="Conector: angular 155">
            <a:extLst>
              <a:ext uri="{FF2B5EF4-FFF2-40B4-BE49-F238E27FC236}">
                <a16:creationId xmlns:a16="http://schemas.microsoft.com/office/drawing/2014/main" id="{A5B42C79-6D8F-4B32-9651-1996AF52D966}"/>
              </a:ext>
            </a:extLst>
          </p:cNvPr>
          <p:cNvCxnSpPr>
            <a:cxnSpLocks/>
          </p:cNvCxnSpPr>
          <p:nvPr/>
        </p:nvCxnSpPr>
        <p:spPr>
          <a:xfrm flipV="1">
            <a:off x="8855067" y="4158632"/>
            <a:ext cx="577666" cy="390468"/>
          </a:xfrm>
          <a:prstGeom prst="bentConnector3">
            <a:avLst>
              <a:gd name="adj1" fmla="val 92552"/>
            </a:avLst>
          </a:prstGeom>
          <a:ln w="12700">
            <a:solidFill>
              <a:srgbClr val="9CD2D9"/>
            </a:solidFill>
            <a:prstDash val="dash"/>
          </a:ln>
        </p:spPr>
        <p:style>
          <a:lnRef idx="1">
            <a:schemeClr val="accent1"/>
          </a:lnRef>
          <a:fillRef idx="0">
            <a:schemeClr val="accent1"/>
          </a:fillRef>
          <a:effectRef idx="0">
            <a:schemeClr val="accent1"/>
          </a:effectRef>
          <a:fontRef idx="minor">
            <a:schemeClr val="tx1"/>
          </a:fontRef>
        </p:style>
      </p:cxnSp>
      <p:cxnSp>
        <p:nvCxnSpPr>
          <p:cNvPr id="158" name="Conector: angular 157">
            <a:extLst>
              <a:ext uri="{FF2B5EF4-FFF2-40B4-BE49-F238E27FC236}">
                <a16:creationId xmlns:a16="http://schemas.microsoft.com/office/drawing/2014/main" id="{C2A0512F-2C22-4EA3-ABF0-67DF7D73AAB5}"/>
              </a:ext>
            </a:extLst>
          </p:cNvPr>
          <p:cNvCxnSpPr>
            <a:cxnSpLocks/>
          </p:cNvCxnSpPr>
          <p:nvPr/>
        </p:nvCxnSpPr>
        <p:spPr>
          <a:xfrm flipH="1" flipV="1">
            <a:off x="8259283" y="4153192"/>
            <a:ext cx="577666" cy="390468"/>
          </a:xfrm>
          <a:prstGeom prst="bentConnector3">
            <a:avLst>
              <a:gd name="adj1" fmla="val 92552"/>
            </a:avLst>
          </a:prstGeom>
          <a:ln w="12700">
            <a:solidFill>
              <a:srgbClr val="9CD2D9"/>
            </a:solidFill>
            <a:prstDash val="dash"/>
          </a:ln>
        </p:spPr>
        <p:style>
          <a:lnRef idx="1">
            <a:schemeClr val="accent1"/>
          </a:lnRef>
          <a:fillRef idx="0">
            <a:schemeClr val="accent1"/>
          </a:fillRef>
          <a:effectRef idx="0">
            <a:schemeClr val="accent1"/>
          </a:effectRef>
          <a:fontRef idx="minor">
            <a:schemeClr val="tx1"/>
          </a:fontRef>
        </p:style>
      </p:cxnSp>
      <p:cxnSp>
        <p:nvCxnSpPr>
          <p:cNvPr id="159" name="Conector recto 158">
            <a:extLst>
              <a:ext uri="{FF2B5EF4-FFF2-40B4-BE49-F238E27FC236}">
                <a16:creationId xmlns:a16="http://schemas.microsoft.com/office/drawing/2014/main" id="{68725FF2-DE87-4532-97B7-10F01785BF30}"/>
              </a:ext>
            </a:extLst>
          </p:cNvPr>
          <p:cNvCxnSpPr>
            <a:cxnSpLocks/>
          </p:cNvCxnSpPr>
          <p:nvPr/>
        </p:nvCxnSpPr>
        <p:spPr>
          <a:xfrm flipV="1">
            <a:off x="8853804" y="6125831"/>
            <a:ext cx="0" cy="113137"/>
          </a:xfrm>
          <a:prstGeom prst="line">
            <a:avLst/>
          </a:prstGeom>
          <a:ln w="12700">
            <a:solidFill>
              <a:srgbClr val="9CD2D9"/>
            </a:solidFill>
            <a:prstDash val="dash"/>
          </a:ln>
        </p:spPr>
        <p:style>
          <a:lnRef idx="1">
            <a:schemeClr val="accent1"/>
          </a:lnRef>
          <a:fillRef idx="0">
            <a:schemeClr val="accent1"/>
          </a:fillRef>
          <a:effectRef idx="0">
            <a:schemeClr val="accent1"/>
          </a:effectRef>
          <a:fontRef idx="minor">
            <a:schemeClr val="tx1"/>
          </a:fontRef>
        </p:style>
      </p:cxnSp>
      <p:cxnSp>
        <p:nvCxnSpPr>
          <p:cNvPr id="160" name="Conector: angular 159">
            <a:extLst>
              <a:ext uri="{FF2B5EF4-FFF2-40B4-BE49-F238E27FC236}">
                <a16:creationId xmlns:a16="http://schemas.microsoft.com/office/drawing/2014/main" id="{B43CF11C-FC15-4912-A1C8-6DD7FE95A5C9}"/>
              </a:ext>
            </a:extLst>
          </p:cNvPr>
          <p:cNvCxnSpPr>
            <a:cxnSpLocks/>
          </p:cNvCxnSpPr>
          <p:nvPr/>
        </p:nvCxnSpPr>
        <p:spPr>
          <a:xfrm flipV="1">
            <a:off x="8855067" y="5841936"/>
            <a:ext cx="680636" cy="289883"/>
          </a:xfrm>
          <a:prstGeom prst="bentConnector3">
            <a:avLst>
              <a:gd name="adj1" fmla="val 96226"/>
            </a:avLst>
          </a:prstGeom>
          <a:ln w="12700">
            <a:solidFill>
              <a:srgbClr val="9CD2D9"/>
            </a:solidFill>
            <a:prstDash val="dash"/>
          </a:ln>
        </p:spPr>
        <p:style>
          <a:lnRef idx="1">
            <a:schemeClr val="accent1"/>
          </a:lnRef>
          <a:fillRef idx="0">
            <a:schemeClr val="accent1"/>
          </a:fillRef>
          <a:effectRef idx="0">
            <a:schemeClr val="accent1"/>
          </a:effectRef>
          <a:fontRef idx="minor">
            <a:schemeClr val="tx1"/>
          </a:fontRef>
        </p:style>
      </p:cxnSp>
      <p:cxnSp>
        <p:nvCxnSpPr>
          <p:cNvPr id="161" name="Conector: angular 160">
            <a:extLst>
              <a:ext uri="{FF2B5EF4-FFF2-40B4-BE49-F238E27FC236}">
                <a16:creationId xmlns:a16="http://schemas.microsoft.com/office/drawing/2014/main" id="{D33B68B2-D905-40E4-8C6A-4BB97944ED08}"/>
              </a:ext>
            </a:extLst>
          </p:cNvPr>
          <p:cNvCxnSpPr>
            <a:cxnSpLocks/>
          </p:cNvCxnSpPr>
          <p:nvPr/>
        </p:nvCxnSpPr>
        <p:spPr>
          <a:xfrm rot="10800000">
            <a:off x="8141783" y="5845609"/>
            <a:ext cx="695166" cy="286210"/>
          </a:xfrm>
          <a:prstGeom prst="bentConnector3">
            <a:avLst>
              <a:gd name="adj1" fmla="val 93138"/>
            </a:avLst>
          </a:prstGeom>
          <a:ln w="12700">
            <a:solidFill>
              <a:srgbClr val="9CD2D9"/>
            </a:solidFill>
            <a:prstDash val="dash"/>
          </a:ln>
        </p:spPr>
        <p:style>
          <a:lnRef idx="1">
            <a:schemeClr val="accent1"/>
          </a:lnRef>
          <a:fillRef idx="0">
            <a:schemeClr val="accent1"/>
          </a:fillRef>
          <a:effectRef idx="0">
            <a:schemeClr val="accent1"/>
          </a:effectRef>
          <a:fontRef idx="minor">
            <a:schemeClr val="tx1"/>
          </a:fontRef>
        </p:style>
      </p:cxnSp>
      <p:cxnSp>
        <p:nvCxnSpPr>
          <p:cNvPr id="171" name="Conector recto 170">
            <a:extLst>
              <a:ext uri="{FF2B5EF4-FFF2-40B4-BE49-F238E27FC236}">
                <a16:creationId xmlns:a16="http://schemas.microsoft.com/office/drawing/2014/main" id="{2020354C-D95E-40C7-9A53-BDA694F8637A}"/>
              </a:ext>
            </a:extLst>
          </p:cNvPr>
          <p:cNvCxnSpPr>
            <a:cxnSpLocks/>
            <a:endCxn id="14" idx="0"/>
          </p:cNvCxnSpPr>
          <p:nvPr/>
        </p:nvCxnSpPr>
        <p:spPr>
          <a:xfrm>
            <a:off x="10171077" y="1923991"/>
            <a:ext cx="0" cy="224918"/>
          </a:xfrm>
          <a:prstGeom prst="line">
            <a:avLst/>
          </a:prstGeom>
          <a:ln w="12700">
            <a:solidFill>
              <a:srgbClr val="DFA0A8"/>
            </a:solidFill>
            <a:prstDash val="dash"/>
          </a:ln>
        </p:spPr>
        <p:style>
          <a:lnRef idx="1">
            <a:schemeClr val="accent1"/>
          </a:lnRef>
          <a:fillRef idx="0">
            <a:schemeClr val="accent1"/>
          </a:fillRef>
          <a:effectRef idx="0">
            <a:schemeClr val="accent1"/>
          </a:effectRef>
          <a:fontRef idx="minor">
            <a:schemeClr val="tx1"/>
          </a:fontRef>
        </p:style>
      </p:cxnSp>
      <p:cxnSp>
        <p:nvCxnSpPr>
          <p:cNvPr id="175" name="Conector recto 174">
            <a:extLst>
              <a:ext uri="{FF2B5EF4-FFF2-40B4-BE49-F238E27FC236}">
                <a16:creationId xmlns:a16="http://schemas.microsoft.com/office/drawing/2014/main" id="{82783B4A-F39C-41A7-9C06-C4D54165A75C}"/>
              </a:ext>
            </a:extLst>
          </p:cNvPr>
          <p:cNvCxnSpPr>
            <a:cxnSpLocks/>
          </p:cNvCxnSpPr>
          <p:nvPr/>
        </p:nvCxnSpPr>
        <p:spPr>
          <a:xfrm>
            <a:off x="9795378" y="3703444"/>
            <a:ext cx="9194" cy="819293"/>
          </a:xfrm>
          <a:prstGeom prst="line">
            <a:avLst/>
          </a:prstGeom>
          <a:ln w="12700">
            <a:solidFill>
              <a:srgbClr val="9CD2D9"/>
            </a:solidFill>
            <a:prstDash val="dash"/>
          </a:ln>
        </p:spPr>
        <p:style>
          <a:lnRef idx="1">
            <a:schemeClr val="accent1"/>
          </a:lnRef>
          <a:fillRef idx="0">
            <a:schemeClr val="accent1"/>
          </a:fillRef>
          <a:effectRef idx="0">
            <a:schemeClr val="accent1"/>
          </a:effectRef>
          <a:fontRef idx="minor">
            <a:schemeClr val="tx1"/>
          </a:fontRef>
        </p:style>
      </p:cxnSp>
      <p:sp>
        <p:nvSpPr>
          <p:cNvPr id="180" name="CuadroTexto 179">
            <a:extLst>
              <a:ext uri="{FF2B5EF4-FFF2-40B4-BE49-F238E27FC236}">
                <a16:creationId xmlns:a16="http://schemas.microsoft.com/office/drawing/2014/main" id="{60A9710B-270E-4EC6-B593-7ECE6E144C83}"/>
              </a:ext>
            </a:extLst>
          </p:cNvPr>
          <p:cNvSpPr txBox="1"/>
          <p:nvPr/>
        </p:nvSpPr>
        <p:spPr>
          <a:xfrm>
            <a:off x="4468637" y="314182"/>
            <a:ext cx="3858749" cy="369332"/>
          </a:xfrm>
          <a:prstGeom prst="rect">
            <a:avLst/>
          </a:prstGeom>
          <a:noFill/>
        </p:spPr>
        <p:txBody>
          <a:bodyPr wrap="none" rtlCol="0">
            <a:spAutoFit/>
          </a:bodyPr>
          <a:lstStyle/>
          <a:p>
            <a:r>
              <a:rPr lang="es-CO" dirty="0">
                <a:latin typeface="LEMON MILK" panose="00000500000000000000" pitchFamily="50" charset="0"/>
              </a:rPr>
              <a:t>Programa arquitectónico</a:t>
            </a:r>
          </a:p>
        </p:txBody>
      </p:sp>
      <p:pic>
        <p:nvPicPr>
          <p:cNvPr id="5" name="Gráfico 4">
            <a:extLst>
              <a:ext uri="{FF2B5EF4-FFF2-40B4-BE49-F238E27FC236}">
                <a16:creationId xmlns:a16="http://schemas.microsoft.com/office/drawing/2014/main" id="{FA55F0C6-BEE4-4F82-BA26-084FD4ADED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6468" y="2093163"/>
            <a:ext cx="5062658" cy="829819"/>
          </a:xfrm>
          <a:prstGeom prst="rect">
            <a:avLst/>
          </a:prstGeom>
        </p:spPr>
      </p:pic>
      <p:pic>
        <p:nvPicPr>
          <p:cNvPr id="7" name="Gráfico 6">
            <a:extLst>
              <a:ext uri="{FF2B5EF4-FFF2-40B4-BE49-F238E27FC236}">
                <a16:creationId xmlns:a16="http://schemas.microsoft.com/office/drawing/2014/main" id="{7B78AD3F-A6B1-4064-AC59-0C3D405BFA1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1242" y="5387309"/>
            <a:ext cx="5057592" cy="1026729"/>
          </a:xfrm>
          <a:prstGeom prst="rect">
            <a:avLst/>
          </a:prstGeom>
        </p:spPr>
      </p:pic>
      <p:pic>
        <p:nvPicPr>
          <p:cNvPr id="18" name="Gráfico 17">
            <a:extLst>
              <a:ext uri="{FF2B5EF4-FFF2-40B4-BE49-F238E27FC236}">
                <a16:creationId xmlns:a16="http://schemas.microsoft.com/office/drawing/2014/main" id="{1833F2EE-B5B0-4F16-B6D3-0D2FE272BC4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43498" y="828473"/>
            <a:ext cx="5065628" cy="1157858"/>
          </a:xfrm>
          <a:prstGeom prst="rect">
            <a:avLst/>
          </a:prstGeom>
        </p:spPr>
      </p:pic>
      <p:pic>
        <p:nvPicPr>
          <p:cNvPr id="21" name="Gráfico 20">
            <a:extLst>
              <a:ext uri="{FF2B5EF4-FFF2-40B4-BE49-F238E27FC236}">
                <a16:creationId xmlns:a16="http://schemas.microsoft.com/office/drawing/2014/main" id="{CA996424-8FCA-4120-954A-4C7051C7313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51242" y="3040359"/>
            <a:ext cx="5043755" cy="2245040"/>
          </a:xfrm>
          <a:prstGeom prst="rect">
            <a:avLst/>
          </a:prstGeom>
        </p:spPr>
      </p:pic>
      <p:sp>
        <p:nvSpPr>
          <p:cNvPr id="90" name="Rectángulo 89">
            <a:extLst>
              <a:ext uri="{FF2B5EF4-FFF2-40B4-BE49-F238E27FC236}">
                <a16:creationId xmlns:a16="http://schemas.microsoft.com/office/drawing/2014/main" id="{26379A19-A501-43D6-8469-0D61237A0972}"/>
              </a:ext>
            </a:extLst>
          </p:cNvPr>
          <p:cNvSpPr/>
          <p:nvPr/>
        </p:nvSpPr>
        <p:spPr>
          <a:xfrm>
            <a:off x="9316948" y="5157896"/>
            <a:ext cx="965314" cy="283402"/>
          </a:xfrm>
          <a:prstGeom prst="rect">
            <a:avLst/>
          </a:prstGeom>
          <a:solidFill>
            <a:srgbClr val="EECE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Locales</a:t>
            </a:r>
          </a:p>
          <a:p>
            <a:pPr algn="ctr"/>
            <a:r>
              <a:rPr lang="es-CO" sz="800" dirty="0">
                <a:solidFill>
                  <a:schemeClr val="tx1"/>
                </a:solidFill>
                <a:latin typeface="Century Gothic" panose="020B0502020202020204" pitchFamily="34" charset="0"/>
              </a:rPr>
              <a:t>Gastronómicos</a:t>
            </a:r>
          </a:p>
        </p:txBody>
      </p:sp>
      <p:sp>
        <p:nvSpPr>
          <p:cNvPr id="91" name="Rectángulo 90">
            <a:extLst>
              <a:ext uri="{FF2B5EF4-FFF2-40B4-BE49-F238E27FC236}">
                <a16:creationId xmlns:a16="http://schemas.microsoft.com/office/drawing/2014/main" id="{475B6202-540E-4E04-BCB9-E472B2B8551F}"/>
              </a:ext>
            </a:extLst>
          </p:cNvPr>
          <p:cNvSpPr/>
          <p:nvPr/>
        </p:nvSpPr>
        <p:spPr>
          <a:xfrm>
            <a:off x="7418064" y="5157896"/>
            <a:ext cx="965314" cy="283402"/>
          </a:xfrm>
          <a:prstGeom prst="rect">
            <a:avLst/>
          </a:prstGeom>
          <a:solidFill>
            <a:srgbClr val="EECE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dirty="0">
                <a:solidFill>
                  <a:schemeClr val="tx1"/>
                </a:solidFill>
                <a:latin typeface="Century Gothic" panose="020B0502020202020204" pitchFamily="34" charset="0"/>
              </a:rPr>
              <a:t>Locales</a:t>
            </a:r>
          </a:p>
          <a:p>
            <a:pPr algn="ctr"/>
            <a:r>
              <a:rPr lang="es-CO" sz="800" dirty="0">
                <a:solidFill>
                  <a:schemeClr val="tx1"/>
                </a:solidFill>
                <a:latin typeface="Century Gothic" panose="020B0502020202020204" pitchFamily="34" charset="0"/>
              </a:rPr>
              <a:t>Gastronómicos</a:t>
            </a:r>
          </a:p>
        </p:txBody>
      </p:sp>
    </p:spTree>
    <p:extLst>
      <p:ext uri="{BB962C8B-B14F-4D97-AF65-F5344CB8AC3E}">
        <p14:creationId xmlns:p14="http://schemas.microsoft.com/office/powerpoint/2010/main" val="30878639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80"/>
                                        </p:tgtEl>
                                        <p:attrNameLst>
                                          <p:attrName>style.visibility</p:attrName>
                                        </p:attrNameLst>
                                      </p:cBhvr>
                                      <p:to>
                                        <p:strVal val="visible"/>
                                      </p:to>
                                    </p:set>
                                    <p:animEffect transition="in" filter="fade">
                                      <p:cBhvr>
                                        <p:cTn id="7" dur="500"/>
                                        <p:tgtEl>
                                          <p:spTgt spid="180"/>
                                        </p:tgtEl>
                                      </p:cBhvr>
                                    </p:animEffect>
                                    <p:anim calcmode="lin" valueType="num">
                                      <p:cBhvr>
                                        <p:cTn id="8" dur="500" fill="hold"/>
                                        <p:tgtEl>
                                          <p:spTgt spid="180"/>
                                        </p:tgtEl>
                                        <p:attrNameLst>
                                          <p:attrName>ppt_x</p:attrName>
                                        </p:attrNameLst>
                                      </p:cBhvr>
                                      <p:tavLst>
                                        <p:tav tm="0">
                                          <p:val>
                                            <p:strVal val="#ppt_x"/>
                                          </p:val>
                                        </p:tav>
                                        <p:tav tm="100000">
                                          <p:val>
                                            <p:strVal val="#ppt_x"/>
                                          </p:val>
                                        </p:tav>
                                      </p:tavLst>
                                    </p:anim>
                                    <p:anim calcmode="lin" valueType="num">
                                      <p:cBhvr>
                                        <p:cTn id="9" dur="500" fill="hold"/>
                                        <p:tgtEl>
                                          <p:spTgt spid="18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 presetClass="entr" presetSubtype="8" fill="hold" nodeType="after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1500" fill="hold"/>
                                        <p:tgtEl>
                                          <p:spTgt spid="18"/>
                                        </p:tgtEl>
                                        <p:attrNameLst>
                                          <p:attrName>ppt_x</p:attrName>
                                        </p:attrNameLst>
                                      </p:cBhvr>
                                      <p:tavLst>
                                        <p:tav tm="0">
                                          <p:val>
                                            <p:strVal val="0-#ppt_w/2"/>
                                          </p:val>
                                        </p:tav>
                                        <p:tav tm="100000">
                                          <p:val>
                                            <p:strVal val="#ppt_x"/>
                                          </p:val>
                                        </p:tav>
                                      </p:tavLst>
                                    </p:anim>
                                    <p:anim calcmode="lin" valueType="num">
                                      <p:cBhvr additive="base">
                                        <p:cTn id="14" dur="1500" fill="hold"/>
                                        <p:tgtEl>
                                          <p:spTgt spid="18"/>
                                        </p:tgtEl>
                                        <p:attrNameLst>
                                          <p:attrName>ppt_y</p:attrName>
                                        </p:attrNameLst>
                                      </p:cBhvr>
                                      <p:tavLst>
                                        <p:tav tm="0">
                                          <p:val>
                                            <p:strVal val="#ppt_y"/>
                                          </p:val>
                                        </p:tav>
                                        <p:tav tm="100000">
                                          <p:val>
                                            <p:strVal val="#ppt_y"/>
                                          </p:val>
                                        </p:tav>
                                      </p:tavLst>
                                    </p:anim>
                                  </p:childTnLst>
                                </p:cTn>
                              </p:par>
                            </p:childTnLst>
                          </p:cTn>
                        </p:par>
                        <p:par>
                          <p:cTn id="15" fill="hold">
                            <p:stCondLst>
                              <p:cond delay="2000"/>
                            </p:stCondLst>
                            <p:childTnLst>
                              <p:par>
                                <p:cTn id="16" presetID="2" presetClass="entr" presetSubtype="8" fill="hold" nodeType="afterEffect">
                                  <p:stCondLst>
                                    <p:cond delay="70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1500" fill="hold"/>
                                        <p:tgtEl>
                                          <p:spTgt spid="5"/>
                                        </p:tgtEl>
                                        <p:attrNameLst>
                                          <p:attrName>ppt_x</p:attrName>
                                        </p:attrNameLst>
                                      </p:cBhvr>
                                      <p:tavLst>
                                        <p:tav tm="0">
                                          <p:val>
                                            <p:strVal val="0-#ppt_w/2"/>
                                          </p:val>
                                        </p:tav>
                                        <p:tav tm="100000">
                                          <p:val>
                                            <p:strVal val="#ppt_x"/>
                                          </p:val>
                                        </p:tav>
                                      </p:tavLst>
                                    </p:anim>
                                    <p:anim calcmode="lin" valueType="num">
                                      <p:cBhvr additive="base">
                                        <p:cTn id="19" dur="1500" fill="hold"/>
                                        <p:tgtEl>
                                          <p:spTgt spid="5"/>
                                        </p:tgtEl>
                                        <p:attrNameLst>
                                          <p:attrName>ppt_y</p:attrName>
                                        </p:attrNameLst>
                                      </p:cBhvr>
                                      <p:tavLst>
                                        <p:tav tm="0">
                                          <p:val>
                                            <p:strVal val="#ppt_y"/>
                                          </p:val>
                                        </p:tav>
                                        <p:tav tm="100000">
                                          <p:val>
                                            <p:strVal val="#ppt_y"/>
                                          </p:val>
                                        </p:tav>
                                      </p:tavLst>
                                    </p:anim>
                                  </p:childTnLst>
                                </p:cTn>
                              </p:par>
                            </p:childTnLst>
                          </p:cTn>
                        </p:par>
                        <p:par>
                          <p:cTn id="20" fill="hold">
                            <p:stCondLst>
                              <p:cond delay="4200"/>
                            </p:stCondLst>
                            <p:childTnLst>
                              <p:par>
                                <p:cTn id="21" presetID="2" presetClass="entr" presetSubtype="8" fill="hold" nodeType="afterEffect">
                                  <p:stCondLst>
                                    <p:cond delay="70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1500" fill="hold"/>
                                        <p:tgtEl>
                                          <p:spTgt spid="21"/>
                                        </p:tgtEl>
                                        <p:attrNameLst>
                                          <p:attrName>ppt_x</p:attrName>
                                        </p:attrNameLst>
                                      </p:cBhvr>
                                      <p:tavLst>
                                        <p:tav tm="0">
                                          <p:val>
                                            <p:strVal val="0-#ppt_w/2"/>
                                          </p:val>
                                        </p:tav>
                                        <p:tav tm="100000">
                                          <p:val>
                                            <p:strVal val="#ppt_x"/>
                                          </p:val>
                                        </p:tav>
                                      </p:tavLst>
                                    </p:anim>
                                    <p:anim calcmode="lin" valueType="num">
                                      <p:cBhvr additive="base">
                                        <p:cTn id="24" dur="1500" fill="hold"/>
                                        <p:tgtEl>
                                          <p:spTgt spid="21"/>
                                        </p:tgtEl>
                                        <p:attrNameLst>
                                          <p:attrName>ppt_y</p:attrName>
                                        </p:attrNameLst>
                                      </p:cBhvr>
                                      <p:tavLst>
                                        <p:tav tm="0">
                                          <p:val>
                                            <p:strVal val="#ppt_y"/>
                                          </p:val>
                                        </p:tav>
                                        <p:tav tm="100000">
                                          <p:val>
                                            <p:strVal val="#ppt_y"/>
                                          </p:val>
                                        </p:tav>
                                      </p:tavLst>
                                    </p:anim>
                                  </p:childTnLst>
                                </p:cTn>
                              </p:par>
                            </p:childTnLst>
                          </p:cTn>
                        </p:par>
                        <p:par>
                          <p:cTn id="25" fill="hold">
                            <p:stCondLst>
                              <p:cond delay="6400"/>
                            </p:stCondLst>
                            <p:childTnLst>
                              <p:par>
                                <p:cTn id="26" presetID="2" presetClass="entr" presetSubtype="8" fill="hold" nodeType="afterEffect">
                                  <p:stCondLst>
                                    <p:cond delay="70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1500" fill="hold"/>
                                        <p:tgtEl>
                                          <p:spTgt spid="7"/>
                                        </p:tgtEl>
                                        <p:attrNameLst>
                                          <p:attrName>ppt_x</p:attrName>
                                        </p:attrNameLst>
                                      </p:cBhvr>
                                      <p:tavLst>
                                        <p:tav tm="0">
                                          <p:val>
                                            <p:strVal val="0-#ppt_w/2"/>
                                          </p:val>
                                        </p:tav>
                                        <p:tav tm="100000">
                                          <p:val>
                                            <p:strVal val="#ppt_x"/>
                                          </p:val>
                                        </p:tav>
                                      </p:tavLst>
                                    </p:anim>
                                    <p:anim calcmode="lin" valueType="num">
                                      <p:cBhvr additive="base">
                                        <p:cTn id="29" dur="1500" fill="hold"/>
                                        <p:tgtEl>
                                          <p:spTgt spid="7"/>
                                        </p:tgtEl>
                                        <p:attrNameLst>
                                          <p:attrName>ppt_y</p:attrName>
                                        </p:attrNameLst>
                                      </p:cBhvr>
                                      <p:tavLst>
                                        <p:tav tm="0">
                                          <p:val>
                                            <p:strVal val="#ppt_y"/>
                                          </p:val>
                                        </p:tav>
                                        <p:tav tm="100000">
                                          <p:val>
                                            <p:strVal val="#ppt_y"/>
                                          </p:val>
                                        </p:tav>
                                      </p:tavLst>
                                    </p:anim>
                                  </p:childTnLst>
                                </p:cTn>
                              </p:par>
                            </p:childTnLst>
                          </p:cTn>
                        </p:par>
                        <p:par>
                          <p:cTn id="30" fill="hold">
                            <p:stCondLst>
                              <p:cond delay="8600"/>
                            </p:stCondLst>
                            <p:childTnLst>
                              <p:par>
                                <p:cTn id="31" presetID="22" presetClass="entr" presetSubtype="1" fill="hold" grpId="0" nodeType="after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up)">
                                      <p:cBhvr>
                                        <p:cTn id="33" dur="500"/>
                                        <p:tgtEl>
                                          <p:spTgt spid="4"/>
                                        </p:tgtEl>
                                      </p:cBhvr>
                                    </p:animEffect>
                                  </p:childTnLst>
                                </p:cTn>
                              </p:par>
                              <p:par>
                                <p:cTn id="34" presetID="22" presetClass="entr" presetSubtype="1"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up)">
                                      <p:cBhvr>
                                        <p:cTn id="36" dur="500"/>
                                        <p:tgtEl>
                                          <p:spTgt spid="16"/>
                                        </p:tgtEl>
                                      </p:cBhvr>
                                    </p:animEffect>
                                  </p:childTnLst>
                                </p:cTn>
                              </p:par>
                              <p:par>
                                <p:cTn id="37" presetID="22" presetClass="entr" presetSubtype="1" fill="hold" nodeType="with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wipe(up)">
                                      <p:cBhvr>
                                        <p:cTn id="39" dur="500"/>
                                        <p:tgtEl>
                                          <p:spTgt spid="40"/>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up)">
                                      <p:cBhvr>
                                        <p:cTn id="42" dur="500"/>
                                        <p:tgtEl>
                                          <p:spTgt spid="8"/>
                                        </p:tgtEl>
                                      </p:cBhvr>
                                    </p:animEffect>
                                  </p:childTnLst>
                                </p:cTn>
                              </p:par>
                            </p:childTnLst>
                          </p:cTn>
                        </p:par>
                        <p:par>
                          <p:cTn id="43" fill="hold">
                            <p:stCondLst>
                              <p:cond delay="9100"/>
                            </p:stCondLst>
                            <p:childTnLst>
                              <p:par>
                                <p:cTn id="44" presetID="16" presetClass="entr" presetSubtype="37" fill="hold" nodeType="after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barn(outVertical)">
                                      <p:cBhvr>
                                        <p:cTn id="46" dur="500"/>
                                        <p:tgtEl>
                                          <p:spTgt spid="19"/>
                                        </p:tgtEl>
                                      </p:cBhvr>
                                    </p:animEffect>
                                  </p:childTnLst>
                                </p:cTn>
                              </p:par>
                              <p:par>
                                <p:cTn id="47" presetID="16" presetClass="entr" presetSubtype="37" fill="hold" nodeType="withEffect">
                                  <p:stCondLst>
                                    <p:cond delay="0"/>
                                  </p:stCondLst>
                                  <p:childTnLst>
                                    <p:set>
                                      <p:cBhvr>
                                        <p:cTn id="48" dur="1" fill="hold">
                                          <p:stCondLst>
                                            <p:cond delay="0"/>
                                          </p:stCondLst>
                                        </p:cTn>
                                        <p:tgtEl>
                                          <p:spTgt spid="42"/>
                                        </p:tgtEl>
                                        <p:attrNameLst>
                                          <p:attrName>style.visibility</p:attrName>
                                        </p:attrNameLst>
                                      </p:cBhvr>
                                      <p:to>
                                        <p:strVal val="visible"/>
                                      </p:to>
                                    </p:set>
                                    <p:animEffect transition="in" filter="barn(outVertical)">
                                      <p:cBhvr>
                                        <p:cTn id="49" dur="500"/>
                                        <p:tgtEl>
                                          <p:spTgt spid="42"/>
                                        </p:tgtEl>
                                      </p:cBhvr>
                                    </p:animEffect>
                                  </p:childTnLst>
                                </p:cTn>
                              </p:par>
                            </p:childTnLst>
                          </p:cTn>
                        </p:par>
                        <p:par>
                          <p:cTn id="50" fill="hold">
                            <p:stCondLst>
                              <p:cond delay="9600"/>
                            </p:stCondLst>
                            <p:childTnLst>
                              <p:par>
                                <p:cTn id="51" presetID="22" presetClass="entr" presetSubtype="2" fill="hold" grpId="0" nodeType="after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wipe(right)">
                                      <p:cBhvr>
                                        <p:cTn id="53" dur="500"/>
                                        <p:tgtEl>
                                          <p:spTgt spid="9"/>
                                        </p:tgtEl>
                                      </p:cBhvr>
                                    </p:animEffect>
                                  </p:childTnLst>
                                </p:cTn>
                              </p:par>
                              <p:par>
                                <p:cTn id="54" presetID="22" presetClass="entr" presetSubtype="8" fill="hold" grpId="0" nodeType="with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wipe(left)">
                                      <p:cBhvr>
                                        <p:cTn id="56" dur="500"/>
                                        <p:tgtEl>
                                          <p:spTgt spid="10"/>
                                        </p:tgtEl>
                                      </p:cBhvr>
                                    </p:animEffect>
                                  </p:childTnLst>
                                </p:cTn>
                              </p:par>
                              <p:par>
                                <p:cTn id="57" presetID="22" presetClass="entr" presetSubtype="2" fill="hold" grpId="0" nodeType="with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wipe(right)">
                                      <p:cBhvr>
                                        <p:cTn id="59" dur="500"/>
                                        <p:tgtEl>
                                          <p:spTgt spid="12"/>
                                        </p:tgtEl>
                                      </p:cBhvr>
                                    </p:animEffect>
                                  </p:childTnLst>
                                </p:cTn>
                              </p:par>
                              <p:par>
                                <p:cTn id="60" presetID="22" presetClass="entr" presetSubtype="8" fill="hold" grpId="0" nodeType="with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wipe(left)">
                                      <p:cBhvr>
                                        <p:cTn id="62" dur="500"/>
                                        <p:tgtEl>
                                          <p:spTgt spid="13"/>
                                        </p:tgtEl>
                                      </p:cBhvr>
                                    </p:animEffect>
                                  </p:childTnLst>
                                </p:cTn>
                              </p:par>
                              <p:par>
                                <p:cTn id="63" presetID="16" presetClass="entr" presetSubtype="37" fill="hold" nodeType="withEffect">
                                  <p:stCondLst>
                                    <p:cond delay="0"/>
                                  </p:stCondLst>
                                  <p:childTnLst>
                                    <p:set>
                                      <p:cBhvr>
                                        <p:cTn id="64" dur="1" fill="hold">
                                          <p:stCondLst>
                                            <p:cond delay="0"/>
                                          </p:stCondLst>
                                        </p:cTn>
                                        <p:tgtEl>
                                          <p:spTgt spid="36"/>
                                        </p:tgtEl>
                                        <p:attrNameLst>
                                          <p:attrName>style.visibility</p:attrName>
                                        </p:attrNameLst>
                                      </p:cBhvr>
                                      <p:to>
                                        <p:strVal val="visible"/>
                                      </p:to>
                                    </p:set>
                                    <p:animEffect transition="in" filter="barn(outVertical)">
                                      <p:cBhvr>
                                        <p:cTn id="65" dur="500"/>
                                        <p:tgtEl>
                                          <p:spTgt spid="36"/>
                                        </p:tgtEl>
                                      </p:cBhvr>
                                    </p:animEffect>
                                  </p:childTnLst>
                                </p:cTn>
                              </p:par>
                              <p:par>
                                <p:cTn id="66" presetID="16" presetClass="entr" presetSubtype="37" fill="hold" nodeType="withEffect">
                                  <p:stCondLst>
                                    <p:cond delay="0"/>
                                  </p:stCondLst>
                                  <p:childTnLst>
                                    <p:set>
                                      <p:cBhvr>
                                        <p:cTn id="67" dur="1" fill="hold">
                                          <p:stCondLst>
                                            <p:cond delay="0"/>
                                          </p:stCondLst>
                                        </p:cTn>
                                        <p:tgtEl>
                                          <p:spTgt spid="24"/>
                                        </p:tgtEl>
                                        <p:attrNameLst>
                                          <p:attrName>style.visibility</p:attrName>
                                        </p:attrNameLst>
                                      </p:cBhvr>
                                      <p:to>
                                        <p:strVal val="visible"/>
                                      </p:to>
                                    </p:set>
                                    <p:animEffect transition="in" filter="barn(outVertical)">
                                      <p:cBhvr>
                                        <p:cTn id="68" dur="500"/>
                                        <p:tgtEl>
                                          <p:spTgt spid="24"/>
                                        </p:tgtEl>
                                      </p:cBhvr>
                                    </p:animEffect>
                                  </p:childTnLst>
                                </p:cTn>
                              </p:par>
                            </p:childTnLst>
                          </p:cTn>
                        </p:par>
                        <p:par>
                          <p:cTn id="69" fill="hold">
                            <p:stCondLst>
                              <p:cond delay="10100"/>
                            </p:stCondLst>
                            <p:childTnLst>
                              <p:par>
                                <p:cTn id="70" presetID="22" presetClass="entr" presetSubtype="1" fill="hold" grpId="0" nodeType="after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up)">
                                      <p:cBhvr>
                                        <p:cTn id="72" dur="500"/>
                                        <p:tgtEl>
                                          <p:spTgt spid="11"/>
                                        </p:tgtEl>
                                      </p:cBhvr>
                                    </p:animEffect>
                                  </p:childTnLst>
                                </p:cTn>
                              </p:par>
                              <p:par>
                                <p:cTn id="73" presetID="22" presetClass="entr" presetSubtype="1" fill="hold" nodeType="withEffect">
                                  <p:stCondLst>
                                    <p:cond delay="0"/>
                                  </p:stCondLst>
                                  <p:childTnLst>
                                    <p:set>
                                      <p:cBhvr>
                                        <p:cTn id="74" dur="1" fill="hold">
                                          <p:stCondLst>
                                            <p:cond delay="0"/>
                                          </p:stCondLst>
                                        </p:cTn>
                                        <p:tgtEl>
                                          <p:spTgt spid="171"/>
                                        </p:tgtEl>
                                        <p:attrNameLst>
                                          <p:attrName>style.visibility</p:attrName>
                                        </p:attrNameLst>
                                      </p:cBhvr>
                                      <p:to>
                                        <p:strVal val="visible"/>
                                      </p:to>
                                    </p:set>
                                    <p:animEffect transition="in" filter="wipe(up)">
                                      <p:cBhvr>
                                        <p:cTn id="75" dur="500"/>
                                        <p:tgtEl>
                                          <p:spTgt spid="171"/>
                                        </p:tgtEl>
                                      </p:cBhvr>
                                    </p:animEffect>
                                  </p:childTnLst>
                                </p:cTn>
                              </p:par>
                              <p:par>
                                <p:cTn id="76" presetID="22" presetClass="entr" presetSubtype="1" fill="hold" grpId="0" nodeType="with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wipe(up)">
                                      <p:cBhvr>
                                        <p:cTn id="78" dur="500"/>
                                        <p:tgtEl>
                                          <p:spTgt spid="14"/>
                                        </p:tgtEl>
                                      </p:cBhvr>
                                    </p:animEffect>
                                  </p:childTnLst>
                                </p:cTn>
                              </p:par>
                            </p:childTnLst>
                          </p:cTn>
                        </p:par>
                        <p:par>
                          <p:cTn id="79" fill="hold">
                            <p:stCondLst>
                              <p:cond delay="10600"/>
                            </p:stCondLst>
                            <p:childTnLst>
                              <p:par>
                                <p:cTn id="80" presetID="16" presetClass="entr" presetSubtype="37" fill="hold" grpId="0" nodeType="afterEffect">
                                  <p:stCondLst>
                                    <p:cond delay="0"/>
                                  </p:stCondLst>
                                  <p:childTnLst>
                                    <p:set>
                                      <p:cBhvr>
                                        <p:cTn id="81" dur="1" fill="hold">
                                          <p:stCondLst>
                                            <p:cond delay="0"/>
                                          </p:stCondLst>
                                        </p:cTn>
                                        <p:tgtEl>
                                          <p:spTgt spid="15"/>
                                        </p:tgtEl>
                                        <p:attrNameLst>
                                          <p:attrName>style.visibility</p:attrName>
                                        </p:attrNameLst>
                                      </p:cBhvr>
                                      <p:to>
                                        <p:strVal val="visible"/>
                                      </p:to>
                                    </p:set>
                                    <p:animEffect transition="in" filter="barn(outVertical)">
                                      <p:cBhvr>
                                        <p:cTn id="82" dur="500"/>
                                        <p:tgtEl>
                                          <p:spTgt spid="15"/>
                                        </p:tgtEl>
                                      </p:cBhvr>
                                    </p:animEffect>
                                  </p:childTnLst>
                                </p:cTn>
                              </p:par>
                              <p:par>
                                <p:cTn id="83" presetID="16" presetClass="entr" presetSubtype="37" fill="hold" nodeType="withEffect">
                                  <p:stCondLst>
                                    <p:cond delay="0"/>
                                  </p:stCondLst>
                                  <p:childTnLst>
                                    <p:set>
                                      <p:cBhvr>
                                        <p:cTn id="84" dur="1" fill="hold">
                                          <p:stCondLst>
                                            <p:cond delay="0"/>
                                          </p:stCondLst>
                                        </p:cTn>
                                        <p:tgtEl>
                                          <p:spTgt spid="46"/>
                                        </p:tgtEl>
                                        <p:attrNameLst>
                                          <p:attrName>style.visibility</p:attrName>
                                        </p:attrNameLst>
                                      </p:cBhvr>
                                      <p:to>
                                        <p:strVal val="visible"/>
                                      </p:to>
                                    </p:set>
                                    <p:animEffect transition="in" filter="barn(outVertical)">
                                      <p:cBhvr>
                                        <p:cTn id="85" dur="500"/>
                                        <p:tgtEl>
                                          <p:spTgt spid="46"/>
                                        </p:tgtEl>
                                      </p:cBhvr>
                                    </p:animEffect>
                                  </p:childTnLst>
                                </p:cTn>
                              </p:par>
                            </p:childTnLst>
                          </p:cTn>
                        </p:par>
                        <p:par>
                          <p:cTn id="86" fill="hold">
                            <p:stCondLst>
                              <p:cond delay="11100"/>
                            </p:stCondLst>
                            <p:childTnLst>
                              <p:par>
                                <p:cTn id="87" presetID="22" presetClass="entr" presetSubtype="1" fill="hold" nodeType="afterEffect">
                                  <p:stCondLst>
                                    <p:cond delay="0"/>
                                  </p:stCondLst>
                                  <p:childTnLst>
                                    <p:set>
                                      <p:cBhvr>
                                        <p:cTn id="88" dur="1" fill="hold">
                                          <p:stCondLst>
                                            <p:cond delay="0"/>
                                          </p:stCondLst>
                                        </p:cTn>
                                        <p:tgtEl>
                                          <p:spTgt spid="60"/>
                                        </p:tgtEl>
                                        <p:attrNameLst>
                                          <p:attrName>style.visibility</p:attrName>
                                        </p:attrNameLst>
                                      </p:cBhvr>
                                      <p:to>
                                        <p:strVal val="visible"/>
                                      </p:to>
                                    </p:set>
                                    <p:animEffect transition="in" filter="wipe(up)">
                                      <p:cBhvr>
                                        <p:cTn id="89" dur="500"/>
                                        <p:tgtEl>
                                          <p:spTgt spid="60"/>
                                        </p:tgtEl>
                                      </p:cBhvr>
                                    </p:animEffect>
                                  </p:childTnLst>
                                </p:cTn>
                              </p:par>
                              <p:par>
                                <p:cTn id="90" presetID="22" presetClass="entr" presetSubtype="1" fill="hold" nodeType="withEffect">
                                  <p:stCondLst>
                                    <p:cond delay="0"/>
                                  </p:stCondLst>
                                  <p:childTnLst>
                                    <p:set>
                                      <p:cBhvr>
                                        <p:cTn id="91" dur="1" fill="hold">
                                          <p:stCondLst>
                                            <p:cond delay="0"/>
                                          </p:stCondLst>
                                        </p:cTn>
                                        <p:tgtEl>
                                          <p:spTgt spid="55"/>
                                        </p:tgtEl>
                                        <p:attrNameLst>
                                          <p:attrName>style.visibility</p:attrName>
                                        </p:attrNameLst>
                                      </p:cBhvr>
                                      <p:to>
                                        <p:strVal val="visible"/>
                                      </p:to>
                                    </p:set>
                                    <p:animEffect transition="in" filter="wipe(up)">
                                      <p:cBhvr>
                                        <p:cTn id="92" dur="500"/>
                                        <p:tgtEl>
                                          <p:spTgt spid="55"/>
                                        </p:tgtEl>
                                      </p:cBhvr>
                                    </p:animEffect>
                                  </p:childTnLst>
                                </p:cTn>
                              </p:par>
                            </p:childTnLst>
                          </p:cTn>
                        </p:par>
                        <p:par>
                          <p:cTn id="93" fill="hold">
                            <p:stCondLst>
                              <p:cond delay="11600"/>
                            </p:stCondLst>
                            <p:childTnLst>
                              <p:par>
                                <p:cTn id="94" presetID="16" presetClass="entr" presetSubtype="37" fill="hold" grpId="0" nodeType="afterEffect">
                                  <p:stCondLst>
                                    <p:cond delay="0"/>
                                  </p:stCondLst>
                                  <p:childTnLst>
                                    <p:set>
                                      <p:cBhvr>
                                        <p:cTn id="95" dur="1" fill="hold">
                                          <p:stCondLst>
                                            <p:cond delay="0"/>
                                          </p:stCondLst>
                                        </p:cTn>
                                        <p:tgtEl>
                                          <p:spTgt spid="80"/>
                                        </p:tgtEl>
                                        <p:attrNameLst>
                                          <p:attrName>style.visibility</p:attrName>
                                        </p:attrNameLst>
                                      </p:cBhvr>
                                      <p:to>
                                        <p:strVal val="visible"/>
                                      </p:to>
                                    </p:set>
                                    <p:animEffect transition="in" filter="barn(outVertical)">
                                      <p:cBhvr>
                                        <p:cTn id="96" dur="500"/>
                                        <p:tgtEl>
                                          <p:spTgt spid="80"/>
                                        </p:tgtEl>
                                      </p:cBhvr>
                                    </p:animEffect>
                                  </p:childTnLst>
                                </p:cTn>
                              </p:par>
                              <p:par>
                                <p:cTn id="97" presetID="16" presetClass="entr" presetSubtype="37" fill="hold" grpId="0" nodeType="withEffect">
                                  <p:stCondLst>
                                    <p:cond delay="0"/>
                                  </p:stCondLst>
                                  <p:childTnLst>
                                    <p:set>
                                      <p:cBhvr>
                                        <p:cTn id="98" dur="1" fill="hold">
                                          <p:stCondLst>
                                            <p:cond delay="0"/>
                                          </p:stCondLst>
                                        </p:cTn>
                                        <p:tgtEl>
                                          <p:spTgt spid="51"/>
                                        </p:tgtEl>
                                        <p:attrNameLst>
                                          <p:attrName>style.visibility</p:attrName>
                                        </p:attrNameLst>
                                      </p:cBhvr>
                                      <p:to>
                                        <p:strVal val="visible"/>
                                      </p:to>
                                    </p:set>
                                    <p:animEffect transition="in" filter="barn(outVertical)">
                                      <p:cBhvr>
                                        <p:cTn id="99" dur="500"/>
                                        <p:tgtEl>
                                          <p:spTgt spid="51"/>
                                        </p:tgtEl>
                                      </p:cBhvr>
                                    </p:animEffect>
                                  </p:childTnLst>
                                </p:cTn>
                              </p:par>
                            </p:childTnLst>
                          </p:cTn>
                        </p:par>
                        <p:par>
                          <p:cTn id="100" fill="hold">
                            <p:stCondLst>
                              <p:cond delay="12100"/>
                            </p:stCondLst>
                            <p:childTnLst>
                              <p:par>
                                <p:cTn id="101" presetID="22" presetClass="entr" presetSubtype="1" fill="hold" nodeType="afterEffect">
                                  <p:stCondLst>
                                    <p:cond delay="0"/>
                                  </p:stCondLst>
                                  <p:childTnLst>
                                    <p:set>
                                      <p:cBhvr>
                                        <p:cTn id="102" dur="1" fill="hold">
                                          <p:stCondLst>
                                            <p:cond delay="0"/>
                                          </p:stCondLst>
                                        </p:cTn>
                                        <p:tgtEl>
                                          <p:spTgt spid="85"/>
                                        </p:tgtEl>
                                        <p:attrNameLst>
                                          <p:attrName>style.visibility</p:attrName>
                                        </p:attrNameLst>
                                      </p:cBhvr>
                                      <p:to>
                                        <p:strVal val="visible"/>
                                      </p:to>
                                    </p:set>
                                    <p:animEffect transition="in" filter="wipe(up)">
                                      <p:cBhvr>
                                        <p:cTn id="103" dur="500"/>
                                        <p:tgtEl>
                                          <p:spTgt spid="85"/>
                                        </p:tgtEl>
                                      </p:cBhvr>
                                    </p:animEffect>
                                  </p:childTnLst>
                                </p:cTn>
                              </p:par>
                              <p:par>
                                <p:cTn id="104" presetID="22" presetClass="entr" presetSubtype="1" fill="hold" nodeType="withEffect">
                                  <p:stCondLst>
                                    <p:cond delay="0"/>
                                  </p:stCondLst>
                                  <p:childTnLst>
                                    <p:set>
                                      <p:cBhvr>
                                        <p:cTn id="105" dur="1" fill="hold">
                                          <p:stCondLst>
                                            <p:cond delay="0"/>
                                          </p:stCondLst>
                                        </p:cTn>
                                        <p:tgtEl>
                                          <p:spTgt spid="64"/>
                                        </p:tgtEl>
                                        <p:attrNameLst>
                                          <p:attrName>style.visibility</p:attrName>
                                        </p:attrNameLst>
                                      </p:cBhvr>
                                      <p:to>
                                        <p:strVal val="visible"/>
                                      </p:to>
                                    </p:set>
                                    <p:animEffect transition="in" filter="wipe(up)">
                                      <p:cBhvr>
                                        <p:cTn id="106" dur="500"/>
                                        <p:tgtEl>
                                          <p:spTgt spid="64"/>
                                        </p:tgtEl>
                                      </p:cBhvr>
                                    </p:animEffect>
                                  </p:childTnLst>
                                </p:cTn>
                              </p:par>
                            </p:childTnLst>
                          </p:cTn>
                        </p:par>
                        <p:par>
                          <p:cTn id="107" fill="hold">
                            <p:stCondLst>
                              <p:cond delay="12600"/>
                            </p:stCondLst>
                            <p:childTnLst>
                              <p:par>
                                <p:cTn id="108" presetID="16" presetClass="entr" presetSubtype="37" fill="hold" grpId="0" nodeType="afterEffect">
                                  <p:stCondLst>
                                    <p:cond delay="0"/>
                                  </p:stCondLst>
                                  <p:childTnLst>
                                    <p:set>
                                      <p:cBhvr>
                                        <p:cTn id="109" dur="1" fill="hold">
                                          <p:stCondLst>
                                            <p:cond delay="0"/>
                                          </p:stCondLst>
                                        </p:cTn>
                                        <p:tgtEl>
                                          <p:spTgt spid="61"/>
                                        </p:tgtEl>
                                        <p:attrNameLst>
                                          <p:attrName>style.visibility</p:attrName>
                                        </p:attrNameLst>
                                      </p:cBhvr>
                                      <p:to>
                                        <p:strVal val="visible"/>
                                      </p:to>
                                    </p:set>
                                    <p:animEffect transition="in" filter="barn(outVertical)">
                                      <p:cBhvr>
                                        <p:cTn id="110" dur="500"/>
                                        <p:tgtEl>
                                          <p:spTgt spid="61"/>
                                        </p:tgtEl>
                                      </p:cBhvr>
                                    </p:animEffect>
                                  </p:childTnLst>
                                </p:cTn>
                              </p:par>
                              <p:par>
                                <p:cTn id="111" presetID="16" presetClass="entr" presetSubtype="37" fill="hold" grpId="0" nodeType="withEffect">
                                  <p:stCondLst>
                                    <p:cond delay="0"/>
                                  </p:stCondLst>
                                  <p:childTnLst>
                                    <p:set>
                                      <p:cBhvr>
                                        <p:cTn id="112" dur="1" fill="hold">
                                          <p:stCondLst>
                                            <p:cond delay="0"/>
                                          </p:stCondLst>
                                        </p:cTn>
                                        <p:tgtEl>
                                          <p:spTgt spid="86"/>
                                        </p:tgtEl>
                                        <p:attrNameLst>
                                          <p:attrName>style.visibility</p:attrName>
                                        </p:attrNameLst>
                                      </p:cBhvr>
                                      <p:to>
                                        <p:strVal val="visible"/>
                                      </p:to>
                                    </p:set>
                                    <p:animEffect transition="in" filter="barn(outVertical)">
                                      <p:cBhvr>
                                        <p:cTn id="113" dur="500"/>
                                        <p:tgtEl>
                                          <p:spTgt spid="86"/>
                                        </p:tgtEl>
                                      </p:cBhvr>
                                    </p:animEffect>
                                  </p:childTnLst>
                                </p:cTn>
                              </p:par>
                            </p:childTnLst>
                          </p:cTn>
                        </p:par>
                        <p:par>
                          <p:cTn id="114" fill="hold">
                            <p:stCondLst>
                              <p:cond delay="13100"/>
                            </p:stCondLst>
                            <p:childTnLst>
                              <p:par>
                                <p:cTn id="115" presetID="22" presetClass="entr" presetSubtype="8" fill="hold" nodeType="afterEffect">
                                  <p:stCondLst>
                                    <p:cond delay="0"/>
                                  </p:stCondLst>
                                  <p:childTnLst>
                                    <p:set>
                                      <p:cBhvr>
                                        <p:cTn id="116" dur="1" fill="hold">
                                          <p:stCondLst>
                                            <p:cond delay="0"/>
                                          </p:stCondLst>
                                        </p:cTn>
                                        <p:tgtEl>
                                          <p:spTgt spid="110"/>
                                        </p:tgtEl>
                                        <p:attrNameLst>
                                          <p:attrName>style.visibility</p:attrName>
                                        </p:attrNameLst>
                                      </p:cBhvr>
                                      <p:to>
                                        <p:strVal val="visible"/>
                                      </p:to>
                                    </p:set>
                                    <p:animEffect transition="in" filter="wipe(left)">
                                      <p:cBhvr>
                                        <p:cTn id="117" dur="500"/>
                                        <p:tgtEl>
                                          <p:spTgt spid="110"/>
                                        </p:tgtEl>
                                      </p:cBhvr>
                                    </p:animEffect>
                                  </p:childTnLst>
                                </p:cTn>
                              </p:par>
                              <p:par>
                                <p:cTn id="118" presetID="22" presetClass="entr" presetSubtype="2" fill="hold" nodeType="withEffect">
                                  <p:stCondLst>
                                    <p:cond delay="0"/>
                                  </p:stCondLst>
                                  <p:childTnLst>
                                    <p:set>
                                      <p:cBhvr>
                                        <p:cTn id="119" dur="1" fill="hold">
                                          <p:stCondLst>
                                            <p:cond delay="0"/>
                                          </p:stCondLst>
                                        </p:cTn>
                                        <p:tgtEl>
                                          <p:spTgt spid="109"/>
                                        </p:tgtEl>
                                        <p:attrNameLst>
                                          <p:attrName>style.visibility</p:attrName>
                                        </p:attrNameLst>
                                      </p:cBhvr>
                                      <p:to>
                                        <p:strVal val="visible"/>
                                      </p:to>
                                    </p:set>
                                    <p:animEffect transition="in" filter="wipe(right)">
                                      <p:cBhvr>
                                        <p:cTn id="120" dur="500"/>
                                        <p:tgtEl>
                                          <p:spTgt spid="109"/>
                                        </p:tgtEl>
                                      </p:cBhvr>
                                    </p:animEffect>
                                  </p:childTnLst>
                                </p:cTn>
                              </p:par>
                            </p:childTnLst>
                          </p:cTn>
                        </p:par>
                        <p:par>
                          <p:cTn id="121" fill="hold">
                            <p:stCondLst>
                              <p:cond delay="13600"/>
                            </p:stCondLst>
                            <p:childTnLst>
                              <p:par>
                                <p:cTn id="122" presetID="22" presetClass="entr" presetSubtype="1" fill="hold" grpId="0" nodeType="afterEffect">
                                  <p:stCondLst>
                                    <p:cond delay="0"/>
                                  </p:stCondLst>
                                  <p:childTnLst>
                                    <p:set>
                                      <p:cBhvr>
                                        <p:cTn id="123" dur="1" fill="hold">
                                          <p:stCondLst>
                                            <p:cond delay="0"/>
                                          </p:stCondLst>
                                        </p:cTn>
                                        <p:tgtEl>
                                          <p:spTgt spid="67"/>
                                        </p:tgtEl>
                                        <p:attrNameLst>
                                          <p:attrName>style.visibility</p:attrName>
                                        </p:attrNameLst>
                                      </p:cBhvr>
                                      <p:to>
                                        <p:strVal val="visible"/>
                                      </p:to>
                                    </p:set>
                                    <p:animEffect transition="in" filter="wipe(up)">
                                      <p:cBhvr>
                                        <p:cTn id="124" dur="500"/>
                                        <p:tgtEl>
                                          <p:spTgt spid="67"/>
                                        </p:tgtEl>
                                      </p:cBhvr>
                                    </p:animEffect>
                                  </p:childTnLst>
                                </p:cTn>
                              </p:par>
                              <p:par>
                                <p:cTn id="125" presetID="22" presetClass="entr" presetSubtype="1" fill="hold" grpId="0" nodeType="withEffect">
                                  <p:stCondLst>
                                    <p:cond delay="0"/>
                                  </p:stCondLst>
                                  <p:childTnLst>
                                    <p:set>
                                      <p:cBhvr>
                                        <p:cTn id="126" dur="1" fill="hold">
                                          <p:stCondLst>
                                            <p:cond delay="0"/>
                                          </p:stCondLst>
                                        </p:cTn>
                                        <p:tgtEl>
                                          <p:spTgt spid="87"/>
                                        </p:tgtEl>
                                        <p:attrNameLst>
                                          <p:attrName>style.visibility</p:attrName>
                                        </p:attrNameLst>
                                      </p:cBhvr>
                                      <p:to>
                                        <p:strVal val="visible"/>
                                      </p:to>
                                    </p:set>
                                    <p:animEffect transition="in" filter="wipe(up)">
                                      <p:cBhvr>
                                        <p:cTn id="127" dur="500"/>
                                        <p:tgtEl>
                                          <p:spTgt spid="87"/>
                                        </p:tgtEl>
                                      </p:cBhvr>
                                    </p:animEffect>
                                  </p:childTnLst>
                                </p:cTn>
                              </p:par>
                            </p:childTnLst>
                          </p:cTn>
                        </p:par>
                        <p:par>
                          <p:cTn id="128" fill="hold">
                            <p:stCondLst>
                              <p:cond delay="14100"/>
                            </p:stCondLst>
                            <p:childTnLst>
                              <p:par>
                                <p:cTn id="129" presetID="22" presetClass="entr" presetSubtype="1" fill="hold" nodeType="afterEffect">
                                  <p:stCondLst>
                                    <p:cond delay="0"/>
                                  </p:stCondLst>
                                  <p:childTnLst>
                                    <p:set>
                                      <p:cBhvr>
                                        <p:cTn id="130" dur="1" fill="hold">
                                          <p:stCondLst>
                                            <p:cond delay="0"/>
                                          </p:stCondLst>
                                        </p:cTn>
                                        <p:tgtEl>
                                          <p:spTgt spid="107"/>
                                        </p:tgtEl>
                                        <p:attrNameLst>
                                          <p:attrName>style.visibility</p:attrName>
                                        </p:attrNameLst>
                                      </p:cBhvr>
                                      <p:to>
                                        <p:strVal val="visible"/>
                                      </p:to>
                                    </p:set>
                                    <p:animEffect transition="in" filter="wipe(up)">
                                      <p:cBhvr>
                                        <p:cTn id="131" dur="500"/>
                                        <p:tgtEl>
                                          <p:spTgt spid="107"/>
                                        </p:tgtEl>
                                      </p:cBhvr>
                                    </p:animEffect>
                                  </p:childTnLst>
                                </p:cTn>
                              </p:par>
                              <p:par>
                                <p:cTn id="132" presetID="22" presetClass="entr" presetSubtype="1" fill="hold" nodeType="withEffect">
                                  <p:stCondLst>
                                    <p:cond delay="0"/>
                                  </p:stCondLst>
                                  <p:childTnLst>
                                    <p:set>
                                      <p:cBhvr>
                                        <p:cTn id="133" dur="1" fill="hold">
                                          <p:stCondLst>
                                            <p:cond delay="0"/>
                                          </p:stCondLst>
                                        </p:cTn>
                                        <p:tgtEl>
                                          <p:spTgt spid="175"/>
                                        </p:tgtEl>
                                        <p:attrNameLst>
                                          <p:attrName>style.visibility</p:attrName>
                                        </p:attrNameLst>
                                      </p:cBhvr>
                                      <p:to>
                                        <p:strVal val="visible"/>
                                      </p:to>
                                    </p:set>
                                    <p:animEffect transition="in" filter="wipe(up)">
                                      <p:cBhvr>
                                        <p:cTn id="134" dur="500"/>
                                        <p:tgtEl>
                                          <p:spTgt spid="175"/>
                                        </p:tgtEl>
                                      </p:cBhvr>
                                    </p:animEffect>
                                  </p:childTnLst>
                                </p:cTn>
                              </p:par>
                            </p:childTnLst>
                          </p:cTn>
                        </p:par>
                        <p:par>
                          <p:cTn id="135" fill="hold">
                            <p:stCondLst>
                              <p:cond delay="14600"/>
                            </p:stCondLst>
                            <p:childTnLst>
                              <p:par>
                                <p:cTn id="136" presetID="22" presetClass="entr" presetSubtype="2" fill="hold" nodeType="afterEffect">
                                  <p:stCondLst>
                                    <p:cond delay="0"/>
                                  </p:stCondLst>
                                  <p:childTnLst>
                                    <p:set>
                                      <p:cBhvr>
                                        <p:cTn id="137" dur="1" fill="hold">
                                          <p:stCondLst>
                                            <p:cond delay="0"/>
                                          </p:stCondLst>
                                        </p:cTn>
                                        <p:tgtEl>
                                          <p:spTgt spid="102"/>
                                        </p:tgtEl>
                                        <p:attrNameLst>
                                          <p:attrName>style.visibility</p:attrName>
                                        </p:attrNameLst>
                                      </p:cBhvr>
                                      <p:to>
                                        <p:strVal val="visible"/>
                                      </p:to>
                                    </p:set>
                                    <p:animEffect transition="in" filter="wipe(right)">
                                      <p:cBhvr>
                                        <p:cTn id="138" dur="500"/>
                                        <p:tgtEl>
                                          <p:spTgt spid="102"/>
                                        </p:tgtEl>
                                      </p:cBhvr>
                                    </p:animEffect>
                                  </p:childTnLst>
                                </p:cTn>
                              </p:par>
                            </p:childTnLst>
                          </p:cTn>
                        </p:par>
                        <p:par>
                          <p:cTn id="139" fill="hold">
                            <p:stCondLst>
                              <p:cond delay="15100"/>
                            </p:stCondLst>
                            <p:childTnLst>
                              <p:par>
                                <p:cTn id="140" presetID="22" presetClass="entr" presetSubtype="8" fill="hold" nodeType="afterEffect">
                                  <p:stCondLst>
                                    <p:cond delay="0"/>
                                  </p:stCondLst>
                                  <p:childTnLst>
                                    <p:set>
                                      <p:cBhvr>
                                        <p:cTn id="141" dur="1" fill="hold">
                                          <p:stCondLst>
                                            <p:cond delay="0"/>
                                          </p:stCondLst>
                                        </p:cTn>
                                        <p:tgtEl>
                                          <p:spTgt spid="100"/>
                                        </p:tgtEl>
                                        <p:attrNameLst>
                                          <p:attrName>style.visibility</p:attrName>
                                        </p:attrNameLst>
                                      </p:cBhvr>
                                      <p:to>
                                        <p:strVal val="visible"/>
                                      </p:to>
                                    </p:set>
                                    <p:animEffect transition="in" filter="wipe(left)">
                                      <p:cBhvr>
                                        <p:cTn id="142" dur="500"/>
                                        <p:tgtEl>
                                          <p:spTgt spid="100"/>
                                        </p:tgtEl>
                                      </p:cBhvr>
                                    </p:animEffect>
                                  </p:childTnLst>
                                </p:cTn>
                              </p:par>
                            </p:childTnLst>
                          </p:cTn>
                        </p:par>
                        <p:par>
                          <p:cTn id="143" fill="hold">
                            <p:stCondLst>
                              <p:cond delay="15600"/>
                            </p:stCondLst>
                            <p:childTnLst>
                              <p:par>
                                <p:cTn id="144" presetID="16" presetClass="entr" presetSubtype="21" fill="hold" grpId="0" nodeType="afterEffect">
                                  <p:stCondLst>
                                    <p:cond delay="0"/>
                                  </p:stCondLst>
                                  <p:childTnLst>
                                    <p:set>
                                      <p:cBhvr>
                                        <p:cTn id="145" dur="1" fill="hold">
                                          <p:stCondLst>
                                            <p:cond delay="0"/>
                                          </p:stCondLst>
                                        </p:cTn>
                                        <p:tgtEl>
                                          <p:spTgt spid="68"/>
                                        </p:tgtEl>
                                        <p:attrNameLst>
                                          <p:attrName>style.visibility</p:attrName>
                                        </p:attrNameLst>
                                      </p:cBhvr>
                                      <p:to>
                                        <p:strVal val="visible"/>
                                      </p:to>
                                    </p:set>
                                    <p:animEffect transition="in" filter="barn(inVertical)">
                                      <p:cBhvr>
                                        <p:cTn id="146" dur="500"/>
                                        <p:tgtEl>
                                          <p:spTgt spid="68"/>
                                        </p:tgtEl>
                                      </p:cBhvr>
                                    </p:animEffect>
                                  </p:childTnLst>
                                </p:cTn>
                              </p:par>
                            </p:childTnLst>
                          </p:cTn>
                        </p:par>
                        <p:par>
                          <p:cTn id="147" fill="hold">
                            <p:stCondLst>
                              <p:cond delay="16100"/>
                            </p:stCondLst>
                            <p:childTnLst>
                              <p:par>
                                <p:cTn id="148" presetID="22" presetClass="entr" presetSubtype="1" fill="hold" nodeType="afterEffect">
                                  <p:stCondLst>
                                    <p:cond delay="0"/>
                                  </p:stCondLst>
                                  <p:childTnLst>
                                    <p:set>
                                      <p:cBhvr>
                                        <p:cTn id="149" dur="1" fill="hold">
                                          <p:stCondLst>
                                            <p:cond delay="0"/>
                                          </p:stCondLst>
                                        </p:cTn>
                                        <p:tgtEl>
                                          <p:spTgt spid="156"/>
                                        </p:tgtEl>
                                        <p:attrNameLst>
                                          <p:attrName>style.visibility</p:attrName>
                                        </p:attrNameLst>
                                      </p:cBhvr>
                                      <p:to>
                                        <p:strVal val="visible"/>
                                      </p:to>
                                    </p:set>
                                    <p:animEffect transition="in" filter="wipe(up)">
                                      <p:cBhvr>
                                        <p:cTn id="150" dur="500"/>
                                        <p:tgtEl>
                                          <p:spTgt spid="156"/>
                                        </p:tgtEl>
                                      </p:cBhvr>
                                    </p:animEffect>
                                  </p:childTnLst>
                                </p:cTn>
                              </p:par>
                              <p:par>
                                <p:cTn id="151" presetID="22" presetClass="entr" presetSubtype="1" fill="hold" nodeType="withEffect">
                                  <p:stCondLst>
                                    <p:cond delay="0"/>
                                  </p:stCondLst>
                                  <p:childTnLst>
                                    <p:set>
                                      <p:cBhvr>
                                        <p:cTn id="152" dur="1" fill="hold">
                                          <p:stCondLst>
                                            <p:cond delay="0"/>
                                          </p:stCondLst>
                                        </p:cTn>
                                        <p:tgtEl>
                                          <p:spTgt spid="158"/>
                                        </p:tgtEl>
                                        <p:attrNameLst>
                                          <p:attrName>style.visibility</p:attrName>
                                        </p:attrNameLst>
                                      </p:cBhvr>
                                      <p:to>
                                        <p:strVal val="visible"/>
                                      </p:to>
                                    </p:set>
                                    <p:animEffect transition="in" filter="wipe(up)">
                                      <p:cBhvr>
                                        <p:cTn id="153" dur="500"/>
                                        <p:tgtEl>
                                          <p:spTgt spid="158"/>
                                        </p:tgtEl>
                                      </p:cBhvr>
                                    </p:animEffect>
                                  </p:childTnLst>
                                </p:cTn>
                              </p:par>
                              <p:par>
                                <p:cTn id="154" presetID="22" presetClass="entr" presetSubtype="1" fill="hold" nodeType="withEffect">
                                  <p:stCondLst>
                                    <p:cond delay="0"/>
                                  </p:stCondLst>
                                  <p:childTnLst>
                                    <p:set>
                                      <p:cBhvr>
                                        <p:cTn id="155" dur="1" fill="hold">
                                          <p:stCondLst>
                                            <p:cond delay="0"/>
                                          </p:stCondLst>
                                        </p:cTn>
                                        <p:tgtEl>
                                          <p:spTgt spid="154"/>
                                        </p:tgtEl>
                                        <p:attrNameLst>
                                          <p:attrName>style.visibility</p:attrName>
                                        </p:attrNameLst>
                                      </p:cBhvr>
                                      <p:to>
                                        <p:strVal val="visible"/>
                                      </p:to>
                                    </p:set>
                                    <p:animEffect transition="in" filter="wipe(up)">
                                      <p:cBhvr>
                                        <p:cTn id="156" dur="500"/>
                                        <p:tgtEl>
                                          <p:spTgt spid="154"/>
                                        </p:tgtEl>
                                      </p:cBhvr>
                                    </p:animEffect>
                                  </p:childTnLst>
                                </p:cTn>
                              </p:par>
                            </p:childTnLst>
                          </p:cTn>
                        </p:par>
                        <p:par>
                          <p:cTn id="157" fill="hold">
                            <p:stCondLst>
                              <p:cond delay="16600"/>
                            </p:stCondLst>
                            <p:childTnLst>
                              <p:par>
                                <p:cTn id="158" presetID="22" presetClass="entr" presetSubtype="1" fill="hold" grpId="0" nodeType="afterEffect">
                                  <p:stCondLst>
                                    <p:cond delay="0"/>
                                  </p:stCondLst>
                                  <p:childTnLst>
                                    <p:set>
                                      <p:cBhvr>
                                        <p:cTn id="159" dur="1" fill="hold">
                                          <p:stCondLst>
                                            <p:cond delay="0"/>
                                          </p:stCondLst>
                                        </p:cTn>
                                        <p:tgtEl>
                                          <p:spTgt spid="70"/>
                                        </p:tgtEl>
                                        <p:attrNameLst>
                                          <p:attrName>style.visibility</p:attrName>
                                        </p:attrNameLst>
                                      </p:cBhvr>
                                      <p:to>
                                        <p:strVal val="visible"/>
                                      </p:to>
                                    </p:set>
                                    <p:animEffect transition="in" filter="wipe(up)">
                                      <p:cBhvr>
                                        <p:cTn id="160" dur="500"/>
                                        <p:tgtEl>
                                          <p:spTgt spid="70"/>
                                        </p:tgtEl>
                                      </p:cBhvr>
                                    </p:animEffect>
                                  </p:childTnLst>
                                </p:cTn>
                              </p:par>
                              <p:par>
                                <p:cTn id="161" presetID="22" presetClass="entr" presetSubtype="1" fill="hold" grpId="0" nodeType="withEffect">
                                  <p:stCondLst>
                                    <p:cond delay="0"/>
                                  </p:stCondLst>
                                  <p:childTnLst>
                                    <p:set>
                                      <p:cBhvr>
                                        <p:cTn id="162" dur="1" fill="hold">
                                          <p:stCondLst>
                                            <p:cond delay="0"/>
                                          </p:stCondLst>
                                        </p:cTn>
                                        <p:tgtEl>
                                          <p:spTgt spid="71"/>
                                        </p:tgtEl>
                                        <p:attrNameLst>
                                          <p:attrName>style.visibility</p:attrName>
                                        </p:attrNameLst>
                                      </p:cBhvr>
                                      <p:to>
                                        <p:strVal val="visible"/>
                                      </p:to>
                                    </p:set>
                                    <p:animEffect transition="in" filter="wipe(up)">
                                      <p:cBhvr>
                                        <p:cTn id="163" dur="500"/>
                                        <p:tgtEl>
                                          <p:spTgt spid="71"/>
                                        </p:tgtEl>
                                      </p:cBhvr>
                                    </p:animEffect>
                                  </p:childTnLst>
                                </p:cTn>
                              </p:par>
                              <p:par>
                                <p:cTn id="164" presetID="22" presetClass="entr" presetSubtype="1" fill="hold" grpId="0" nodeType="withEffect">
                                  <p:stCondLst>
                                    <p:cond delay="0"/>
                                  </p:stCondLst>
                                  <p:childTnLst>
                                    <p:set>
                                      <p:cBhvr>
                                        <p:cTn id="165" dur="1" fill="hold">
                                          <p:stCondLst>
                                            <p:cond delay="0"/>
                                          </p:stCondLst>
                                        </p:cTn>
                                        <p:tgtEl>
                                          <p:spTgt spid="72"/>
                                        </p:tgtEl>
                                        <p:attrNameLst>
                                          <p:attrName>style.visibility</p:attrName>
                                        </p:attrNameLst>
                                      </p:cBhvr>
                                      <p:to>
                                        <p:strVal val="visible"/>
                                      </p:to>
                                    </p:set>
                                    <p:animEffect transition="in" filter="wipe(up)">
                                      <p:cBhvr>
                                        <p:cTn id="166" dur="500"/>
                                        <p:tgtEl>
                                          <p:spTgt spid="72"/>
                                        </p:tgtEl>
                                      </p:cBhvr>
                                    </p:animEffect>
                                  </p:childTnLst>
                                </p:cTn>
                              </p:par>
                            </p:childTnLst>
                          </p:cTn>
                        </p:par>
                        <p:par>
                          <p:cTn id="167" fill="hold">
                            <p:stCondLst>
                              <p:cond delay="17100"/>
                            </p:stCondLst>
                            <p:childTnLst>
                              <p:par>
                                <p:cTn id="168" presetID="22" presetClass="entr" presetSubtype="1" fill="hold" nodeType="afterEffect">
                                  <p:stCondLst>
                                    <p:cond delay="0"/>
                                  </p:stCondLst>
                                  <p:childTnLst>
                                    <p:set>
                                      <p:cBhvr>
                                        <p:cTn id="169" dur="1" fill="hold">
                                          <p:stCondLst>
                                            <p:cond delay="0"/>
                                          </p:stCondLst>
                                        </p:cTn>
                                        <p:tgtEl>
                                          <p:spTgt spid="132"/>
                                        </p:tgtEl>
                                        <p:attrNameLst>
                                          <p:attrName>style.visibility</p:attrName>
                                        </p:attrNameLst>
                                      </p:cBhvr>
                                      <p:to>
                                        <p:strVal val="visible"/>
                                      </p:to>
                                    </p:set>
                                    <p:animEffect transition="in" filter="wipe(up)">
                                      <p:cBhvr>
                                        <p:cTn id="170" dur="500"/>
                                        <p:tgtEl>
                                          <p:spTgt spid="132"/>
                                        </p:tgtEl>
                                      </p:cBhvr>
                                    </p:animEffect>
                                  </p:childTnLst>
                                </p:cTn>
                              </p:par>
                              <p:par>
                                <p:cTn id="171" presetID="22" presetClass="entr" presetSubtype="1" fill="hold" nodeType="withEffect">
                                  <p:stCondLst>
                                    <p:cond delay="0"/>
                                  </p:stCondLst>
                                  <p:childTnLst>
                                    <p:set>
                                      <p:cBhvr>
                                        <p:cTn id="172" dur="1" fill="hold">
                                          <p:stCondLst>
                                            <p:cond delay="0"/>
                                          </p:stCondLst>
                                        </p:cTn>
                                        <p:tgtEl>
                                          <p:spTgt spid="134"/>
                                        </p:tgtEl>
                                        <p:attrNameLst>
                                          <p:attrName>style.visibility</p:attrName>
                                        </p:attrNameLst>
                                      </p:cBhvr>
                                      <p:to>
                                        <p:strVal val="visible"/>
                                      </p:to>
                                    </p:set>
                                    <p:animEffect transition="in" filter="wipe(up)">
                                      <p:cBhvr>
                                        <p:cTn id="173" dur="500"/>
                                        <p:tgtEl>
                                          <p:spTgt spid="134"/>
                                        </p:tgtEl>
                                      </p:cBhvr>
                                    </p:animEffect>
                                  </p:childTnLst>
                                </p:cTn>
                              </p:par>
                            </p:childTnLst>
                          </p:cTn>
                        </p:par>
                        <p:par>
                          <p:cTn id="174" fill="hold">
                            <p:stCondLst>
                              <p:cond delay="17600"/>
                            </p:stCondLst>
                            <p:childTnLst>
                              <p:par>
                                <p:cTn id="175" presetID="22" presetClass="entr" presetSubtype="1" fill="hold" grpId="0" nodeType="afterEffect">
                                  <p:stCondLst>
                                    <p:cond delay="0"/>
                                  </p:stCondLst>
                                  <p:childTnLst>
                                    <p:set>
                                      <p:cBhvr>
                                        <p:cTn id="176" dur="1" fill="hold">
                                          <p:stCondLst>
                                            <p:cond delay="0"/>
                                          </p:stCondLst>
                                        </p:cTn>
                                        <p:tgtEl>
                                          <p:spTgt spid="90"/>
                                        </p:tgtEl>
                                        <p:attrNameLst>
                                          <p:attrName>style.visibility</p:attrName>
                                        </p:attrNameLst>
                                      </p:cBhvr>
                                      <p:to>
                                        <p:strVal val="visible"/>
                                      </p:to>
                                    </p:set>
                                    <p:animEffect transition="in" filter="wipe(up)">
                                      <p:cBhvr>
                                        <p:cTn id="177" dur="500"/>
                                        <p:tgtEl>
                                          <p:spTgt spid="90"/>
                                        </p:tgtEl>
                                      </p:cBhvr>
                                    </p:animEffect>
                                  </p:childTnLst>
                                </p:cTn>
                              </p:par>
                              <p:par>
                                <p:cTn id="178" presetID="22" presetClass="entr" presetSubtype="1" fill="hold" grpId="0" nodeType="withEffect">
                                  <p:stCondLst>
                                    <p:cond delay="0"/>
                                  </p:stCondLst>
                                  <p:childTnLst>
                                    <p:set>
                                      <p:cBhvr>
                                        <p:cTn id="179" dur="1" fill="hold">
                                          <p:stCondLst>
                                            <p:cond delay="0"/>
                                          </p:stCondLst>
                                        </p:cTn>
                                        <p:tgtEl>
                                          <p:spTgt spid="91"/>
                                        </p:tgtEl>
                                        <p:attrNameLst>
                                          <p:attrName>style.visibility</p:attrName>
                                        </p:attrNameLst>
                                      </p:cBhvr>
                                      <p:to>
                                        <p:strVal val="visible"/>
                                      </p:to>
                                    </p:set>
                                    <p:animEffect transition="in" filter="wipe(up)">
                                      <p:cBhvr>
                                        <p:cTn id="180" dur="500"/>
                                        <p:tgtEl>
                                          <p:spTgt spid="91"/>
                                        </p:tgtEl>
                                      </p:cBhvr>
                                    </p:animEffect>
                                  </p:childTnLst>
                                </p:cTn>
                              </p:par>
                            </p:childTnLst>
                          </p:cTn>
                        </p:par>
                        <p:par>
                          <p:cTn id="181" fill="hold">
                            <p:stCondLst>
                              <p:cond delay="18100"/>
                            </p:stCondLst>
                            <p:childTnLst>
                              <p:par>
                                <p:cTn id="182" presetID="22" presetClass="entr" presetSubtype="2" fill="hold" nodeType="afterEffect">
                                  <p:stCondLst>
                                    <p:cond delay="0"/>
                                  </p:stCondLst>
                                  <p:childTnLst>
                                    <p:set>
                                      <p:cBhvr>
                                        <p:cTn id="183" dur="1" fill="hold">
                                          <p:stCondLst>
                                            <p:cond delay="0"/>
                                          </p:stCondLst>
                                        </p:cTn>
                                        <p:tgtEl>
                                          <p:spTgt spid="137"/>
                                        </p:tgtEl>
                                        <p:attrNameLst>
                                          <p:attrName>style.visibility</p:attrName>
                                        </p:attrNameLst>
                                      </p:cBhvr>
                                      <p:to>
                                        <p:strVal val="visible"/>
                                      </p:to>
                                    </p:set>
                                    <p:animEffect transition="in" filter="wipe(right)">
                                      <p:cBhvr>
                                        <p:cTn id="184" dur="500"/>
                                        <p:tgtEl>
                                          <p:spTgt spid="137"/>
                                        </p:tgtEl>
                                      </p:cBhvr>
                                    </p:animEffect>
                                  </p:childTnLst>
                                </p:cTn>
                              </p:par>
                              <p:par>
                                <p:cTn id="185" presetID="22" presetClass="entr" presetSubtype="8" fill="hold" nodeType="withEffect">
                                  <p:stCondLst>
                                    <p:cond delay="0"/>
                                  </p:stCondLst>
                                  <p:childTnLst>
                                    <p:set>
                                      <p:cBhvr>
                                        <p:cTn id="186" dur="1" fill="hold">
                                          <p:stCondLst>
                                            <p:cond delay="0"/>
                                          </p:stCondLst>
                                        </p:cTn>
                                        <p:tgtEl>
                                          <p:spTgt spid="139"/>
                                        </p:tgtEl>
                                        <p:attrNameLst>
                                          <p:attrName>style.visibility</p:attrName>
                                        </p:attrNameLst>
                                      </p:cBhvr>
                                      <p:to>
                                        <p:strVal val="visible"/>
                                      </p:to>
                                    </p:set>
                                    <p:animEffect transition="in" filter="wipe(left)">
                                      <p:cBhvr>
                                        <p:cTn id="187" dur="500"/>
                                        <p:tgtEl>
                                          <p:spTgt spid="139"/>
                                        </p:tgtEl>
                                      </p:cBhvr>
                                    </p:animEffect>
                                  </p:childTnLst>
                                </p:cTn>
                              </p:par>
                            </p:childTnLst>
                          </p:cTn>
                        </p:par>
                        <p:par>
                          <p:cTn id="188" fill="hold">
                            <p:stCondLst>
                              <p:cond delay="18600"/>
                            </p:stCondLst>
                            <p:childTnLst>
                              <p:par>
                                <p:cTn id="189" presetID="22" presetClass="entr" presetSubtype="2" fill="hold" grpId="0" nodeType="afterEffect">
                                  <p:stCondLst>
                                    <p:cond delay="0"/>
                                  </p:stCondLst>
                                  <p:childTnLst>
                                    <p:set>
                                      <p:cBhvr>
                                        <p:cTn id="190" dur="1" fill="hold">
                                          <p:stCondLst>
                                            <p:cond delay="0"/>
                                          </p:stCondLst>
                                        </p:cTn>
                                        <p:tgtEl>
                                          <p:spTgt spid="88"/>
                                        </p:tgtEl>
                                        <p:attrNameLst>
                                          <p:attrName>style.visibility</p:attrName>
                                        </p:attrNameLst>
                                      </p:cBhvr>
                                      <p:to>
                                        <p:strVal val="visible"/>
                                      </p:to>
                                    </p:set>
                                    <p:animEffect transition="in" filter="wipe(right)">
                                      <p:cBhvr>
                                        <p:cTn id="191" dur="500"/>
                                        <p:tgtEl>
                                          <p:spTgt spid="88"/>
                                        </p:tgtEl>
                                      </p:cBhvr>
                                    </p:animEffect>
                                  </p:childTnLst>
                                </p:cTn>
                              </p:par>
                              <p:par>
                                <p:cTn id="192" presetID="22" presetClass="entr" presetSubtype="8" fill="hold" grpId="0" nodeType="withEffect">
                                  <p:stCondLst>
                                    <p:cond delay="0"/>
                                  </p:stCondLst>
                                  <p:childTnLst>
                                    <p:set>
                                      <p:cBhvr>
                                        <p:cTn id="193" dur="1" fill="hold">
                                          <p:stCondLst>
                                            <p:cond delay="0"/>
                                          </p:stCondLst>
                                        </p:cTn>
                                        <p:tgtEl>
                                          <p:spTgt spid="89"/>
                                        </p:tgtEl>
                                        <p:attrNameLst>
                                          <p:attrName>style.visibility</p:attrName>
                                        </p:attrNameLst>
                                      </p:cBhvr>
                                      <p:to>
                                        <p:strVal val="visible"/>
                                      </p:to>
                                    </p:set>
                                    <p:animEffect transition="in" filter="wipe(left)">
                                      <p:cBhvr>
                                        <p:cTn id="194" dur="500"/>
                                        <p:tgtEl>
                                          <p:spTgt spid="89"/>
                                        </p:tgtEl>
                                      </p:cBhvr>
                                    </p:animEffect>
                                  </p:childTnLst>
                                </p:cTn>
                              </p:par>
                            </p:childTnLst>
                          </p:cTn>
                        </p:par>
                        <p:par>
                          <p:cTn id="195" fill="hold">
                            <p:stCondLst>
                              <p:cond delay="19100"/>
                            </p:stCondLst>
                            <p:childTnLst>
                              <p:par>
                                <p:cTn id="196" presetID="22" presetClass="entr" presetSubtype="2" fill="hold" nodeType="afterEffect">
                                  <p:stCondLst>
                                    <p:cond delay="0"/>
                                  </p:stCondLst>
                                  <p:childTnLst>
                                    <p:set>
                                      <p:cBhvr>
                                        <p:cTn id="197" dur="1" fill="hold">
                                          <p:stCondLst>
                                            <p:cond delay="0"/>
                                          </p:stCondLst>
                                        </p:cTn>
                                        <p:tgtEl>
                                          <p:spTgt spid="123"/>
                                        </p:tgtEl>
                                        <p:attrNameLst>
                                          <p:attrName>style.visibility</p:attrName>
                                        </p:attrNameLst>
                                      </p:cBhvr>
                                      <p:to>
                                        <p:strVal val="visible"/>
                                      </p:to>
                                    </p:set>
                                    <p:animEffect transition="in" filter="wipe(right)">
                                      <p:cBhvr>
                                        <p:cTn id="198" dur="500"/>
                                        <p:tgtEl>
                                          <p:spTgt spid="123"/>
                                        </p:tgtEl>
                                      </p:cBhvr>
                                    </p:animEffect>
                                  </p:childTnLst>
                                </p:cTn>
                              </p:par>
                              <p:par>
                                <p:cTn id="199" presetID="22" presetClass="entr" presetSubtype="8" fill="hold" nodeType="withEffect">
                                  <p:stCondLst>
                                    <p:cond delay="0"/>
                                  </p:stCondLst>
                                  <p:childTnLst>
                                    <p:set>
                                      <p:cBhvr>
                                        <p:cTn id="200" dur="1" fill="hold">
                                          <p:stCondLst>
                                            <p:cond delay="0"/>
                                          </p:stCondLst>
                                        </p:cTn>
                                        <p:tgtEl>
                                          <p:spTgt spid="122"/>
                                        </p:tgtEl>
                                        <p:attrNameLst>
                                          <p:attrName>style.visibility</p:attrName>
                                        </p:attrNameLst>
                                      </p:cBhvr>
                                      <p:to>
                                        <p:strVal val="visible"/>
                                      </p:to>
                                    </p:set>
                                    <p:animEffect transition="in" filter="wipe(left)">
                                      <p:cBhvr>
                                        <p:cTn id="201" dur="500"/>
                                        <p:tgtEl>
                                          <p:spTgt spid="122"/>
                                        </p:tgtEl>
                                      </p:cBhvr>
                                    </p:animEffect>
                                  </p:childTnLst>
                                </p:cTn>
                              </p:par>
                            </p:childTnLst>
                          </p:cTn>
                        </p:par>
                        <p:par>
                          <p:cTn id="202" fill="hold">
                            <p:stCondLst>
                              <p:cond delay="19600"/>
                            </p:stCondLst>
                            <p:childTnLst>
                              <p:par>
                                <p:cTn id="203" presetID="16" presetClass="entr" presetSubtype="21" fill="hold" grpId="0" nodeType="afterEffect">
                                  <p:stCondLst>
                                    <p:cond delay="0"/>
                                  </p:stCondLst>
                                  <p:childTnLst>
                                    <p:set>
                                      <p:cBhvr>
                                        <p:cTn id="204" dur="1" fill="hold">
                                          <p:stCondLst>
                                            <p:cond delay="0"/>
                                          </p:stCondLst>
                                        </p:cTn>
                                        <p:tgtEl>
                                          <p:spTgt spid="92"/>
                                        </p:tgtEl>
                                        <p:attrNameLst>
                                          <p:attrName>style.visibility</p:attrName>
                                        </p:attrNameLst>
                                      </p:cBhvr>
                                      <p:to>
                                        <p:strVal val="visible"/>
                                      </p:to>
                                    </p:set>
                                    <p:animEffect transition="in" filter="barn(inVertical)">
                                      <p:cBhvr>
                                        <p:cTn id="205" dur="500"/>
                                        <p:tgtEl>
                                          <p:spTgt spid="92"/>
                                        </p:tgtEl>
                                      </p:cBhvr>
                                    </p:animEffect>
                                  </p:childTnLst>
                                </p:cTn>
                              </p:par>
                            </p:childTnLst>
                          </p:cTn>
                        </p:par>
                        <p:par>
                          <p:cTn id="206" fill="hold">
                            <p:stCondLst>
                              <p:cond delay="20100"/>
                            </p:stCondLst>
                            <p:childTnLst>
                              <p:par>
                                <p:cTn id="207" presetID="22" presetClass="entr" presetSubtype="1" fill="hold" nodeType="afterEffect">
                                  <p:stCondLst>
                                    <p:cond delay="0"/>
                                  </p:stCondLst>
                                  <p:childTnLst>
                                    <p:set>
                                      <p:cBhvr>
                                        <p:cTn id="208" dur="1" fill="hold">
                                          <p:stCondLst>
                                            <p:cond delay="0"/>
                                          </p:stCondLst>
                                        </p:cTn>
                                        <p:tgtEl>
                                          <p:spTgt spid="160"/>
                                        </p:tgtEl>
                                        <p:attrNameLst>
                                          <p:attrName>style.visibility</p:attrName>
                                        </p:attrNameLst>
                                      </p:cBhvr>
                                      <p:to>
                                        <p:strVal val="visible"/>
                                      </p:to>
                                    </p:set>
                                    <p:animEffect transition="in" filter="wipe(up)">
                                      <p:cBhvr>
                                        <p:cTn id="209" dur="500"/>
                                        <p:tgtEl>
                                          <p:spTgt spid="160"/>
                                        </p:tgtEl>
                                      </p:cBhvr>
                                    </p:animEffect>
                                  </p:childTnLst>
                                </p:cTn>
                              </p:par>
                              <p:par>
                                <p:cTn id="210" presetID="22" presetClass="entr" presetSubtype="1" fill="hold" nodeType="withEffect">
                                  <p:stCondLst>
                                    <p:cond delay="0"/>
                                  </p:stCondLst>
                                  <p:childTnLst>
                                    <p:set>
                                      <p:cBhvr>
                                        <p:cTn id="211" dur="1" fill="hold">
                                          <p:stCondLst>
                                            <p:cond delay="0"/>
                                          </p:stCondLst>
                                        </p:cTn>
                                        <p:tgtEl>
                                          <p:spTgt spid="161"/>
                                        </p:tgtEl>
                                        <p:attrNameLst>
                                          <p:attrName>style.visibility</p:attrName>
                                        </p:attrNameLst>
                                      </p:cBhvr>
                                      <p:to>
                                        <p:strVal val="visible"/>
                                      </p:to>
                                    </p:set>
                                    <p:animEffect transition="in" filter="wipe(up)">
                                      <p:cBhvr>
                                        <p:cTn id="212" dur="500"/>
                                        <p:tgtEl>
                                          <p:spTgt spid="161"/>
                                        </p:tgtEl>
                                      </p:cBhvr>
                                    </p:animEffect>
                                  </p:childTnLst>
                                </p:cTn>
                              </p:par>
                              <p:par>
                                <p:cTn id="213" presetID="22" presetClass="entr" presetSubtype="1" fill="hold" nodeType="withEffect">
                                  <p:stCondLst>
                                    <p:cond delay="0"/>
                                  </p:stCondLst>
                                  <p:childTnLst>
                                    <p:set>
                                      <p:cBhvr>
                                        <p:cTn id="214" dur="1" fill="hold">
                                          <p:stCondLst>
                                            <p:cond delay="0"/>
                                          </p:stCondLst>
                                        </p:cTn>
                                        <p:tgtEl>
                                          <p:spTgt spid="159"/>
                                        </p:tgtEl>
                                        <p:attrNameLst>
                                          <p:attrName>style.visibility</p:attrName>
                                        </p:attrNameLst>
                                      </p:cBhvr>
                                      <p:to>
                                        <p:strVal val="visible"/>
                                      </p:to>
                                    </p:set>
                                    <p:animEffect transition="in" filter="wipe(up)">
                                      <p:cBhvr>
                                        <p:cTn id="215" dur="500"/>
                                        <p:tgtEl>
                                          <p:spTgt spid="159"/>
                                        </p:tgtEl>
                                      </p:cBhvr>
                                    </p:animEffect>
                                  </p:childTnLst>
                                </p:cTn>
                              </p:par>
                            </p:childTnLst>
                          </p:cTn>
                        </p:par>
                        <p:par>
                          <p:cTn id="216" fill="hold">
                            <p:stCondLst>
                              <p:cond delay="20600"/>
                            </p:stCondLst>
                            <p:childTnLst>
                              <p:par>
                                <p:cTn id="217" presetID="22" presetClass="entr" presetSubtype="1" fill="hold" grpId="0" nodeType="afterEffect">
                                  <p:stCondLst>
                                    <p:cond delay="0"/>
                                  </p:stCondLst>
                                  <p:childTnLst>
                                    <p:set>
                                      <p:cBhvr>
                                        <p:cTn id="218" dur="1" fill="hold">
                                          <p:stCondLst>
                                            <p:cond delay="0"/>
                                          </p:stCondLst>
                                        </p:cTn>
                                        <p:tgtEl>
                                          <p:spTgt spid="93"/>
                                        </p:tgtEl>
                                        <p:attrNameLst>
                                          <p:attrName>style.visibility</p:attrName>
                                        </p:attrNameLst>
                                      </p:cBhvr>
                                      <p:to>
                                        <p:strVal val="visible"/>
                                      </p:to>
                                    </p:set>
                                    <p:animEffect transition="in" filter="wipe(up)">
                                      <p:cBhvr>
                                        <p:cTn id="219"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P spid="12" grpId="0" animBg="1"/>
      <p:bldP spid="13" grpId="0" animBg="1"/>
      <p:bldP spid="14" grpId="0" animBg="1"/>
      <p:bldP spid="11" grpId="0" animBg="1"/>
      <p:bldP spid="15" grpId="0" animBg="1"/>
      <p:bldP spid="51" grpId="0" animBg="1"/>
      <p:bldP spid="61" grpId="0" animBg="1"/>
      <p:bldP spid="67" grpId="0" animBg="1"/>
      <p:bldP spid="68" grpId="0" animBg="1"/>
      <p:bldP spid="70" grpId="0" animBg="1"/>
      <p:bldP spid="71" grpId="0" animBg="1"/>
      <p:bldP spid="72" grpId="0" animBg="1"/>
      <p:bldP spid="80" grpId="0" animBg="1"/>
      <p:bldP spid="86" grpId="0" animBg="1"/>
      <p:bldP spid="87" grpId="0" animBg="1"/>
      <p:bldP spid="88" grpId="0" animBg="1"/>
      <p:bldP spid="89" grpId="0" animBg="1"/>
      <p:bldP spid="92" grpId="0" animBg="1"/>
      <p:bldP spid="93" grpId="0" animBg="1"/>
      <p:bldP spid="180" grpId="0"/>
      <p:bldP spid="90" grpId="0" animBg="1"/>
      <p:bldP spid="91" grpId="0" animBg="1"/>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6F2AE7885DAB948A16E4920E55FD895" ma:contentTypeVersion="8" ma:contentTypeDescription="Crear nuevo documento." ma:contentTypeScope="" ma:versionID="9932314be8b732dca9f2ce8c79540d04">
  <xsd:schema xmlns:xsd="http://www.w3.org/2001/XMLSchema" xmlns:xs="http://www.w3.org/2001/XMLSchema" xmlns:p="http://schemas.microsoft.com/office/2006/metadata/properties" xmlns:ns2="3dae6538-3a7a-4213-b88a-8485e94250d5" targetNamespace="http://schemas.microsoft.com/office/2006/metadata/properties" ma:root="true" ma:fieldsID="324d7155ce44c9fd7c4b48fe5f45be2e" ns2:_="">
    <xsd:import namespace="3dae6538-3a7a-4213-b88a-8485e94250d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ae6538-3a7a-4213-b88a-8485e94250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DateTaken" ma:index="15"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1849016-1D29-4EE1-B486-0B30E350CFE3}"/>
</file>

<file path=customXml/itemProps2.xml><?xml version="1.0" encoding="utf-8"?>
<ds:datastoreItem xmlns:ds="http://schemas.openxmlformats.org/officeDocument/2006/customXml" ds:itemID="{E542EA8D-DEA3-488C-991D-6E8302DE3EAC}"/>
</file>

<file path=customXml/itemProps3.xml><?xml version="1.0" encoding="utf-8"?>
<ds:datastoreItem xmlns:ds="http://schemas.openxmlformats.org/officeDocument/2006/customXml" ds:itemID="{685A1F40-35EE-41E6-9082-415DC1E1D106}"/>
</file>

<file path=docProps/app.xml><?xml version="1.0" encoding="utf-8"?>
<Properties xmlns="http://schemas.openxmlformats.org/officeDocument/2006/extended-properties" xmlns:vt="http://schemas.openxmlformats.org/officeDocument/2006/docPropsVTypes">
  <TotalTime>3606</TotalTime>
  <Words>2102</Words>
  <Application>Microsoft Office PowerPoint</Application>
  <PresentationFormat>Panorámica</PresentationFormat>
  <Paragraphs>309</Paragraphs>
  <Slides>31</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31</vt:i4>
      </vt:variant>
    </vt:vector>
  </HeadingPairs>
  <TitlesOfParts>
    <vt:vector size="37" baseType="lpstr">
      <vt:lpstr>Arial</vt:lpstr>
      <vt:lpstr>Calibri</vt:lpstr>
      <vt:lpstr>Calibri Light</vt:lpstr>
      <vt:lpstr>Century Gothic</vt:lpstr>
      <vt:lpstr>LEMON MILK</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oscar orlando salas sotelo</dc:creator>
  <cp:lastModifiedBy>oscar orlando salas sotelo</cp:lastModifiedBy>
  <cp:revision>177</cp:revision>
  <dcterms:created xsi:type="dcterms:W3CDTF">2021-05-06T20:36:42Z</dcterms:created>
  <dcterms:modified xsi:type="dcterms:W3CDTF">2021-06-03T16:03:56Z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0x01010026F2AE7885DAB948A16E4920E55FD895</vt:lpwstr>
  </property>
</Properties>
</file>