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1" r:id="rId4"/>
    <p:sldId id="262" r:id="rId5"/>
    <p:sldId id="263" r:id="rId6"/>
    <p:sldId id="264" r:id="rId7"/>
    <p:sldId id="265" r:id="rId8"/>
    <p:sldId id="266" r:id="rId9"/>
    <p:sldId id="268" r:id="rId10"/>
    <p:sldId id="267" r:id="rId11"/>
    <p:sldId id="269" r:id="rId12"/>
    <p:sldId id="270" r:id="rId13"/>
    <p:sldId id="271" r:id="rId14"/>
    <p:sldId id="272" r:id="rId15"/>
    <p:sldId id="273" r:id="rId16"/>
    <p:sldId id="274" r:id="rId17"/>
    <p:sldId id="275" r:id="rId18"/>
  </p:sldIdLst>
  <p:sldSz cx="12192000" cy="6858000"/>
  <p:notesSz cx="6858000" cy="9144000"/>
  <p:defaultTextStyle>
    <a:defPPr>
      <a:defRPr lang="es-C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D4C99-4435-4239-958D-B400265C9FDF}" v="13" dt="2021-06-03T01:32:45.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0" d="100"/>
          <a:sy n="80" d="100"/>
        </p:scale>
        <p:origin x="1656" y="762"/>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userId="aa6f4d57c8560ce7" providerId="LiveId" clId="{152D4C99-4435-4239-958D-B400265C9FDF}"/>
    <pc:docChg chg="custSel delSld modSld">
      <pc:chgData name="Alex" userId="aa6f4d57c8560ce7" providerId="LiveId" clId="{152D4C99-4435-4239-958D-B400265C9FDF}" dt="2021-06-03T01:43:02.122" v="200" actId="47"/>
      <pc:docMkLst>
        <pc:docMk/>
      </pc:docMkLst>
      <pc:sldChg chg="del">
        <pc:chgData name="Alex" userId="aa6f4d57c8560ce7" providerId="LiveId" clId="{152D4C99-4435-4239-958D-B400265C9FDF}" dt="2021-06-03T01:43:02.122" v="200" actId="47"/>
        <pc:sldMkLst>
          <pc:docMk/>
          <pc:sldMk cId="449801053" sldId="258"/>
        </pc:sldMkLst>
      </pc:sldChg>
      <pc:sldChg chg="modSp mod">
        <pc:chgData name="Alex" userId="aa6f4d57c8560ce7" providerId="LiveId" clId="{152D4C99-4435-4239-958D-B400265C9FDF}" dt="2021-06-03T00:49:47.467" v="6" actId="113"/>
        <pc:sldMkLst>
          <pc:docMk/>
          <pc:sldMk cId="3544496805" sldId="259"/>
        </pc:sldMkLst>
        <pc:spChg chg="mod">
          <ac:chgData name="Alex" userId="aa6f4d57c8560ce7" providerId="LiveId" clId="{152D4C99-4435-4239-958D-B400265C9FDF}" dt="2021-06-03T00:49:47.467" v="6" actId="113"/>
          <ac:spMkLst>
            <pc:docMk/>
            <pc:sldMk cId="3544496805" sldId="259"/>
            <ac:spMk id="4" creationId="{46D4B2A3-8702-40B3-9592-CEE28A9AF1AC}"/>
          </ac:spMkLst>
        </pc:spChg>
      </pc:sldChg>
      <pc:sldChg chg="addSp delSp modSp mod delAnim modAnim">
        <pc:chgData name="Alex" userId="aa6f4d57c8560ce7" providerId="LiveId" clId="{152D4C99-4435-4239-958D-B400265C9FDF}" dt="2021-06-03T01:32:45.236" v="199"/>
        <pc:sldMkLst>
          <pc:docMk/>
          <pc:sldMk cId="2472942333" sldId="264"/>
        </pc:sldMkLst>
        <pc:spChg chg="add mod">
          <ac:chgData name="Alex" userId="aa6f4d57c8560ce7" providerId="LiveId" clId="{152D4C99-4435-4239-958D-B400265C9FDF}" dt="2021-06-03T01:31:48.466" v="189" actId="1076"/>
          <ac:spMkLst>
            <pc:docMk/>
            <pc:sldMk cId="2472942333" sldId="264"/>
            <ac:spMk id="10" creationId="{D74F497F-B1E8-420F-8C1E-85B7D979B3DA}"/>
          </ac:spMkLst>
        </pc:spChg>
        <pc:picChg chg="mod">
          <ac:chgData name="Alex" userId="aa6f4d57c8560ce7" providerId="LiveId" clId="{152D4C99-4435-4239-958D-B400265C9FDF}" dt="2021-06-03T01:32:40.363" v="198" actId="1076"/>
          <ac:picMkLst>
            <pc:docMk/>
            <pc:sldMk cId="2472942333" sldId="264"/>
            <ac:picMk id="9" creationId="{1F8F7814-2281-4EFC-A797-416591F3F1F7}"/>
          </ac:picMkLst>
        </pc:picChg>
        <pc:picChg chg="mod">
          <ac:chgData name="Alex" userId="aa6f4d57c8560ce7" providerId="LiveId" clId="{152D4C99-4435-4239-958D-B400265C9FDF}" dt="2021-06-03T01:32:35.906" v="197" actId="1076"/>
          <ac:picMkLst>
            <pc:docMk/>
            <pc:sldMk cId="2472942333" sldId="264"/>
            <ac:picMk id="13" creationId="{EF21493E-0BD0-4D58-99C9-48537864A16C}"/>
          </ac:picMkLst>
        </pc:picChg>
        <pc:picChg chg="del">
          <ac:chgData name="Alex" userId="aa6f4d57c8560ce7" providerId="LiveId" clId="{152D4C99-4435-4239-958D-B400265C9FDF}" dt="2021-06-03T01:27:12.742" v="7" actId="478"/>
          <ac:picMkLst>
            <pc:docMk/>
            <pc:sldMk cId="2472942333" sldId="264"/>
            <ac:picMk id="17" creationId="{49C45A82-C1AF-4C16-A322-412C7C5B4BD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1E88E98-361E-44CF-BAF3-3EE675C29CA0}"/>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CO"/>
          </a:p>
        </p:txBody>
      </p:sp>
      <p:sp>
        <p:nvSpPr>
          <p:cNvPr id="3" name="Subtítulo 2">
            <a:extLst>
              <a:ext uri="{FF2B5EF4-FFF2-40B4-BE49-F238E27FC236}">
                <a16:creationId xmlns:a16="http://schemas.microsoft.com/office/drawing/2014/main" id="{53D43D36-74F9-4A83-A8EF-CFC75F7FA2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CO"/>
          </a:p>
        </p:txBody>
      </p:sp>
      <p:sp>
        <p:nvSpPr>
          <p:cNvPr id="4" name="Marcador de fecha 3">
            <a:extLst>
              <a:ext uri="{FF2B5EF4-FFF2-40B4-BE49-F238E27FC236}">
                <a16:creationId xmlns:a16="http://schemas.microsoft.com/office/drawing/2014/main" id="{C027F148-E5A6-4362-90D9-E9CB9E8457BE}"/>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5" name="Marcador de pie de página 4">
            <a:extLst>
              <a:ext uri="{FF2B5EF4-FFF2-40B4-BE49-F238E27FC236}">
                <a16:creationId xmlns:a16="http://schemas.microsoft.com/office/drawing/2014/main" id="{9B309B8F-C030-499D-BF18-7F2C3C5C07B6}"/>
              </a:ext>
            </a:extLst>
          </p:cNvPr>
          <p:cNvSpPr>
            <a:spLocks noGrp="1"/>
          </p:cNvSpPr>
          <p:nvPr>
            <p:ph type="ftr" sz="quarter" idx="11"/>
          </p:nvPr>
        </p:nvSpPr>
        <p:spPr/>
        <p:txBody>
          <a:bodyPr/>
          <a:lstStyle/>
          <a:p>
            <a:endParaRPr lang="es-CO"/>
          </a:p>
        </p:txBody>
      </p:sp>
      <p:sp>
        <p:nvSpPr>
          <p:cNvPr id="6" name="Marcador de número de diapositiva 5">
            <a:extLst>
              <a:ext uri="{FF2B5EF4-FFF2-40B4-BE49-F238E27FC236}">
                <a16:creationId xmlns:a16="http://schemas.microsoft.com/office/drawing/2014/main" id="{6CD3821E-A9B9-4F51-B127-3B222509B3F2}"/>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312980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D90502F-61F7-4CA0-BDE3-7AD2F0B40791}"/>
              </a:ext>
            </a:extLst>
          </p:cNvPr>
          <p:cNvSpPr>
            <a:spLocks noGrp="1"/>
          </p:cNvSpPr>
          <p:nvPr>
            <p:ph type="title"/>
          </p:nvPr>
        </p:nvSpPr>
        <p:spPr/>
        <p:txBody>
          <a:bodyPr/>
          <a:lstStyle/>
          <a:p>
            <a:r>
              <a:rPr lang="es-ES"/>
              <a:t>Haga clic para modificar el estilo de título del patrón</a:t>
            </a:r>
            <a:endParaRPr lang="es-CO"/>
          </a:p>
        </p:txBody>
      </p:sp>
      <p:sp>
        <p:nvSpPr>
          <p:cNvPr id="3" name="Marcador de contenido 2">
            <a:extLst>
              <a:ext uri="{FF2B5EF4-FFF2-40B4-BE49-F238E27FC236}">
                <a16:creationId xmlns:a16="http://schemas.microsoft.com/office/drawing/2014/main" id="{46E069C1-DB52-449C-85CE-5C9513C61765}"/>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a16="http://schemas.microsoft.com/office/drawing/2014/main" id="{1FE491C2-FE61-46C0-968C-1B5A01EDDB96}"/>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5" name="Marcador de pie de página 4">
            <a:extLst>
              <a:ext uri="{FF2B5EF4-FFF2-40B4-BE49-F238E27FC236}">
                <a16:creationId xmlns:a16="http://schemas.microsoft.com/office/drawing/2014/main" id="{FA10D60B-5BC9-4A45-840A-1AE8DCACAB8A}"/>
              </a:ext>
            </a:extLst>
          </p:cNvPr>
          <p:cNvSpPr>
            <a:spLocks noGrp="1"/>
          </p:cNvSpPr>
          <p:nvPr>
            <p:ph type="ftr" sz="quarter" idx="11"/>
          </p:nvPr>
        </p:nvSpPr>
        <p:spPr/>
        <p:txBody>
          <a:bodyPr/>
          <a:lstStyle/>
          <a:p>
            <a:endParaRPr lang="es-CO"/>
          </a:p>
        </p:txBody>
      </p:sp>
      <p:sp>
        <p:nvSpPr>
          <p:cNvPr id="6" name="Marcador de número de diapositiva 5">
            <a:extLst>
              <a:ext uri="{FF2B5EF4-FFF2-40B4-BE49-F238E27FC236}">
                <a16:creationId xmlns:a16="http://schemas.microsoft.com/office/drawing/2014/main" id="{726193A8-9305-408F-8768-F4F5A9DE5B58}"/>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4127174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A009E77-FD2C-4F1B-B1C9-EBE04E605000}"/>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CO"/>
          </a:p>
        </p:txBody>
      </p:sp>
      <p:sp>
        <p:nvSpPr>
          <p:cNvPr id="3" name="Marcador de texto 2">
            <a:extLst>
              <a:ext uri="{FF2B5EF4-FFF2-40B4-BE49-F238E27FC236}">
                <a16:creationId xmlns:a16="http://schemas.microsoft.com/office/drawing/2014/main" id="{17EB4422-667C-45C4-857F-AD8EFB9E2E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EF773119-B8FF-4ADD-8149-1791240A84A1}"/>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5" name="Marcador de pie de página 4">
            <a:extLst>
              <a:ext uri="{FF2B5EF4-FFF2-40B4-BE49-F238E27FC236}">
                <a16:creationId xmlns:a16="http://schemas.microsoft.com/office/drawing/2014/main" id="{EF7C59AC-EB47-4C4B-B660-81B1A4833397}"/>
              </a:ext>
            </a:extLst>
          </p:cNvPr>
          <p:cNvSpPr>
            <a:spLocks noGrp="1"/>
          </p:cNvSpPr>
          <p:nvPr>
            <p:ph type="ftr" sz="quarter" idx="11"/>
          </p:nvPr>
        </p:nvSpPr>
        <p:spPr/>
        <p:txBody>
          <a:bodyPr/>
          <a:lstStyle/>
          <a:p>
            <a:endParaRPr lang="es-CO"/>
          </a:p>
        </p:txBody>
      </p:sp>
      <p:sp>
        <p:nvSpPr>
          <p:cNvPr id="6" name="Marcador de número de diapositiva 5">
            <a:extLst>
              <a:ext uri="{FF2B5EF4-FFF2-40B4-BE49-F238E27FC236}">
                <a16:creationId xmlns:a16="http://schemas.microsoft.com/office/drawing/2014/main" id="{64FD8779-C6BC-4A5F-BC29-C52CE28F7DB8}"/>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3324593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36BB079-ED2F-433A-960C-3565AF75BDDE}"/>
              </a:ext>
            </a:extLst>
          </p:cNvPr>
          <p:cNvSpPr>
            <a:spLocks noGrp="1"/>
          </p:cNvSpPr>
          <p:nvPr>
            <p:ph type="title"/>
          </p:nvPr>
        </p:nvSpPr>
        <p:spPr/>
        <p:txBody>
          <a:bodyPr/>
          <a:lstStyle/>
          <a:p>
            <a:r>
              <a:rPr lang="es-ES"/>
              <a:t>Haga clic para modificar el estilo de título del patrón</a:t>
            </a:r>
            <a:endParaRPr lang="es-CO"/>
          </a:p>
        </p:txBody>
      </p:sp>
      <p:sp>
        <p:nvSpPr>
          <p:cNvPr id="3" name="Marcador de contenido 2">
            <a:extLst>
              <a:ext uri="{FF2B5EF4-FFF2-40B4-BE49-F238E27FC236}">
                <a16:creationId xmlns:a16="http://schemas.microsoft.com/office/drawing/2014/main" id="{AC743627-1054-43BE-A7BE-9C687C199962}"/>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contenido 3">
            <a:extLst>
              <a:ext uri="{FF2B5EF4-FFF2-40B4-BE49-F238E27FC236}">
                <a16:creationId xmlns:a16="http://schemas.microsoft.com/office/drawing/2014/main" id="{130F8D48-F048-4354-B7BE-8C1A24ECBF33}"/>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5" name="Marcador de fecha 4">
            <a:extLst>
              <a:ext uri="{FF2B5EF4-FFF2-40B4-BE49-F238E27FC236}">
                <a16:creationId xmlns:a16="http://schemas.microsoft.com/office/drawing/2014/main" id="{C8C24470-1E9D-4DA6-A339-4F3ACEFBEB7B}"/>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6" name="Marcador de pie de página 5">
            <a:extLst>
              <a:ext uri="{FF2B5EF4-FFF2-40B4-BE49-F238E27FC236}">
                <a16:creationId xmlns:a16="http://schemas.microsoft.com/office/drawing/2014/main" id="{56268FBD-25F5-4497-A663-04C31D4C6AD4}"/>
              </a:ext>
            </a:extLst>
          </p:cNvPr>
          <p:cNvSpPr>
            <a:spLocks noGrp="1"/>
          </p:cNvSpPr>
          <p:nvPr>
            <p:ph type="ftr" sz="quarter" idx="11"/>
          </p:nvPr>
        </p:nvSpPr>
        <p:spPr/>
        <p:txBody>
          <a:bodyPr/>
          <a:lstStyle/>
          <a:p>
            <a:endParaRPr lang="es-CO"/>
          </a:p>
        </p:txBody>
      </p:sp>
      <p:sp>
        <p:nvSpPr>
          <p:cNvPr id="7" name="Marcador de número de diapositiva 6">
            <a:extLst>
              <a:ext uri="{FF2B5EF4-FFF2-40B4-BE49-F238E27FC236}">
                <a16:creationId xmlns:a16="http://schemas.microsoft.com/office/drawing/2014/main" id="{8E382875-6494-48BA-9959-B83D4F4140D3}"/>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535131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8CD7559-99F2-474E-BE28-C8F25C0FCB5C}"/>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CO"/>
          </a:p>
        </p:txBody>
      </p:sp>
      <p:sp>
        <p:nvSpPr>
          <p:cNvPr id="3" name="Marcador de texto 2">
            <a:extLst>
              <a:ext uri="{FF2B5EF4-FFF2-40B4-BE49-F238E27FC236}">
                <a16:creationId xmlns:a16="http://schemas.microsoft.com/office/drawing/2014/main" id="{98BD8ABC-C629-4DFD-971E-50418E6392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428576F1-36C7-463F-815A-0EF817117590}"/>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5" name="Marcador de texto 4">
            <a:extLst>
              <a:ext uri="{FF2B5EF4-FFF2-40B4-BE49-F238E27FC236}">
                <a16:creationId xmlns:a16="http://schemas.microsoft.com/office/drawing/2014/main" id="{3AAB04C9-2D68-4D90-8159-9BF64D229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7B7B5F4A-F8E8-47E5-83E4-DB33AA33FD15}"/>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7" name="Marcador de fecha 6">
            <a:extLst>
              <a:ext uri="{FF2B5EF4-FFF2-40B4-BE49-F238E27FC236}">
                <a16:creationId xmlns:a16="http://schemas.microsoft.com/office/drawing/2014/main" id="{C3082B0C-FF3B-4625-8942-678930E3D425}"/>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8" name="Marcador de pie de página 7">
            <a:extLst>
              <a:ext uri="{FF2B5EF4-FFF2-40B4-BE49-F238E27FC236}">
                <a16:creationId xmlns:a16="http://schemas.microsoft.com/office/drawing/2014/main" id="{7773D707-70B6-4413-89B1-478D5E91BE20}"/>
              </a:ext>
            </a:extLst>
          </p:cNvPr>
          <p:cNvSpPr>
            <a:spLocks noGrp="1"/>
          </p:cNvSpPr>
          <p:nvPr>
            <p:ph type="ftr" sz="quarter" idx="11"/>
          </p:nvPr>
        </p:nvSpPr>
        <p:spPr/>
        <p:txBody>
          <a:bodyPr/>
          <a:lstStyle/>
          <a:p>
            <a:endParaRPr lang="es-CO"/>
          </a:p>
        </p:txBody>
      </p:sp>
      <p:sp>
        <p:nvSpPr>
          <p:cNvPr id="9" name="Marcador de número de diapositiva 8">
            <a:extLst>
              <a:ext uri="{FF2B5EF4-FFF2-40B4-BE49-F238E27FC236}">
                <a16:creationId xmlns:a16="http://schemas.microsoft.com/office/drawing/2014/main" id="{1D7CE390-BCD2-4910-BCA9-7C0EBCF92C46}"/>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2531356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7FF1A8E-31BD-4616-8BEA-ADA538D12DE3}"/>
              </a:ext>
            </a:extLst>
          </p:cNvPr>
          <p:cNvSpPr>
            <a:spLocks noGrp="1"/>
          </p:cNvSpPr>
          <p:nvPr>
            <p:ph type="title"/>
          </p:nvPr>
        </p:nvSpPr>
        <p:spPr/>
        <p:txBody>
          <a:bodyPr/>
          <a:lstStyle/>
          <a:p>
            <a:r>
              <a:rPr lang="es-ES"/>
              <a:t>Haga clic para modificar el estilo de título del patrón</a:t>
            </a:r>
            <a:endParaRPr lang="es-CO"/>
          </a:p>
        </p:txBody>
      </p:sp>
      <p:sp>
        <p:nvSpPr>
          <p:cNvPr id="3" name="Marcador de fecha 2">
            <a:extLst>
              <a:ext uri="{FF2B5EF4-FFF2-40B4-BE49-F238E27FC236}">
                <a16:creationId xmlns:a16="http://schemas.microsoft.com/office/drawing/2014/main" id="{1D5CECFB-4C38-4922-BB8D-583B31822D9D}"/>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4" name="Marcador de pie de página 3">
            <a:extLst>
              <a:ext uri="{FF2B5EF4-FFF2-40B4-BE49-F238E27FC236}">
                <a16:creationId xmlns:a16="http://schemas.microsoft.com/office/drawing/2014/main" id="{59E406B7-2CCC-4D8D-B42E-4D111080934E}"/>
              </a:ext>
            </a:extLst>
          </p:cNvPr>
          <p:cNvSpPr>
            <a:spLocks noGrp="1"/>
          </p:cNvSpPr>
          <p:nvPr>
            <p:ph type="ftr" sz="quarter" idx="11"/>
          </p:nvPr>
        </p:nvSpPr>
        <p:spPr/>
        <p:txBody>
          <a:bodyPr/>
          <a:lstStyle/>
          <a:p>
            <a:endParaRPr lang="es-CO"/>
          </a:p>
        </p:txBody>
      </p:sp>
      <p:sp>
        <p:nvSpPr>
          <p:cNvPr id="5" name="Marcador de número de diapositiva 4">
            <a:extLst>
              <a:ext uri="{FF2B5EF4-FFF2-40B4-BE49-F238E27FC236}">
                <a16:creationId xmlns:a16="http://schemas.microsoft.com/office/drawing/2014/main" id="{B8EA1C61-5647-4D25-AD84-2C2899A4A28A}"/>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80976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531033E-5869-432D-9D36-EAD501BF33F6}"/>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3" name="Marcador de pie de página 2">
            <a:extLst>
              <a:ext uri="{FF2B5EF4-FFF2-40B4-BE49-F238E27FC236}">
                <a16:creationId xmlns:a16="http://schemas.microsoft.com/office/drawing/2014/main" id="{6C706287-749A-42F8-A784-1B5891D6A315}"/>
              </a:ext>
            </a:extLst>
          </p:cNvPr>
          <p:cNvSpPr>
            <a:spLocks noGrp="1"/>
          </p:cNvSpPr>
          <p:nvPr>
            <p:ph type="ftr" sz="quarter" idx="11"/>
          </p:nvPr>
        </p:nvSpPr>
        <p:spPr/>
        <p:txBody>
          <a:bodyPr/>
          <a:lstStyle/>
          <a:p>
            <a:endParaRPr lang="es-CO"/>
          </a:p>
        </p:txBody>
      </p:sp>
      <p:sp>
        <p:nvSpPr>
          <p:cNvPr id="4" name="Marcador de número de diapositiva 3">
            <a:extLst>
              <a:ext uri="{FF2B5EF4-FFF2-40B4-BE49-F238E27FC236}">
                <a16:creationId xmlns:a16="http://schemas.microsoft.com/office/drawing/2014/main" id="{45852AEF-17F6-484E-A56B-67741B4F4057}"/>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2494047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724DFCE-FF4E-4E4C-A500-8FA5D5CE7DAD}"/>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CO"/>
          </a:p>
        </p:txBody>
      </p:sp>
      <p:sp>
        <p:nvSpPr>
          <p:cNvPr id="3" name="Marcador de contenido 2">
            <a:extLst>
              <a:ext uri="{FF2B5EF4-FFF2-40B4-BE49-F238E27FC236}">
                <a16:creationId xmlns:a16="http://schemas.microsoft.com/office/drawing/2014/main" id="{604C7FEB-1637-423F-B757-27D287EC83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texto 3">
            <a:extLst>
              <a:ext uri="{FF2B5EF4-FFF2-40B4-BE49-F238E27FC236}">
                <a16:creationId xmlns:a16="http://schemas.microsoft.com/office/drawing/2014/main" id="{CDBF8915-6F3A-4166-B086-9C8EE1026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BAA1FB4-09FC-4CEF-A665-D5C0522E8E69}"/>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6" name="Marcador de pie de página 5">
            <a:extLst>
              <a:ext uri="{FF2B5EF4-FFF2-40B4-BE49-F238E27FC236}">
                <a16:creationId xmlns:a16="http://schemas.microsoft.com/office/drawing/2014/main" id="{DB499EE4-FF9B-4E05-8089-B92AA5081A95}"/>
              </a:ext>
            </a:extLst>
          </p:cNvPr>
          <p:cNvSpPr>
            <a:spLocks noGrp="1"/>
          </p:cNvSpPr>
          <p:nvPr>
            <p:ph type="ftr" sz="quarter" idx="11"/>
          </p:nvPr>
        </p:nvSpPr>
        <p:spPr/>
        <p:txBody>
          <a:bodyPr/>
          <a:lstStyle/>
          <a:p>
            <a:endParaRPr lang="es-CO"/>
          </a:p>
        </p:txBody>
      </p:sp>
      <p:sp>
        <p:nvSpPr>
          <p:cNvPr id="7" name="Marcador de número de diapositiva 6">
            <a:extLst>
              <a:ext uri="{FF2B5EF4-FFF2-40B4-BE49-F238E27FC236}">
                <a16:creationId xmlns:a16="http://schemas.microsoft.com/office/drawing/2014/main" id="{F40EE4AE-B06E-4A6D-8156-A5C7DE5585FF}"/>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3717463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C1C9E4-FA57-4C81-845C-6A010D27A728}"/>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CO"/>
          </a:p>
        </p:txBody>
      </p:sp>
      <p:sp>
        <p:nvSpPr>
          <p:cNvPr id="3" name="Marcador de posición de imagen 2">
            <a:extLst>
              <a:ext uri="{FF2B5EF4-FFF2-40B4-BE49-F238E27FC236}">
                <a16:creationId xmlns:a16="http://schemas.microsoft.com/office/drawing/2014/main" id="{32D2C8C0-61E1-4005-B773-0A29C391F5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CO"/>
          </a:p>
        </p:txBody>
      </p:sp>
      <p:sp>
        <p:nvSpPr>
          <p:cNvPr id="4" name="Marcador de texto 3">
            <a:extLst>
              <a:ext uri="{FF2B5EF4-FFF2-40B4-BE49-F238E27FC236}">
                <a16:creationId xmlns:a16="http://schemas.microsoft.com/office/drawing/2014/main" id="{AB128BF7-81CC-425E-A3E5-A36F206F7D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51F1FBE3-1C53-4471-BD63-34EAD55417CE}"/>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6" name="Marcador de pie de página 5">
            <a:extLst>
              <a:ext uri="{FF2B5EF4-FFF2-40B4-BE49-F238E27FC236}">
                <a16:creationId xmlns:a16="http://schemas.microsoft.com/office/drawing/2014/main" id="{86FF4B89-4430-4F97-A762-92B92C3141B1}"/>
              </a:ext>
            </a:extLst>
          </p:cNvPr>
          <p:cNvSpPr>
            <a:spLocks noGrp="1"/>
          </p:cNvSpPr>
          <p:nvPr>
            <p:ph type="ftr" sz="quarter" idx="11"/>
          </p:nvPr>
        </p:nvSpPr>
        <p:spPr/>
        <p:txBody>
          <a:bodyPr/>
          <a:lstStyle/>
          <a:p>
            <a:endParaRPr lang="es-CO"/>
          </a:p>
        </p:txBody>
      </p:sp>
      <p:sp>
        <p:nvSpPr>
          <p:cNvPr id="7" name="Marcador de número de diapositiva 6">
            <a:extLst>
              <a:ext uri="{FF2B5EF4-FFF2-40B4-BE49-F238E27FC236}">
                <a16:creationId xmlns:a16="http://schemas.microsoft.com/office/drawing/2014/main" id="{E54B2A00-5E97-4C1B-8824-926E694101E9}"/>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3476868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4CB010C-A866-417E-B7A3-19B6AC9E0124}"/>
              </a:ext>
            </a:extLst>
          </p:cNvPr>
          <p:cNvSpPr>
            <a:spLocks noGrp="1"/>
          </p:cNvSpPr>
          <p:nvPr>
            <p:ph type="title"/>
          </p:nvPr>
        </p:nvSpPr>
        <p:spPr/>
        <p:txBody>
          <a:bodyPr/>
          <a:lstStyle/>
          <a:p>
            <a:r>
              <a:rPr lang="es-ES"/>
              <a:t>Haga clic para modificar el estilo de título del patrón</a:t>
            </a:r>
            <a:endParaRPr lang="es-CO"/>
          </a:p>
        </p:txBody>
      </p:sp>
      <p:sp>
        <p:nvSpPr>
          <p:cNvPr id="3" name="Marcador de texto vertical 2">
            <a:extLst>
              <a:ext uri="{FF2B5EF4-FFF2-40B4-BE49-F238E27FC236}">
                <a16:creationId xmlns:a16="http://schemas.microsoft.com/office/drawing/2014/main" id="{3DC7D10C-661C-4250-BD71-AAB371AAADC0}"/>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a16="http://schemas.microsoft.com/office/drawing/2014/main" id="{8E9BE3E9-01CC-42DD-B56A-2BB2A3F55223}"/>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5" name="Marcador de pie de página 4">
            <a:extLst>
              <a:ext uri="{FF2B5EF4-FFF2-40B4-BE49-F238E27FC236}">
                <a16:creationId xmlns:a16="http://schemas.microsoft.com/office/drawing/2014/main" id="{A1FF9013-DDF9-4060-92D4-9C51449A2E7B}"/>
              </a:ext>
            </a:extLst>
          </p:cNvPr>
          <p:cNvSpPr>
            <a:spLocks noGrp="1"/>
          </p:cNvSpPr>
          <p:nvPr>
            <p:ph type="ftr" sz="quarter" idx="11"/>
          </p:nvPr>
        </p:nvSpPr>
        <p:spPr/>
        <p:txBody>
          <a:bodyPr/>
          <a:lstStyle/>
          <a:p>
            <a:endParaRPr lang="es-CO"/>
          </a:p>
        </p:txBody>
      </p:sp>
      <p:sp>
        <p:nvSpPr>
          <p:cNvPr id="6" name="Marcador de número de diapositiva 5">
            <a:extLst>
              <a:ext uri="{FF2B5EF4-FFF2-40B4-BE49-F238E27FC236}">
                <a16:creationId xmlns:a16="http://schemas.microsoft.com/office/drawing/2014/main" id="{E6DC702E-50AB-4C55-9B73-C8EE334D6CD8}"/>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3345607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4C9DCE54-68BC-4392-9953-E52D600CF683}"/>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CO"/>
          </a:p>
        </p:txBody>
      </p:sp>
      <p:sp>
        <p:nvSpPr>
          <p:cNvPr id="3" name="Marcador de texto vertical 2">
            <a:extLst>
              <a:ext uri="{FF2B5EF4-FFF2-40B4-BE49-F238E27FC236}">
                <a16:creationId xmlns:a16="http://schemas.microsoft.com/office/drawing/2014/main" id="{30B29470-8631-4363-B1EA-76708A3FCB74}"/>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a16="http://schemas.microsoft.com/office/drawing/2014/main" id="{AC882376-8240-45E7-A0C2-1C6EDC023385}"/>
              </a:ext>
            </a:extLst>
          </p:cNvPr>
          <p:cNvSpPr>
            <a:spLocks noGrp="1"/>
          </p:cNvSpPr>
          <p:nvPr>
            <p:ph type="dt" sz="half" idx="10"/>
          </p:nvPr>
        </p:nvSpPr>
        <p:spPr/>
        <p:txBody>
          <a:bodyPr/>
          <a:lstStyle/>
          <a:p>
            <a:fld id="{E79D9006-3FC5-4AF0-9818-029C35430095}" type="datetimeFigureOut">
              <a:rPr lang="es-CO" smtClean="0"/>
              <a:t>3/06/2021</a:t>
            </a:fld>
            <a:endParaRPr lang="es-CO"/>
          </a:p>
        </p:txBody>
      </p:sp>
      <p:sp>
        <p:nvSpPr>
          <p:cNvPr id="5" name="Marcador de pie de página 4">
            <a:extLst>
              <a:ext uri="{FF2B5EF4-FFF2-40B4-BE49-F238E27FC236}">
                <a16:creationId xmlns:a16="http://schemas.microsoft.com/office/drawing/2014/main" id="{62038A34-0D9D-4F47-B3CE-8B2734F3E476}"/>
              </a:ext>
            </a:extLst>
          </p:cNvPr>
          <p:cNvSpPr>
            <a:spLocks noGrp="1"/>
          </p:cNvSpPr>
          <p:nvPr>
            <p:ph type="ftr" sz="quarter" idx="11"/>
          </p:nvPr>
        </p:nvSpPr>
        <p:spPr/>
        <p:txBody>
          <a:bodyPr/>
          <a:lstStyle/>
          <a:p>
            <a:endParaRPr lang="es-CO"/>
          </a:p>
        </p:txBody>
      </p:sp>
      <p:sp>
        <p:nvSpPr>
          <p:cNvPr id="6" name="Marcador de número de diapositiva 5">
            <a:extLst>
              <a:ext uri="{FF2B5EF4-FFF2-40B4-BE49-F238E27FC236}">
                <a16:creationId xmlns:a16="http://schemas.microsoft.com/office/drawing/2014/main" id="{3A9C5B1D-74B4-45A0-B581-00CBD68C9DC0}"/>
              </a:ext>
            </a:extLst>
          </p:cNvPr>
          <p:cNvSpPr>
            <a:spLocks noGrp="1"/>
          </p:cNvSpPr>
          <p:nvPr>
            <p:ph type="sldNum" sz="quarter" idx="12"/>
          </p:nvPr>
        </p:nvSpPr>
        <p:spPr/>
        <p:txBody>
          <a:bodyPr/>
          <a:lstStyle/>
          <a:p>
            <a:fld id="{30E13321-FA62-4632-8594-1A1379964970}" type="slidenum">
              <a:rPr lang="es-CO" smtClean="0"/>
              <a:t>‹Nº›</a:t>
            </a:fld>
            <a:endParaRPr lang="es-CO"/>
          </a:p>
        </p:txBody>
      </p:sp>
    </p:spTree>
    <p:extLst>
      <p:ext uri="{BB962C8B-B14F-4D97-AF65-F5344CB8AC3E}">
        <p14:creationId xmlns:p14="http://schemas.microsoft.com/office/powerpoint/2010/main" val="2114504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177D4E2A-1032-4107-9C5D-D9E3A02A17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CO"/>
          </a:p>
        </p:txBody>
      </p:sp>
      <p:sp>
        <p:nvSpPr>
          <p:cNvPr id="3" name="Marcador de texto 2">
            <a:extLst>
              <a:ext uri="{FF2B5EF4-FFF2-40B4-BE49-F238E27FC236}">
                <a16:creationId xmlns:a16="http://schemas.microsoft.com/office/drawing/2014/main" id="{3B9F6ACE-DF4C-46BB-8F39-A0591F4815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a16="http://schemas.microsoft.com/office/drawing/2014/main" id="{BD38FC00-0698-4AD6-A0FD-1C9B75C594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9D9006-3FC5-4AF0-9818-029C35430095}" type="datetimeFigureOut">
              <a:rPr lang="es-CO" smtClean="0"/>
              <a:t>3/06/2021</a:t>
            </a:fld>
            <a:endParaRPr lang="es-CO"/>
          </a:p>
        </p:txBody>
      </p:sp>
      <p:sp>
        <p:nvSpPr>
          <p:cNvPr id="5" name="Marcador de pie de página 4">
            <a:extLst>
              <a:ext uri="{FF2B5EF4-FFF2-40B4-BE49-F238E27FC236}">
                <a16:creationId xmlns:a16="http://schemas.microsoft.com/office/drawing/2014/main" id="{2EE6C256-9DC5-43E5-901C-A765140CB2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CO"/>
          </a:p>
        </p:txBody>
      </p:sp>
      <p:sp>
        <p:nvSpPr>
          <p:cNvPr id="6" name="Marcador de número de diapositiva 5">
            <a:extLst>
              <a:ext uri="{FF2B5EF4-FFF2-40B4-BE49-F238E27FC236}">
                <a16:creationId xmlns:a16="http://schemas.microsoft.com/office/drawing/2014/main" id="{A894E0B5-8D8A-4B3F-AE99-A9E08B4FDB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E13321-FA62-4632-8594-1A1379964970}" type="slidenum">
              <a:rPr lang="es-CO" smtClean="0"/>
              <a:t>‹Nº›</a:t>
            </a:fld>
            <a:endParaRPr lang="es-CO"/>
          </a:p>
        </p:txBody>
      </p:sp>
    </p:spTree>
    <p:extLst>
      <p:ext uri="{BB962C8B-B14F-4D97-AF65-F5344CB8AC3E}">
        <p14:creationId xmlns:p14="http://schemas.microsoft.com/office/powerpoint/2010/main" val="5102035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C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8.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8.xml"/><Relationship Id="rId5" Type="http://schemas.openxmlformats.org/officeDocument/2006/relationships/image" Target="../media/image31.jpeg"/><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8.xml"/><Relationship Id="rId5" Type="http://schemas.openxmlformats.org/officeDocument/2006/relationships/image" Target="../media/image35.png"/><Relationship Id="rId4" Type="http://schemas.openxmlformats.org/officeDocument/2006/relationships/image" Target="../media/image34.jpe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8.xml"/><Relationship Id="rId5" Type="http://schemas.openxmlformats.org/officeDocument/2006/relationships/image" Target="../media/image39.png"/><Relationship Id="rId4" Type="http://schemas.openxmlformats.org/officeDocument/2006/relationships/image" Target="../media/image38.jpe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8.xml"/><Relationship Id="rId5" Type="http://schemas.openxmlformats.org/officeDocument/2006/relationships/image" Target="../media/image43.png"/><Relationship Id="rId4" Type="http://schemas.openxmlformats.org/officeDocument/2006/relationships/image" Target="../media/image42.jpeg"/></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8.xml"/><Relationship Id="rId6" Type="http://schemas.openxmlformats.org/officeDocument/2006/relationships/image" Target="../media/image48.png"/><Relationship Id="rId5" Type="http://schemas.openxmlformats.org/officeDocument/2006/relationships/image" Target="../media/image47.jpeg"/><Relationship Id="rId4" Type="http://schemas.openxmlformats.org/officeDocument/2006/relationships/image" Target="../media/image46.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DBF95AA-C253-4B5C-94C0-25A673373E63}"/>
              </a:ext>
            </a:extLst>
          </p:cNvPr>
          <p:cNvSpPr>
            <a:spLocks noGrp="1"/>
          </p:cNvSpPr>
          <p:nvPr>
            <p:ph type="title"/>
          </p:nvPr>
        </p:nvSpPr>
        <p:spPr>
          <a:xfrm>
            <a:off x="839788" y="457200"/>
            <a:ext cx="4620486" cy="1600200"/>
          </a:xfrm>
        </p:spPr>
        <p:txBody>
          <a:bodyPr/>
          <a:lstStyle/>
          <a:p>
            <a:r>
              <a:rPr lang="es-ES" sz="2400" b="1" i="1" u="none" strike="noStrike" baseline="30000" dirty="0">
                <a:solidFill>
                  <a:srgbClr val="000000"/>
                </a:solidFill>
                <a:latin typeface="Futura Md BT" panose="020B0602020204020303" pitchFamily="34" charset="0"/>
              </a:rPr>
              <a:t>FENOMENOLOGÍA</a:t>
            </a:r>
            <a:r>
              <a:rPr lang="es-ES" sz="2400" b="0" i="0" u="none" strike="noStrike" baseline="30000" dirty="0">
                <a:solidFill>
                  <a:srgbClr val="000000"/>
                </a:solidFill>
                <a:latin typeface="Futura Md BT" panose="020B0602020204020303" pitchFamily="34" charset="0"/>
              </a:rPr>
              <a:t> de la </a:t>
            </a:r>
            <a:r>
              <a:rPr lang="es-ES" sz="2400" b="1" i="1" u="none" strike="noStrike" baseline="30000" dirty="0">
                <a:solidFill>
                  <a:srgbClr val="000000"/>
                </a:solidFill>
                <a:latin typeface="Futura Md BT" panose="020B0602020204020303" pitchFamily="34" charset="0"/>
              </a:rPr>
              <a:t>ARQUITECTURA</a:t>
            </a:r>
            <a:r>
              <a:rPr lang="es-ES" sz="2400" b="0" i="0" u="none" strike="noStrike" baseline="30000" dirty="0">
                <a:solidFill>
                  <a:srgbClr val="000000"/>
                </a:solidFill>
                <a:latin typeface="Futura Md BT" panose="020B0602020204020303" pitchFamily="34" charset="0"/>
              </a:rPr>
              <a:t> del </a:t>
            </a:r>
            <a:r>
              <a:rPr lang="es-ES" sz="2400" b="1" i="1" u="none" strike="noStrike" baseline="30000" dirty="0">
                <a:solidFill>
                  <a:srgbClr val="000000"/>
                </a:solidFill>
                <a:latin typeface="Futura Md BT" panose="020B0602020204020303" pitchFamily="34" charset="0"/>
              </a:rPr>
              <a:t>PAISAJE</a:t>
            </a:r>
            <a:r>
              <a:rPr lang="es-ES" sz="2400" b="0" i="0" u="none" strike="noStrike" baseline="30000" dirty="0">
                <a:solidFill>
                  <a:srgbClr val="000000"/>
                </a:solidFill>
                <a:latin typeface="Futura Md BT" panose="020B0602020204020303" pitchFamily="34" charset="0"/>
              </a:rPr>
              <a:t> y diseño del </a:t>
            </a:r>
            <a:r>
              <a:rPr lang="es-ES" sz="2400" b="1" i="1" u="none" strike="noStrike" baseline="30000" dirty="0">
                <a:solidFill>
                  <a:srgbClr val="000000"/>
                </a:solidFill>
                <a:latin typeface="Futura Md BT" panose="020B0602020204020303" pitchFamily="34" charset="0"/>
              </a:rPr>
              <a:t>COMPLEJO TURÍSTICO</a:t>
            </a:r>
            <a:r>
              <a:rPr lang="es-ES" sz="2400" b="0" i="0" u="none" strike="noStrike" baseline="30000" dirty="0">
                <a:solidFill>
                  <a:srgbClr val="000000"/>
                </a:solidFill>
                <a:latin typeface="Futura Md BT" panose="020B0602020204020303" pitchFamily="34" charset="0"/>
              </a:rPr>
              <a:t> en el Parque Natural Lago de Tota - 2021</a:t>
            </a:r>
            <a:br>
              <a:rPr lang="es-ES" sz="1800" b="0" i="0" u="none" strike="noStrike" baseline="30000" dirty="0">
                <a:solidFill>
                  <a:srgbClr val="000000"/>
                </a:solidFill>
                <a:latin typeface="Futura Md BT" panose="020B0602020204020303" pitchFamily="34" charset="0"/>
              </a:rPr>
            </a:br>
            <a:endParaRPr lang="es-CO" dirty="0"/>
          </a:p>
        </p:txBody>
      </p:sp>
      <p:pic>
        <p:nvPicPr>
          <p:cNvPr id="6" name="Marcador de contenido 5" descr="Casa entre los árboles&#10;&#10;Descripción generada automáticamente con confianza media">
            <a:extLst>
              <a:ext uri="{FF2B5EF4-FFF2-40B4-BE49-F238E27FC236}">
                <a16:creationId xmlns:a16="http://schemas.microsoft.com/office/drawing/2014/main" id="{691B0DC1-CBE8-414F-B24C-0623AA84F4F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3072" r="20946"/>
          <a:stretch/>
        </p:blipFill>
        <p:spPr>
          <a:xfrm>
            <a:off x="6096000" y="559053"/>
            <a:ext cx="5712823" cy="5739893"/>
          </a:xfrm>
        </p:spPr>
      </p:pic>
      <p:sp>
        <p:nvSpPr>
          <p:cNvPr id="4" name="Marcador de texto 3">
            <a:extLst>
              <a:ext uri="{FF2B5EF4-FFF2-40B4-BE49-F238E27FC236}">
                <a16:creationId xmlns:a16="http://schemas.microsoft.com/office/drawing/2014/main" id="{46D4B2A3-8702-40B3-9592-CEE28A9AF1AC}"/>
              </a:ext>
            </a:extLst>
          </p:cNvPr>
          <p:cNvSpPr>
            <a:spLocks noGrp="1"/>
          </p:cNvSpPr>
          <p:nvPr>
            <p:ph type="body" sz="half" idx="2"/>
          </p:nvPr>
        </p:nvSpPr>
        <p:spPr>
          <a:xfrm>
            <a:off x="839788" y="1962694"/>
            <a:ext cx="3932237" cy="2932611"/>
          </a:xfrm>
        </p:spPr>
        <p:txBody>
          <a:bodyPr>
            <a:normAutofit/>
          </a:bodyPr>
          <a:lstStyle/>
          <a:p>
            <a:pPr marR="0" algn="l" rtl="0"/>
            <a:r>
              <a:rPr lang="es-ES_tradnl" sz="2000" b="1" i="1" u="none" strike="noStrike" baseline="30000" dirty="0">
                <a:solidFill>
                  <a:srgbClr val="000000"/>
                </a:solidFill>
                <a:latin typeface="Futura Md BT" panose="020B0602020204020303" pitchFamily="34" charset="0"/>
              </a:rPr>
              <a:t>Alexandre Tarin Flores</a:t>
            </a:r>
            <a:endParaRPr lang="es-ES_tradnl" sz="2000" b="0" i="1" u="none" strike="noStrike" baseline="30000" dirty="0">
              <a:solidFill>
                <a:srgbClr val="000000"/>
              </a:solidFill>
              <a:latin typeface="Futura Md BT" panose="020B0602020204020303" pitchFamily="34" charset="0"/>
            </a:endParaRPr>
          </a:p>
          <a:p>
            <a:pPr marR="0" algn="l" rtl="0"/>
            <a:r>
              <a:rPr lang="es-ES_tradnl" sz="2000" b="0" i="0" u="none" strike="noStrike" baseline="30000" dirty="0">
                <a:solidFill>
                  <a:srgbClr val="000000"/>
                </a:solidFill>
                <a:latin typeface="Futura Md BT" panose="020B0602020204020303" pitchFamily="34" charset="0"/>
              </a:rPr>
              <a:t>1620573</a:t>
            </a:r>
          </a:p>
          <a:p>
            <a:pPr marR="0" algn="l" rtl="0"/>
            <a:endParaRPr lang="es-ES_tradnl" sz="2000" b="0" i="0" u="none" strike="noStrike" baseline="30000" dirty="0">
              <a:solidFill>
                <a:srgbClr val="000000"/>
              </a:solidFill>
              <a:latin typeface="Futura Md BT" panose="020B0602020204020303" pitchFamily="34" charset="0"/>
            </a:endParaRPr>
          </a:p>
          <a:p>
            <a:pPr marR="0" algn="l" rtl="0"/>
            <a:r>
              <a:rPr lang="es-ES" sz="2000" b="1" i="0" u="none" strike="noStrike" baseline="30000" dirty="0">
                <a:solidFill>
                  <a:srgbClr val="000000"/>
                </a:solidFill>
                <a:latin typeface="Futura Md BT" panose="020B0602020204020303" pitchFamily="34" charset="0"/>
              </a:rPr>
              <a:t>Énfasis</a:t>
            </a:r>
            <a:r>
              <a:rPr lang="es-ES" sz="2000" b="0" i="0" u="none" strike="noStrike" baseline="30000" dirty="0">
                <a:solidFill>
                  <a:srgbClr val="000000"/>
                </a:solidFill>
                <a:latin typeface="Futura Md BT" panose="020B0602020204020303" pitchFamily="34" charset="0"/>
              </a:rPr>
              <a:t>: Paisaje, lugar y territorio</a:t>
            </a:r>
          </a:p>
          <a:p>
            <a:pPr marR="0" algn="l" rtl="0"/>
            <a:r>
              <a:rPr lang="es-ES_tradnl" sz="2000" b="1" i="0" u="none" strike="noStrike" baseline="30000" dirty="0">
                <a:solidFill>
                  <a:srgbClr val="000000"/>
                </a:solidFill>
                <a:latin typeface="Futura Md BT" panose="020B0602020204020303" pitchFamily="34" charset="0"/>
              </a:rPr>
              <a:t>Enfoque</a:t>
            </a:r>
            <a:r>
              <a:rPr lang="es-ES_tradnl" sz="2000" b="0" i="0" u="none" strike="noStrike" baseline="30000" dirty="0">
                <a:solidFill>
                  <a:srgbClr val="000000"/>
                </a:solidFill>
                <a:latin typeface="Futura Md BT" panose="020B0602020204020303" pitchFamily="34" charset="0"/>
              </a:rPr>
              <a:t>: Arquitectura del paisaje</a:t>
            </a:r>
          </a:p>
          <a:p>
            <a:pPr marR="0" algn="l" rtl="0"/>
            <a:r>
              <a:rPr lang="es-ES_tradnl" sz="2000" b="1" i="0" u="none" strike="noStrike" baseline="30000" dirty="0">
                <a:solidFill>
                  <a:srgbClr val="000000"/>
                </a:solidFill>
                <a:latin typeface="Futura Md BT" panose="020B0602020204020303" pitchFamily="34" charset="0"/>
              </a:rPr>
              <a:t>Ámbito</a:t>
            </a:r>
            <a:r>
              <a:rPr lang="es-ES_tradnl" sz="2000" b="0" i="0" u="none" strike="noStrike" baseline="30000" dirty="0">
                <a:solidFill>
                  <a:srgbClr val="000000"/>
                </a:solidFill>
                <a:latin typeface="Futura Md BT" panose="020B0602020204020303" pitchFamily="34" charset="0"/>
              </a:rPr>
              <a:t>: Arquitectónico</a:t>
            </a:r>
          </a:p>
          <a:p>
            <a:pPr marR="0" algn="l" rtl="0"/>
            <a:endParaRPr lang="es-ES_tradnl" sz="2000" b="0" i="0" u="none" strike="noStrike" baseline="30000" dirty="0">
              <a:solidFill>
                <a:srgbClr val="000000"/>
              </a:solidFill>
              <a:latin typeface="Futura Md BT" panose="020B0602020204020303" pitchFamily="34" charset="0"/>
            </a:endParaRPr>
          </a:p>
          <a:p>
            <a:pPr marR="0" algn="l" rtl="0"/>
            <a:r>
              <a:rPr lang="es-ES_tradnl" sz="2000" b="1" i="0" u="none" strike="noStrike" baseline="30000" dirty="0">
                <a:solidFill>
                  <a:srgbClr val="000000"/>
                </a:solidFill>
                <a:latin typeface="Futura Md BT" panose="020B0602020204020303" pitchFamily="34" charset="0"/>
              </a:rPr>
              <a:t>Director</a:t>
            </a:r>
            <a:r>
              <a:rPr lang="es-ES_tradnl" sz="2000" b="0" i="0" u="none" strike="noStrike" baseline="30000" dirty="0">
                <a:solidFill>
                  <a:srgbClr val="000000"/>
                </a:solidFill>
                <a:latin typeface="Futura Md BT" panose="020B0602020204020303" pitchFamily="34" charset="0"/>
              </a:rPr>
              <a:t>: Arq. Fabián Sánchez Giraldo</a:t>
            </a:r>
          </a:p>
          <a:p>
            <a:pPr marR="0" algn="l" rtl="0"/>
            <a:r>
              <a:rPr lang="es-ES_tradnl" sz="2000" b="1" i="0" u="none" strike="noStrike" baseline="30000" dirty="0">
                <a:solidFill>
                  <a:srgbClr val="000000"/>
                </a:solidFill>
                <a:latin typeface="Futura Md BT" panose="020B0602020204020303" pitchFamily="34" charset="0"/>
              </a:rPr>
              <a:t>Seminarista</a:t>
            </a:r>
            <a:r>
              <a:rPr lang="es-ES_tradnl" sz="2000" b="0" i="0" u="none" strike="noStrike" baseline="30000" dirty="0">
                <a:solidFill>
                  <a:srgbClr val="000000"/>
                </a:solidFill>
                <a:latin typeface="Futura Md BT" panose="020B0602020204020303" pitchFamily="34" charset="0"/>
              </a:rPr>
              <a:t>: Arq. María Ximena Manrique</a:t>
            </a:r>
            <a:endParaRPr lang="es-CO" sz="1800" dirty="0">
              <a:latin typeface="Futura Md BT" panose="020B0602020204020303" pitchFamily="34" charset="0"/>
            </a:endParaRPr>
          </a:p>
        </p:txBody>
      </p:sp>
      <p:pic>
        <p:nvPicPr>
          <p:cNvPr id="8" name="Imagen 7" descr="Imagen que contiene firmar, alimentos, dibujo&#10;&#10;Descripción generada automáticamente">
            <a:extLst>
              <a:ext uri="{FF2B5EF4-FFF2-40B4-BE49-F238E27FC236}">
                <a16:creationId xmlns:a16="http://schemas.microsoft.com/office/drawing/2014/main" id="{C0E7B3A9-B2DC-45AA-AAA0-AAF9CA6DD5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1154" y="5365119"/>
            <a:ext cx="2865007" cy="1035680"/>
          </a:xfrm>
          <a:prstGeom prst="rect">
            <a:avLst/>
          </a:prstGeom>
        </p:spPr>
      </p:pic>
    </p:spTree>
    <p:extLst>
      <p:ext uri="{BB962C8B-B14F-4D97-AF65-F5344CB8AC3E}">
        <p14:creationId xmlns:p14="http://schemas.microsoft.com/office/powerpoint/2010/main" val="3544496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20C498F-A56F-4482-AB3B-F1A3F929AFB9}"/>
              </a:ext>
            </a:extLst>
          </p:cNvPr>
          <p:cNvSpPr>
            <a:spLocks noGrp="1"/>
          </p:cNvSpPr>
          <p:nvPr>
            <p:ph type="title"/>
          </p:nvPr>
        </p:nvSpPr>
        <p:spPr>
          <a:xfrm>
            <a:off x="836612" y="561703"/>
            <a:ext cx="4446315" cy="674914"/>
          </a:xfrm>
        </p:spPr>
        <p:txBody>
          <a:bodyPr/>
          <a:lstStyle/>
          <a:p>
            <a:r>
              <a:rPr lang="es-ES_tradnl" b="0" i="0" u="none" strike="noStrike" baseline="30000" dirty="0">
                <a:solidFill>
                  <a:srgbClr val="000000"/>
                </a:solidFill>
                <a:latin typeface="Futura" panose="02020800000000000000" pitchFamily="18" charset="0"/>
              </a:rPr>
              <a:t>PLANTEAMIENTO PROBL</a:t>
            </a:r>
            <a:r>
              <a:rPr lang="es-ES" b="0" i="0" u="none" strike="noStrike" baseline="30000" dirty="0">
                <a:solidFill>
                  <a:srgbClr val="000000"/>
                </a:solidFill>
                <a:latin typeface="Futura" panose="02020800000000000000" pitchFamily="18" charset="0"/>
              </a:rPr>
              <a:t>ÉMICO</a:t>
            </a:r>
            <a:endParaRPr lang="es-CO" dirty="0"/>
          </a:p>
        </p:txBody>
      </p:sp>
      <p:sp>
        <p:nvSpPr>
          <p:cNvPr id="4" name="Marcador de texto 3">
            <a:extLst>
              <a:ext uri="{FF2B5EF4-FFF2-40B4-BE49-F238E27FC236}">
                <a16:creationId xmlns:a16="http://schemas.microsoft.com/office/drawing/2014/main" id="{6B30A33E-BB7C-485F-879C-49037B63C3E9}"/>
              </a:ext>
            </a:extLst>
          </p:cNvPr>
          <p:cNvSpPr>
            <a:spLocks noGrp="1"/>
          </p:cNvSpPr>
          <p:nvPr>
            <p:ph type="body" sz="half" idx="2"/>
          </p:nvPr>
        </p:nvSpPr>
        <p:spPr>
          <a:xfrm>
            <a:off x="839787" y="1236617"/>
            <a:ext cx="4443139" cy="5059680"/>
          </a:xfrm>
        </p:spPr>
        <p:txBody>
          <a:bodyPr>
            <a:normAutofit fontScale="92500" lnSpcReduction="20000"/>
          </a:bodyPr>
          <a:lstStyle/>
          <a:p>
            <a:pPr algn="just"/>
            <a:endParaRPr lang="es-ES" sz="2000" b="0" i="0" u="none" strike="noStrike" baseline="30000" dirty="0">
              <a:solidFill>
                <a:srgbClr val="000000"/>
              </a:solidFill>
              <a:latin typeface="Futura Md BT" panose="020B0602020204020303" pitchFamily="34" charset="0"/>
            </a:endParaRPr>
          </a:p>
          <a:p>
            <a:pPr algn="just"/>
            <a:r>
              <a:rPr lang="es-ES" dirty="0">
                <a:latin typeface="Futura Md BT" panose="020B0602020204020303" pitchFamily="34" charset="0"/>
              </a:rPr>
              <a:t>El planteamiento problémico de este trabajo de grado es teórico partiendo de la verdad de los estudios de </a:t>
            </a:r>
            <a:r>
              <a:rPr lang="es-ES" b="1" dirty="0">
                <a:latin typeface="Futura Md BT" panose="020B0602020204020303" pitchFamily="34" charset="0"/>
              </a:rPr>
              <a:t>Juhani Pallasmaa </a:t>
            </a:r>
            <a:r>
              <a:rPr lang="es-ES" dirty="0">
                <a:latin typeface="Futura Md BT" panose="020B0602020204020303" pitchFamily="34" charset="0"/>
              </a:rPr>
              <a:t>sobre la arquitectura actual, para sustentar esta problematización.</a:t>
            </a:r>
          </a:p>
          <a:p>
            <a:pPr algn="just"/>
            <a:endParaRPr lang="es-ES" dirty="0">
              <a:latin typeface="Futura Md BT" panose="020B0602020204020303" pitchFamily="34" charset="0"/>
            </a:endParaRPr>
          </a:p>
          <a:p>
            <a:pPr algn="just">
              <a:lnSpc>
                <a:spcPct val="110000"/>
              </a:lnSpc>
            </a:pPr>
            <a:r>
              <a:rPr lang="es-CO" dirty="0">
                <a:latin typeface="Futura Md BT" panose="020B0602020204020303" pitchFamily="34" charset="0"/>
              </a:rPr>
              <a:t>La problemática que se plantea en la investigación es la </a:t>
            </a:r>
            <a:r>
              <a:rPr lang="es-CO" b="1" dirty="0">
                <a:solidFill>
                  <a:srgbClr val="FFC000"/>
                </a:solidFill>
                <a:latin typeface="Futura Md BT" panose="020B0602020204020303" pitchFamily="34" charset="0"/>
              </a:rPr>
              <a:t>armonización de los espacios arquitectónicos, a partir de la interpretación fenomenológica de la arquitectura y del paisaje. Aplicando operaciones de observación fenomenológica a los criterios del diseño de un proyecto de arquitectura</a:t>
            </a:r>
            <a:r>
              <a:rPr lang="es-CO" dirty="0">
                <a:latin typeface="Futura Md BT" panose="020B0602020204020303" pitchFamily="34" charset="0"/>
              </a:rPr>
              <a:t>.</a:t>
            </a:r>
            <a:r>
              <a:rPr lang="es-ES" dirty="0">
                <a:latin typeface="Futura Md BT" panose="020B0602020204020303" pitchFamily="34" charset="0"/>
              </a:rPr>
              <a:t> </a:t>
            </a:r>
          </a:p>
          <a:p>
            <a:pPr algn="just"/>
            <a:endParaRPr lang="es-ES" sz="2000" baseline="30000" dirty="0">
              <a:solidFill>
                <a:srgbClr val="000000"/>
              </a:solidFill>
              <a:latin typeface="Futura Md BT" panose="020B0602020204020303" pitchFamily="34" charset="0"/>
            </a:endParaRPr>
          </a:p>
          <a:p>
            <a:pPr marR="0" algn="just" rtl="0"/>
            <a:r>
              <a:rPr lang="es-ES_tradnl" sz="1200" b="0" i="0" u="none" strike="noStrike" baseline="30000" dirty="0">
                <a:solidFill>
                  <a:srgbClr val="000000"/>
                </a:solidFill>
                <a:latin typeface="Futura Md BT" panose="020B0602020204020303" pitchFamily="34" charset="0"/>
              </a:rPr>
              <a:t>Juhani Pallasmaa</a:t>
            </a:r>
            <a:endParaRPr lang="es-ES_tradnl" sz="1200" b="0" i="0" u="none" strike="noStrike" baseline="30000" dirty="0">
              <a:solidFill>
                <a:srgbClr val="000000"/>
              </a:solidFill>
              <a:latin typeface="Futura Bk BT" panose="020B0502020204020303" pitchFamily="34" charset="0"/>
            </a:endParaRPr>
          </a:p>
          <a:p>
            <a:pPr marR="5670" algn="just" rtl="0"/>
            <a:r>
              <a:rPr lang="es-ES" sz="1200" b="0" i="0" u="none" strike="noStrike" baseline="30000" dirty="0">
                <a:solidFill>
                  <a:srgbClr val="000000"/>
                </a:solidFill>
                <a:latin typeface="Futura Bk BT" panose="020B0502020204020303" pitchFamily="34" charset="0"/>
              </a:rPr>
              <a:t>“Me temo que este tipo de arquitectura sirve a unos fines muy egocéntricos y limitados, al contrario de una arquitectura que ancle a los seres humanos en el mundo en lugar de imponer su presencia. La arquitectura de hoy ha descuidado los sentidos, pero no sólo eso explica su inhumanidad. No es para la gente. Tiene otros objetivos, no el uso de los ciudadanos. La arquitectura se ha convertido en un arte visual. [...] Por eso una arquitectura que enfatiza la vista nos deja fuera de juego.”</a:t>
            </a:r>
          </a:p>
          <a:p>
            <a:pPr marR="5670" algn="just" rtl="0"/>
            <a:endParaRPr lang="es-ES" sz="1200" b="0" i="0" u="none" strike="noStrike" baseline="30000" dirty="0">
              <a:solidFill>
                <a:srgbClr val="000000"/>
              </a:solidFill>
              <a:latin typeface="Futura Bk BT" panose="020B0502020204020303" pitchFamily="34" charset="0"/>
            </a:endParaRPr>
          </a:p>
          <a:p>
            <a:pPr marR="5670" algn="just"/>
            <a:r>
              <a:rPr lang="es-ES" sz="1200" b="0" i="0" u="none" strike="noStrike" baseline="30000" dirty="0">
                <a:solidFill>
                  <a:srgbClr val="000000"/>
                </a:solidFill>
                <a:latin typeface="Futura Bk BT" panose="020B0502020204020303" pitchFamily="34" charset="0"/>
              </a:rPr>
              <a:t>“La arquitectura es esencialmente una extensión de la naturaleza en el reino artificial que facilita el terreno para la percepción y el horizonte de la experiencia y comprensión del mundo. No se trata de un artefacto aislado y autosuficiente.”</a:t>
            </a:r>
            <a:endParaRPr lang="es-ES" sz="1200" b="0" i="0" u="none" strike="noStrike" baseline="30000" dirty="0">
              <a:solidFill>
                <a:srgbClr val="000000"/>
              </a:solidFill>
              <a:latin typeface="Futura Md BT" panose="020B0602020204020303" pitchFamily="34" charset="0"/>
            </a:endParaRPr>
          </a:p>
        </p:txBody>
      </p:sp>
      <p:pic>
        <p:nvPicPr>
          <p:cNvPr id="6" name="Imagen 5">
            <a:extLst>
              <a:ext uri="{FF2B5EF4-FFF2-40B4-BE49-F238E27FC236}">
                <a16:creationId xmlns:a16="http://schemas.microsoft.com/office/drawing/2014/main" id="{22C804A2-1545-44AE-BA92-B9B2F3688092}"/>
              </a:ext>
            </a:extLst>
          </p:cNvPr>
          <p:cNvPicPr>
            <a:picLocks noChangeAspect="1"/>
          </p:cNvPicPr>
          <p:nvPr/>
        </p:nvPicPr>
        <p:blipFill rotWithShape="1">
          <a:blip r:embed="rId2"/>
          <a:srcRect l="8939" t="5603" r="2854" b="8163"/>
          <a:stretch/>
        </p:blipFill>
        <p:spPr>
          <a:xfrm>
            <a:off x="6096000" y="716279"/>
            <a:ext cx="5651863" cy="5425441"/>
          </a:xfrm>
          <a:prstGeom prst="rect">
            <a:avLst/>
          </a:prstGeom>
        </p:spPr>
      </p:pic>
    </p:spTree>
    <p:extLst>
      <p:ext uri="{BB962C8B-B14F-4D97-AF65-F5344CB8AC3E}">
        <p14:creationId xmlns:p14="http://schemas.microsoft.com/office/powerpoint/2010/main" val="2036525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126AFF8-B65C-4630-AB08-91535C80A42F}"/>
              </a:ext>
            </a:extLst>
          </p:cNvPr>
          <p:cNvSpPr>
            <a:spLocks noGrp="1"/>
          </p:cNvSpPr>
          <p:nvPr>
            <p:ph type="title"/>
          </p:nvPr>
        </p:nvSpPr>
        <p:spPr>
          <a:xfrm>
            <a:off x="839788" y="539931"/>
            <a:ext cx="4507275" cy="705396"/>
          </a:xfrm>
        </p:spPr>
        <p:txBody>
          <a:bodyPr>
            <a:normAutofit/>
          </a:bodyPr>
          <a:lstStyle/>
          <a:p>
            <a:r>
              <a:rPr lang="es-ES" b="0" i="0" u="none" strike="noStrike" baseline="30000" dirty="0">
                <a:solidFill>
                  <a:srgbClr val="000000"/>
                </a:solidFill>
                <a:latin typeface="Futura" panose="02020800000000000000" pitchFamily="18" charset="0"/>
              </a:rPr>
              <a:t>ESTADO DEL ARTE</a:t>
            </a:r>
            <a:endParaRPr lang="es-CO" dirty="0"/>
          </a:p>
        </p:txBody>
      </p:sp>
      <p:pic>
        <p:nvPicPr>
          <p:cNvPr id="6" name="Marcador de contenido 5" descr="Imagen en blanco y negro&#10;&#10;Descripción generada automáticamente con confianza media">
            <a:extLst>
              <a:ext uri="{FF2B5EF4-FFF2-40B4-BE49-F238E27FC236}">
                <a16:creationId xmlns:a16="http://schemas.microsoft.com/office/drawing/2014/main" id="{E0B50BAD-AC86-4D66-BF65-233742B17F2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72667" y="134043"/>
            <a:ext cx="4354286" cy="2177142"/>
          </a:xfrm>
        </p:spPr>
      </p:pic>
      <p:sp>
        <p:nvSpPr>
          <p:cNvPr id="4" name="Marcador de texto 3">
            <a:extLst>
              <a:ext uri="{FF2B5EF4-FFF2-40B4-BE49-F238E27FC236}">
                <a16:creationId xmlns:a16="http://schemas.microsoft.com/office/drawing/2014/main" id="{93211368-F638-4F5E-BA4F-90B7CF2B5405}"/>
              </a:ext>
            </a:extLst>
          </p:cNvPr>
          <p:cNvSpPr>
            <a:spLocks noGrp="1"/>
          </p:cNvSpPr>
          <p:nvPr>
            <p:ph type="body" sz="half" idx="2"/>
          </p:nvPr>
        </p:nvSpPr>
        <p:spPr>
          <a:xfrm>
            <a:off x="836612" y="1245327"/>
            <a:ext cx="3044373" cy="5072742"/>
          </a:xfrm>
        </p:spPr>
        <p:txBody>
          <a:bodyPr/>
          <a:lstStyle/>
          <a:p>
            <a:r>
              <a:rPr lang="es-ES" dirty="0">
                <a:latin typeface="Futura Md BT" panose="020B0602020204020303" pitchFamily="34" charset="0"/>
              </a:rPr>
              <a:t>INTERNACIONAL:</a:t>
            </a:r>
          </a:p>
          <a:p>
            <a:endParaRPr lang="es-ES" dirty="0">
              <a:latin typeface="Futura Md BT" panose="020B0602020204020303" pitchFamily="34" charset="0"/>
            </a:endParaRPr>
          </a:p>
          <a:p>
            <a:pPr marR="0" algn="ctr" rtl="0"/>
            <a:r>
              <a:rPr lang="es-ES_tradnl" sz="1600" b="1" i="1" u="none" strike="noStrike" baseline="30000" dirty="0">
                <a:solidFill>
                  <a:srgbClr val="000000"/>
                </a:solidFill>
                <a:latin typeface="Futura Md BT" panose="020B0602020204020303" pitchFamily="34" charset="0"/>
              </a:rPr>
              <a:t>Juhani </a:t>
            </a:r>
            <a:r>
              <a:rPr lang="es-ES_tradnl" sz="1600" b="1" i="1" u="none" strike="noStrike" baseline="30000" dirty="0" err="1">
                <a:solidFill>
                  <a:srgbClr val="000000"/>
                </a:solidFill>
                <a:latin typeface="Futura Md BT" panose="020B0602020204020303" pitchFamily="34" charset="0"/>
              </a:rPr>
              <a:t>Uolevi</a:t>
            </a:r>
            <a:r>
              <a:rPr lang="es-ES_tradnl" sz="1600" b="1" i="1" u="none" strike="noStrike" baseline="30000" dirty="0">
                <a:solidFill>
                  <a:srgbClr val="000000"/>
                </a:solidFill>
                <a:latin typeface="Futura Md BT" panose="020B0602020204020303" pitchFamily="34" charset="0"/>
              </a:rPr>
              <a:t> Pallasmaa</a:t>
            </a:r>
          </a:p>
          <a:p>
            <a:pPr algn="ctr"/>
            <a:r>
              <a:rPr lang="es-ES_tradnl" sz="1600" b="1" i="1" u="none" strike="noStrike" baseline="30000" dirty="0">
                <a:solidFill>
                  <a:srgbClr val="000000"/>
                </a:solidFill>
                <a:latin typeface="Futura Md BT" panose="020B0602020204020303" pitchFamily="34" charset="0"/>
              </a:rPr>
              <a:t>Peter Zumthor</a:t>
            </a:r>
          </a:p>
          <a:p>
            <a:pPr algn="ctr"/>
            <a:r>
              <a:rPr lang="es-ES_tradnl" sz="1600" b="1" i="1" u="none" strike="noStrike" baseline="30000" dirty="0">
                <a:solidFill>
                  <a:srgbClr val="000000"/>
                </a:solidFill>
                <a:latin typeface="Futura Md BT" panose="020B0602020204020303" pitchFamily="34" charset="0"/>
              </a:rPr>
              <a:t>Tadao Ando</a:t>
            </a:r>
          </a:p>
          <a:p>
            <a:pPr algn="ctr"/>
            <a:r>
              <a:rPr lang="es-ES_tradnl" sz="1600" b="1" i="1" u="none" strike="noStrike" baseline="30000" dirty="0">
                <a:solidFill>
                  <a:srgbClr val="000000"/>
                </a:solidFill>
                <a:latin typeface="Futura Md BT" panose="020B0602020204020303" pitchFamily="34" charset="0"/>
              </a:rPr>
              <a:t>Alberto Campo Baeza</a:t>
            </a:r>
          </a:p>
          <a:p>
            <a:r>
              <a:rPr lang="es-ES" dirty="0">
                <a:latin typeface="Futura Md BT" panose="020B0602020204020303" pitchFamily="34" charset="0"/>
              </a:rPr>
              <a:t>NACIONAL:</a:t>
            </a:r>
          </a:p>
          <a:p>
            <a:pPr algn="ctr"/>
            <a:endParaRPr lang="es-ES" dirty="0">
              <a:latin typeface="Futura Md BT" panose="020B0602020204020303" pitchFamily="34" charset="0"/>
            </a:endParaRPr>
          </a:p>
          <a:p>
            <a:pPr algn="ctr"/>
            <a:r>
              <a:rPr lang="es-ES_tradnl" sz="1800" b="1" i="1" u="none" strike="noStrike" baseline="30000" dirty="0">
                <a:solidFill>
                  <a:srgbClr val="000000"/>
                </a:solidFill>
                <a:latin typeface="Futura Md BT" panose="020B0602020204020303" pitchFamily="34" charset="0"/>
              </a:rPr>
              <a:t>Ricardo Castro</a:t>
            </a:r>
          </a:p>
          <a:p>
            <a:pPr algn="ctr"/>
            <a:r>
              <a:rPr lang="es-ES_tradnl" sz="1800" b="1" i="1" u="none" strike="noStrike" baseline="30000" dirty="0">
                <a:solidFill>
                  <a:srgbClr val="000000"/>
                </a:solidFill>
                <a:latin typeface="Futura Md BT" panose="020B0602020204020303" pitchFamily="34" charset="0"/>
              </a:rPr>
              <a:t>Carlos Iván Rueda Plata</a:t>
            </a:r>
          </a:p>
          <a:p>
            <a:pPr algn="ctr"/>
            <a:r>
              <a:rPr lang="es-ES_tradnl" sz="1800" b="1" i="1" u="none" strike="noStrike" baseline="30000" dirty="0">
                <a:solidFill>
                  <a:srgbClr val="000000"/>
                </a:solidFill>
                <a:latin typeface="Futura Md BT" panose="020B0602020204020303" pitchFamily="34" charset="0"/>
              </a:rPr>
              <a:t>Plutarco Rojas</a:t>
            </a:r>
          </a:p>
          <a:p>
            <a:endParaRPr lang="es-ES" dirty="0">
              <a:latin typeface="Futura Md BT" panose="020B0602020204020303" pitchFamily="34" charset="0"/>
            </a:endParaRPr>
          </a:p>
          <a:p>
            <a:r>
              <a:rPr lang="es-ES" dirty="0">
                <a:latin typeface="Futura Md BT" panose="020B0602020204020303" pitchFamily="34" charset="0"/>
              </a:rPr>
              <a:t>LOCAL:</a:t>
            </a:r>
          </a:p>
          <a:p>
            <a:endParaRPr lang="es-ES" dirty="0">
              <a:latin typeface="Futura Md BT" panose="020B0602020204020303" pitchFamily="34" charset="0"/>
            </a:endParaRPr>
          </a:p>
          <a:p>
            <a:pPr algn="ctr"/>
            <a:r>
              <a:rPr lang="es-ES" sz="1800" b="1" i="0" u="none" strike="noStrike" baseline="30000" dirty="0">
                <a:solidFill>
                  <a:srgbClr val="000000"/>
                </a:solidFill>
                <a:latin typeface="Futura Md BT" panose="020B0602020204020303" pitchFamily="34" charset="0"/>
              </a:rPr>
              <a:t>Cátedra de la memoria Mhuysqa</a:t>
            </a:r>
            <a:endParaRPr lang="es-ES" b="1" dirty="0">
              <a:latin typeface="Futura Md BT" panose="020B0602020204020303" pitchFamily="34" charset="0"/>
            </a:endParaRPr>
          </a:p>
          <a:p>
            <a:pPr marR="0" algn="ctr" rtl="0"/>
            <a:endParaRPr lang="es-ES_tradnl" sz="1800" b="1" i="1" u="none" strike="noStrike" baseline="30000" dirty="0">
              <a:solidFill>
                <a:srgbClr val="000000"/>
              </a:solidFill>
              <a:latin typeface="Futura Md BT" panose="020B0602020204020303" pitchFamily="34" charset="0"/>
            </a:endParaRPr>
          </a:p>
        </p:txBody>
      </p:sp>
      <p:pic>
        <p:nvPicPr>
          <p:cNvPr id="8" name="Imagen 7" descr="Forma&#10;&#10;Descripción generada automáticamente con confianza media">
            <a:extLst>
              <a:ext uri="{FF2B5EF4-FFF2-40B4-BE49-F238E27FC236}">
                <a16:creationId xmlns:a16="http://schemas.microsoft.com/office/drawing/2014/main" id="{70A58DC1-AFA0-45CE-A977-4BC788FC31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8949" y="2354728"/>
            <a:ext cx="3044372" cy="2221569"/>
          </a:xfrm>
          <a:prstGeom prst="rect">
            <a:avLst/>
          </a:prstGeom>
        </p:spPr>
      </p:pic>
      <p:pic>
        <p:nvPicPr>
          <p:cNvPr id="10" name="Imagen 9" descr="Una caricatura de una persona&#10;&#10;Descripción generada automáticamente con confianza media">
            <a:extLst>
              <a:ext uri="{FF2B5EF4-FFF2-40B4-BE49-F238E27FC236}">
                <a16:creationId xmlns:a16="http://schemas.microsoft.com/office/drawing/2014/main" id="{55E3F282-4D47-4077-B61E-05AE9AC2A3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8235" y="4454377"/>
            <a:ext cx="2791071" cy="2127176"/>
          </a:xfrm>
          <a:prstGeom prst="rect">
            <a:avLst/>
          </a:prstGeom>
        </p:spPr>
      </p:pic>
      <p:sp>
        <p:nvSpPr>
          <p:cNvPr id="11" name="Marcador de texto 3">
            <a:extLst>
              <a:ext uri="{FF2B5EF4-FFF2-40B4-BE49-F238E27FC236}">
                <a16:creationId xmlns:a16="http://schemas.microsoft.com/office/drawing/2014/main" id="{367A5465-F339-4F56-AE51-CE2FA030DA11}"/>
              </a:ext>
            </a:extLst>
          </p:cNvPr>
          <p:cNvSpPr txBox="1">
            <a:spLocks/>
          </p:cNvSpPr>
          <p:nvPr/>
        </p:nvSpPr>
        <p:spPr>
          <a:xfrm>
            <a:off x="4128294" y="2067346"/>
            <a:ext cx="3044373" cy="8413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CO" sz="1500" b="1" i="1" baseline="30000" dirty="0">
                <a:solidFill>
                  <a:srgbClr val="000000"/>
                </a:solidFill>
                <a:latin typeface="Futura Md BT" panose="020B0602020204020303" pitchFamily="34" charset="0"/>
                <a:cs typeface="Times New Roman" panose="02020603050405020304" pitchFamily="18" charset="0"/>
              </a:rPr>
              <a:t>ARQUITECTURA ESTEREOTÓMICA</a:t>
            </a:r>
          </a:p>
          <a:p>
            <a:pPr algn="just"/>
            <a:r>
              <a:rPr lang="es-CO" sz="1500" b="1" i="1" baseline="30000" dirty="0">
                <a:solidFill>
                  <a:srgbClr val="000000"/>
                </a:solidFill>
                <a:latin typeface="Futura Md BT" panose="020B0602020204020303" pitchFamily="34" charset="0"/>
                <a:cs typeface="Times New Roman" panose="02020603050405020304" pitchFamily="18" charset="0"/>
              </a:rPr>
              <a:t>ARQUITECTURA DEL PAISAJE</a:t>
            </a:r>
          </a:p>
          <a:p>
            <a:pPr algn="just"/>
            <a:r>
              <a:rPr lang="es-CO" sz="1500" b="1" i="1" baseline="30000" dirty="0">
                <a:solidFill>
                  <a:srgbClr val="000000"/>
                </a:solidFill>
                <a:latin typeface="Futura Md BT" panose="020B0602020204020303" pitchFamily="34" charset="0"/>
                <a:cs typeface="Times New Roman" panose="02020603050405020304" pitchFamily="18" charset="0"/>
              </a:rPr>
              <a:t>OBSERVACIÓN FENOMENOLÓGICA</a:t>
            </a:r>
          </a:p>
        </p:txBody>
      </p:sp>
      <p:sp>
        <p:nvSpPr>
          <p:cNvPr id="12" name="Marcador de texto 3">
            <a:extLst>
              <a:ext uri="{FF2B5EF4-FFF2-40B4-BE49-F238E27FC236}">
                <a16:creationId xmlns:a16="http://schemas.microsoft.com/office/drawing/2014/main" id="{1C32EAA2-3555-476B-8ACA-0ADB218B6287}"/>
              </a:ext>
            </a:extLst>
          </p:cNvPr>
          <p:cNvSpPr txBox="1">
            <a:spLocks/>
          </p:cNvSpPr>
          <p:nvPr/>
        </p:nvSpPr>
        <p:spPr>
          <a:xfrm>
            <a:off x="4128294" y="3718827"/>
            <a:ext cx="3044373" cy="107959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CO" sz="1500" b="1" i="1" baseline="30000" dirty="0">
                <a:solidFill>
                  <a:srgbClr val="000000"/>
                </a:solidFill>
                <a:latin typeface="Futura Md BT" panose="020B0602020204020303" pitchFamily="34" charset="0"/>
                <a:cs typeface="Times New Roman" panose="02020603050405020304" pitchFamily="18" charset="0"/>
              </a:rPr>
              <a:t>ESTRATEGIAS DE ARQUITECTURA DEL PAISAJE APLICADAS POR ROGELIO SALMONA</a:t>
            </a:r>
          </a:p>
          <a:p>
            <a:pPr algn="just"/>
            <a:r>
              <a:rPr lang="es-CO" sz="1500" b="1" i="1" baseline="30000" dirty="0">
                <a:solidFill>
                  <a:srgbClr val="000000"/>
                </a:solidFill>
                <a:latin typeface="Futura Md BT" panose="020B0602020204020303" pitchFamily="34" charset="0"/>
                <a:cs typeface="Times New Roman" panose="02020603050405020304" pitchFamily="18" charset="0"/>
              </a:rPr>
              <a:t>OPERACIONES ARQUITECTÓNICAS PARA LA CREACIÓN DEL PAISAJE</a:t>
            </a:r>
          </a:p>
        </p:txBody>
      </p:sp>
      <p:sp>
        <p:nvSpPr>
          <p:cNvPr id="13" name="Marcador de texto 3">
            <a:extLst>
              <a:ext uri="{FF2B5EF4-FFF2-40B4-BE49-F238E27FC236}">
                <a16:creationId xmlns:a16="http://schemas.microsoft.com/office/drawing/2014/main" id="{A363A1BA-2479-4B8A-AB90-2EE9F56FDF6C}"/>
              </a:ext>
            </a:extLst>
          </p:cNvPr>
          <p:cNvSpPr txBox="1">
            <a:spLocks/>
          </p:cNvSpPr>
          <p:nvPr/>
        </p:nvSpPr>
        <p:spPr>
          <a:xfrm>
            <a:off x="4191619" y="5599611"/>
            <a:ext cx="3044373" cy="61201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CO" sz="1500" b="1" i="1" baseline="30000" dirty="0">
                <a:solidFill>
                  <a:srgbClr val="000000"/>
                </a:solidFill>
                <a:latin typeface="Futura Md BT" panose="020B0602020204020303" pitchFamily="34" charset="0"/>
                <a:cs typeface="Times New Roman" panose="02020603050405020304" pitchFamily="18" charset="0"/>
              </a:rPr>
              <a:t>ABSTRACCIÓN ARQUITECTÓNICA DESDE LA MEMORIA HISTÓRICA Y LA COSMOGONÍA MUISCA</a:t>
            </a:r>
          </a:p>
        </p:txBody>
      </p:sp>
      <p:sp>
        <p:nvSpPr>
          <p:cNvPr id="14" name="Rectángulo 13">
            <a:extLst>
              <a:ext uri="{FF2B5EF4-FFF2-40B4-BE49-F238E27FC236}">
                <a16:creationId xmlns:a16="http://schemas.microsoft.com/office/drawing/2014/main" id="{2FAA811A-6A5E-46CF-9D69-E9F71D499BED}"/>
              </a:ext>
            </a:extLst>
          </p:cNvPr>
          <p:cNvSpPr/>
          <p:nvPr/>
        </p:nvSpPr>
        <p:spPr>
          <a:xfrm>
            <a:off x="8072846" y="653143"/>
            <a:ext cx="1628503" cy="66185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5" name="Rectángulo 14">
            <a:extLst>
              <a:ext uri="{FF2B5EF4-FFF2-40B4-BE49-F238E27FC236}">
                <a16:creationId xmlns:a16="http://schemas.microsoft.com/office/drawing/2014/main" id="{2E143D41-A8AB-4D93-8C25-6DEF8847F18E}"/>
              </a:ext>
            </a:extLst>
          </p:cNvPr>
          <p:cNvSpPr/>
          <p:nvPr/>
        </p:nvSpPr>
        <p:spPr>
          <a:xfrm>
            <a:off x="8535558" y="5517965"/>
            <a:ext cx="2010522" cy="800104"/>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6" name="Rectángulo 15">
            <a:extLst>
              <a:ext uri="{FF2B5EF4-FFF2-40B4-BE49-F238E27FC236}">
                <a16:creationId xmlns:a16="http://schemas.microsoft.com/office/drawing/2014/main" id="{32D3A82F-EB5C-40E0-AB28-B09E604B39E5}"/>
              </a:ext>
            </a:extLst>
          </p:cNvPr>
          <p:cNvSpPr/>
          <p:nvPr/>
        </p:nvSpPr>
        <p:spPr>
          <a:xfrm>
            <a:off x="8696088" y="3112657"/>
            <a:ext cx="1501649" cy="800104"/>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2" name="Rectángulo 21">
            <a:extLst>
              <a:ext uri="{FF2B5EF4-FFF2-40B4-BE49-F238E27FC236}">
                <a16:creationId xmlns:a16="http://schemas.microsoft.com/office/drawing/2014/main" id="{4FC304D7-7467-45AA-8678-6576C96DF5D3}"/>
              </a:ext>
            </a:extLst>
          </p:cNvPr>
          <p:cNvSpPr/>
          <p:nvPr/>
        </p:nvSpPr>
        <p:spPr>
          <a:xfrm>
            <a:off x="7585166" y="1445549"/>
            <a:ext cx="3534140" cy="77625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3" name="Rectángulo 22">
            <a:extLst>
              <a:ext uri="{FF2B5EF4-FFF2-40B4-BE49-F238E27FC236}">
                <a16:creationId xmlns:a16="http://schemas.microsoft.com/office/drawing/2014/main" id="{D6BEA0B7-2BF6-4D81-A8C5-6F7E54CEC4A9}"/>
              </a:ext>
            </a:extLst>
          </p:cNvPr>
          <p:cNvSpPr/>
          <p:nvPr/>
        </p:nvSpPr>
        <p:spPr>
          <a:xfrm>
            <a:off x="8657860" y="3124584"/>
            <a:ext cx="1600837" cy="77625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4" name="Rectángulo 23">
            <a:extLst>
              <a:ext uri="{FF2B5EF4-FFF2-40B4-BE49-F238E27FC236}">
                <a16:creationId xmlns:a16="http://schemas.microsoft.com/office/drawing/2014/main" id="{34326A8C-675A-43CC-BCDC-65CCF0907CD4}"/>
              </a:ext>
            </a:extLst>
          </p:cNvPr>
          <p:cNvSpPr/>
          <p:nvPr/>
        </p:nvSpPr>
        <p:spPr>
          <a:xfrm>
            <a:off x="10554969" y="5517965"/>
            <a:ext cx="564337" cy="857896"/>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5" name="Rectángulo 24">
            <a:extLst>
              <a:ext uri="{FF2B5EF4-FFF2-40B4-BE49-F238E27FC236}">
                <a16:creationId xmlns:a16="http://schemas.microsoft.com/office/drawing/2014/main" id="{A672763A-48E6-41D5-B384-8D172D493388}"/>
              </a:ext>
            </a:extLst>
          </p:cNvPr>
          <p:cNvSpPr/>
          <p:nvPr/>
        </p:nvSpPr>
        <p:spPr>
          <a:xfrm>
            <a:off x="7524206" y="482139"/>
            <a:ext cx="3595100" cy="1739660"/>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6" name="Rectángulo 25">
            <a:extLst>
              <a:ext uri="{FF2B5EF4-FFF2-40B4-BE49-F238E27FC236}">
                <a16:creationId xmlns:a16="http://schemas.microsoft.com/office/drawing/2014/main" id="{E42B471E-7FC7-420C-BA86-C558A6291939}"/>
              </a:ext>
            </a:extLst>
          </p:cNvPr>
          <p:cNvSpPr/>
          <p:nvPr/>
        </p:nvSpPr>
        <p:spPr>
          <a:xfrm>
            <a:off x="8131539" y="2481444"/>
            <a:ext cx="2693215" cy="1840004"/>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7" name="Rectángulo 26">
            <a:extLst>
              <a:ext uri="{FF2B5EF4-FFF2-40B4-BE49-F238E27FC236}">
                <a16:creationId xmlns:a16="http://schemas.microsoft.com/office/drawing/2014/main" id="{2B94F56E-5FDE-4907-859E-B74CD40B1144}"/>
              </a:ext>
            </a:extLst>
          </p:cNvPr>
          <p:cNvSpPr/>
          <p:nvPr/>
        </p:nvSpPr>
        <p:spPr>
          <a:xfrm>
            <a:off x="8535558" y="5517965"/>
            <a:ext cx="2607755" cy="877940"/>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Tree>
    <p:extLst>
      <p:ext uri="{BB962C8B-B14F-4D97-AF65-F5344CB8AC3E}">
        <p14:creationId xmlns:p14="http://schemas.microsoft.com/office/powerpoint/2010/main" val="177539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16"/>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1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1" nodeType="clickEffect">
                                  <p:stCondLst>
                                    <p:cond delay="0"/>
                                  </p:stCondLst>
                                  <p:childTnLst>
                                    <p:set>
                                      <p:cBhvr>
                                        <p:cTn id="38" dur="1" fill="hold">
                                          <p:stCondLst>
                                            <p:cond delay="0"/>
                                          </p:stCondLst>
                                        </p:cTn>
                                        <p:tgtEl>
                                          <p:spTgt spid="22"/>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3"/>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27"/>
                                        </p:tgtEl>
                                        <p:attrNameLst>
                                          <p:attrName>style.visibility</p:attrName>
                                        </p:attrNameLst>
                                      </p:cBhvr>
                                      <p:to>
                                        <p:strVal val="hidden"/>
                                      </p:to>
                                    </p:set>
                                  </p:childTnLst>
                                </p:cTn>
                              </p:par>
                              <p:par>
                                <p:cTn id="59" presetID="1" presetClass="exit" presetSubtype="0" fill="hold" grpId="1" nodeType="withEffect">
                                  <p:stCondLst>
                                    <p:cond delay="0"/>
                                  </p:stCondLst>
                                  <p:childTnLst>
                                    <p:set>
                                      <p:cBhvr>
                                        <p:cTn id="60" dur="1" fill="hold">
                                          <p:stCondLst>
                                            <p:cond delay="0"/>
                                          </p:stCondLst>
                                        </p:cTn>
                                        <p:tgtEl>
                                          <p:spTgt spid="26"/>
                                        </p:tgtEl>
                                        <p:attrNameLst>
                                          <p:attrName>style.visibility</p:attrName>
                                        </p:attrNameLst>
                                      </p:cBhvr>
                                      <p:to>
                                        <p:strVal val="hidden"/>
                                      </p:to>
                                    </p:set>
                                  </p:childTnLst>
                                </p:cTn>
                              </p:par>
                              <p:par>
                                <p:cTn id="61" presetID="1" presetClass="exit" presetSubtype="0" fill="hold" grpId="1" nodeType="withEffect">
                                  <p:stCondLst>
                                    <p:cond delay="0"/>
                                  </p:stCondLst>
                                  <p:childTnLst>
                                    <p:set>
                                      <p:cBhvr>
                                        <p:cTn id="62" dur="1" fill="hold">
                                          <p:stCondLst>
                                            <p:cond delay="0"/>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animBg="1"/>
      <p:bldP spid="14" grpId="1" animBg="1"/>
      <p:bldP spid="15" grpId="0" animBg="1"/>
      <p:bldP spid="15" grpId="1" animBg="1"/>
      <p:bldP spid="16" grpId="0" animBg="1"/>
      <p:bldP spid="16" grpId="1" animBg="1"/>
      <p:bldP spid="22" grpId="0" animBg="1"/>
      <p:bldP spid="22" grpId="1" animBg="1"/>
      <p:bldP spid="23" grpId="0" animBg="1"/>
      <p:bldP spid="23" grpId="1" animBg="1"/>
      <p:bldP spid="24" grpId="0" animBg="1"/>
      <p:bldP spid="24" grpId="1" animBg="1"/>
      <p:bldP spid="25" grpId="0" animBg="1"/>
      <p:bldP spid="25" grpId="1" animBg="1"/>
      <p:bldP spid="26" grpId="0" animBg="1"/>
      <p:bldP spid="26" grpId="1" animBg="1"/>
      <p:bldP spid="27" grpId="0" animBg="1"/>
      <p:bldP spid="27" grpId="1"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1380A3-4E93-4DFD-8D17-32A96E1ED500}"/>
              </a:ext>
            </a:extLst>
          </p:cNvPr>
          <p:cNvSpPr>
            <a:spLocks noGrp="1"/>
          </p:cNvSpPr>
          <p:nvPr>
            <p:ph type="title"/>
          </p:nvPr>
        </p:nvSpPr>
        <p:spPr>
          <a:xfrm>
            <a:off x="839788" y="548640"/>
            <a:ext cx="4733698" cy="731520"/>
          </a:xfrm>
        </p:spPr>
        <p:txBody>
          <a:bodyPr>
            <a:normAutofit/>
          </a:bodyPr>
          <a:lstStyle/>
          <a:p>
            <a:r>
              <a:rPr lang="es-ES" b="0" i="0" u="none" strike="noStrike" baseline="30000" dirty="0">
                <a:solidFill>
                  <a:srgbClr val="000000"/>
                </a:solidFill>
                <a:latin typeface="Futura" panose="02020800000000000000" pitchFamily="18" charset="0"/>
              </a:rPr>
              <a:t>REFERENTES ARQUITECTÓNICOS</a:t>
            </a:r>
            <a:endParaRPr lang="es-CO" dirty="0"/>
          </a:p>
        </p:txBody>
      </p:sp>
      <p:sp>
        <p:nvSpPr>
          <p:cNvPr id="4" name="Marcador de texto 3">
            <a:extLst>
              <a:ext uri="{FF2B5EF4-FFF2-40B4-BE49-F238E27FC236}">
                <a16:creationId xmlns:a16="http://schemas.microsoft.com/office/drawing/2014/main" id="{CF82EBB3-276E-4462-A507-47410F24344F}"/>
              </a:ext>
            </a:extLst>
          </p:cNvPr>
          <p:cNvSpPr>
            <a:spLocks noGrp="1"/>
          </p:cNvSpPr>
          <p:nvPr>
            <p:ph type="body" sz="half" idx="2"/>
          </p:nvPr>
        </p:nvSpPr>
        <p:spPr>
          <a:xfrm>
            <a:off x="839788" y="1280160"/>
            <a:ext cx="4533401" cy="5029200"/>
          </a:xfrm>
        </p:spPr>
        <p:txBody>
          <a:bodyPr>
            <a:normAutofit/>
          </a:bodyPr>
          <a:lstStyle/>
          <a:p>
            <a:pPr marR="0" algn="just" rtl="0"/>
            <a:r>
              <a:rPr lang="es-ES_tradnl" sz="2000" i="0" u="none" strike="noStrike" baseline="30000" dirty="0">
                <a:solidFill>
                  <a:srgbClr val="000000"/>
                </a:solidFill>
                <a:latin typeface="Futura Md BT" panose="020B0602020204020303" pitchFamily="34" charset="0"/>
              </a:rPr>
              <a:t>- Termas de Vals - Peter Zumthor</a:t>
            </a:r>
          </a:p>
          <a:p>
            <a:pPr marR="0" algn="just" rtl="0"/>
            <a:endParaRPr lang="es-ES_tradnl" sz="2000" i="0" u="none" strike="noStrike" baseline="30000" dirty="0">
              <a:solidFill>
                <a:srgbClr val="000000"/>
              </a:solidFill>
              <a:latin typeface="Futura Md BT" panose="020B0602020204020303" pitchFamily="34" charset="0"/>
            </a:endParaRPr>
          </a:p>
          <a:p>
            <a:pPr marR="0" algn="just" rtl="0"/>
            <a:r>
              <a:rPr lang="es-ES" sz="2000" i="0" u="none" strike="noStrike" baseline="30000" dirty="0">
                <a:solidFill>
                  <a:srgbClr val="000000"/>
                </a:solidFill>
                <a:latin typeface="Futura Md BT" panose="020B0602020204020303" pitchFamily="34" charset="0"/>
              </a:rPr>
              <a:t>- Templo del agua - Tadao Ando</a:t>
            </a:r>
          </a:p>
          <a:p>
            <a:pPr marR="0" algn="just" rtl="0"/>
            <a:endParaRPr lang="es-ES_tradnl" sz="2000" i="0" u="none" strike="noStrike" baseline="30000" dirty="0">
              <a:solidFill>
                <a:srgbClr val="000000"/>
              </a:solidFill>
              <a:latin typeface="Futura Md BT" panose="020B0602020204020303" pitchFamily="34" charset="0"/>
            </a:endParaRPr>
          </a:p>
          <a:p>
            <a:pPr marR="0" algn="just" rtl="0"/>
            <a:r>
              <a:rPr lang="pt-BR" sz="2000" i="0" u="none" strike="noStrike" baseline="30000" dirty="0">
                <a:solidFill>
                  <a:srgbClr val="000000"/>
                </a:solidFill>
                <a:latin typeface="Futura Md BT" panose="020B0602020204020303" pitchFamily="34" charset="0"/>
              </a:rPr>
              <a:t>- </a:t>
            </a:r>
            <a:r>
              <a:rPr lang="pt-BR" sz="2000" i="0" u="none" strike="noStrike" baseline="30000" dirty="0" err="1">
                <a:solidFill>
                  <a:srgbClr val="000000"/>
                </a:solidFill>
                <a:latin typeface="Futura Md BT" panose="020B0602020204020303" pitchFamily="34" charset="0"/>
              </a:rPr>
              <a:t>Complejo</a:t>
            </a:r>
            <a:r>
              <a:rPr lang="pt-BR" sz="2000" i="0" u="none" strike="noStrike" baseline="30000" dirty="0">
                <a:solidFill>
                  <a:srgbClr val="000000"/>
                </a:solidFill>
                <a:latin typeface="Futura Md BT" panose="020B0602020204020303" pitchFamily="34" charset="0"/>
              </a:rPr>
              <a:t> Benesse </a:t>
            </a:r>
            <a:r>
              <a:rPr lang="pt-BR" sz="2000" i="0" u="none" strike="noStrike" baseline="30000" dirty="0" err="1">
                <a:solidFill>
                  <a:srgbClr val="000000"/>
                </a:solidFill>
                <a:latin typeface="Futura Md BT" panose="020B0602020204020303" pitchFamily="34" charset="0"/>
              </a:rPr>
              <a:t>Naoshima</a:t>
            </a:r>
            <a:r>
              <a:rPr lang="pt-BR" sz="2000" i="0" u="none" strike="noStrike" baseline="30000" dirty="0">
                <a:solidFill>
                  <a:srgbClr val="000000"/>
                </a:solidFill>
                <a:latin typeface="Futura Md BT" panose="020B0602020204020303" pitchFamily="34" charset="0"/>
              </a:rPr>
              <a:t> - Tadao Ando</a:t>
            </a:r>
          </a:p>
          <a:p>
            <a:pPr marR="0" algn="just" rtl="0"/>
            <a:r>
              <a:rPr lang="es-ES_tradnl" sz="2000" i="0" u="none" strike="noStrike" baseline="30000" dirty="0">
                <a:solidFill>
                  <a:srgbClr val="000000"/>
                </a:solidFill>
                <a:latin typeface="Futura Md BT" panose="020B0602020204020303" pitchFamily="34" charset="0"/>
              </a:rPr>
              <a:t>	</a:t>
            </a:r>
          </a:p>
          <a:p>
            <a:pPr marR="0" algn="just" rtl="0"/>
            <a:r>
              <a:rPr lang="es-ES_tradnl" sz="2000" i="0" u="none" strike="noStrike" baseline="30000" dirty="0">
                <a:solidFill>
                  <a:srgbClr val="000000"/>
                </a:solidFill>
                <a:latin typeface="Futura Md BT" panose="020B0602020204020303" pitchFamily="34" charset="0"/>
              </a:rPr>
              <a:t>	- </a:t>
            </a:r>
            <a:r>
              <a:rPr lang="es-ES_tradnl" sz="2000" i="0" u="none" strike="noStrike" baseline="30000" dirty="0" err="1">
                <a:solidFill>
                  <a:srgbClr val="000000"/>
                </a:solidFill>
                <a:latin typeface="Futura Md BT" panose="020B0602020204020303" pitchFamily="34" charset="0"/>
              </a:rPr>
              <a:t>Benesse</a:t>
            </a:r>
            <a:r>
              <a:rPr lang="es-ES_tradnl" sz="2000" i="0" u="none" strike="noStrike" baseline="30000" dirty="0">
                <a:solidFill>
                  <a:srgbClr val="000000"/>
                </a:solidFill>
                <a:latin typeface="Futura Md BT" panose="020B0602020204020303" pitchFamily="34" charset="0"/>
              </a:rPr>
              <a:t> House </a:t>
            </a:r>
            <a:r>
              <a:rPr lang="es-ES_tradnl" sz="2000" i="0" u="none" strike="noStrike" baseline="30000" dirty="0" err="1">
                <a:solidFill>
                  <a:srgbClr val="000000"/>
                </a:solidFill>
                <a:latin typeface="Futura Md BT" panose="020B0602020204020303" pitchFamily="34" charset="0"/>
              </a:rPr>
              <a:t>Museum</a:t>
            </a:r>
            <a:endParaRPr lang="es-ES_tradnl" sz="2000" i="0" u="none" strike="noStrike" baseline="30000" dirty="0">
              <a:solidFill>
                <a:srgbClr val="000000"/>
              </a:solidFill>
              <a:latin typeface="Futura Md BT" panose="020B0602020204020303" pitchFamily="34" charset="0"/>
            </a:endParaRPr>
          </a:p>
          <a:p>
            <a:pPr marR="0" algn="just" rtl="0"/>
            <a:r>
              <a:rPr lang="es-ES_tradnl" sz="2000" i="0" u="none" strike="noStrike" baseline="30000" dirty="0">
                <a:solidFill>
                  <a:srgbClr val="000000"/>
                </a:solidFill>
                <a:latin typeface="Futura Md BT" panose="020B0602020204020303" pitchFamily="34" charset="0"/>
              </a:rPr>
              <a:t>	- </a:t>
            </a:r>
            <a:r>
              <a:rPr lang="es-ES_tradnl" sz="2000" i="0" u="none" strike="noStrike" baseline="30000" dirty="0" err="1">
                <a:solidFill>
                  <a:srgbClr val="000000"/>
                </a:solidFill>
                <a:latin typeface="Futura Md BT" panose="020B0602020204020303" pitchFamily="34" charset="0"/>
              </a:rPr>
              <a:t>Benesse</a:t>
            </a:r>
            <a:r>
              <a:rPr lang="es-ES_tradnl" sz="2000" i="0" u="none" strike="noStrike" baseline="30000" dirty="0">
                <a:solidFill>
                  <a:srgbClr val="000000"/>
                </a:solidFill>
                <a:latin typeface="Futura Md BT" panose="020B0602020204020303" pitchFamily="34" charset="0"/>
              </a:rPr>
              <a:t> Oval House</a:t>
            </a:r>
          </a:p>
          <a:p>
            <a:pPr marR="0" algn="just" rtl="0"/>
            <a:r>
              <a:rPr lang="es-ES_tradnl" sz="2000" i="0" u="none" strike="noStrike" baseline="30000" dirty="0">
                <a:solidFill>
                  <a:srgbClr val="000000"/>
                </a:solidFill>
                <a:latin typeface="Futura Md BT" panose="020B0602020204020303" pitchFamily="34" charset="0"/>
              </a:rPr>
              <a:t>	- </a:t>
            </a:r>
            <a:r>
              <a:rPr lang="es-ES_tradnl" sz="2000" i="0" u="none" strike="noStrike" baseline="30000" dirty="0" err="1">
                <a:solidFill>
                  <a:srgbClr val="000000"/>
                </a:solidFill>
                <a:latin typeface="Futura Md BT" panose="020B0602020204020303" pitchFamily="34" charset="0"/>
              </a:rPr>
              <a:t>Chichu</a:t>
            </a:r>
            <a:r>
              <a:rPr lang="es-ES_tradnl" sz="2000" i="0" u="none" strike="noStrike" baseline="30000" dirty="0">
                <a:solidFill>
                  <a:srgbClr val="000000"/>
                </a:solidFill>
                <a:latin typeface="Futura Md BT" panose="020B0602020204020303" pitchFamily="34" charset="0"/>
              </a:rPr>
              <a:t> Art </a:t>
            </a:r>
            <a:r>
              <a:rPr lang="es-ES_tradnl" sz="2000" i="0" u="none" strike="noStrike" baseline="30000" dirty="0" err="1">
                <a:solidFill>
                  <a:srgbClr val="000000"/>
                </a:solidFill>
                <a:latin typeface="Futura Md BT" panose="020B0602020204020303" pitchFamily="34" charset="0"/>
              </a:rPr>
              <a:t>Museum</a:t>
            </a:r>
            <a:endParaRPr lang="es-ES_tradnl" sz="2000" i="0" u="none" strike="noStrike" baseline="30000" dirty="0">
              <a:solidFill>
                <a:srgbClr val="000000"/>
              </a:solidFill>
              <a:latin typeface="Futura Md BT" panose="020B0602020204020303" pitchFamily="34" charset="0"/>
            </a:endParaRPr>
          </a:p>
          <a:p>
            <a:pPr marR="0" algn="just" rtl="0"/>
            <a:endParaRPr lang="es-ES_tradnl" sz="2000" baseline="30000" dirty="0">
              <a:solidFill>
                <a:srgbClr val="000000"/>
              </a:solidFill>
              <a:latin typeface="Futura Md BT" panose="020B0602020204020303" pitchFamily="34" charset="0"/>
            </a:endParaRPr>
          </a:p>
          <a:p>
            <a:pPr algn="just"/>
            <a:r>
              <a:rPr lang="es-ES_tradnl" sz="1800" i="1" u="none" strike="noStrike" baseline="30000" dirty="0">
                <a:solidFill>
                  <a:srgbClr val="000000"/>
                </a:solidFill>
                <a:latin typeface="Futura Md BT" panose="020B0602020204020303" pitchFamily="34" charset="0"/>
              </a:rPr>
              <a:t>Experiencias arquitectónicas observadas en los proyectos arquitectónicos.</a:t>
            </a:r>
          </a:p>
          <a:p>
            <a:pPr algn="just"/>
            <a:endParaRPr lang="es-ES" sz="1800" i="1" u="none" strike="noStrike" baseline="30000" dirty="0">
              <a:solidFill>
                <a:srgbClr val="000000"/>
              </a:solidFill>
              <a:latin typeface="Futura Md BT" panose="020B0602020204020303" pitchFamily="34" charset="0"/>
            </a:endParaRPr>
          </a:p>
          <a:p>
            <a:pPr algn="just"/>
            <a:r>
              <a:rPr lang="es-ES" sz="1800" i="1" u="none" strike="noStrike" baseline="30000" dirty="0">
                <a:solidFill>
                  <a:srgbClr val="000000"/>
                </a:solidFill>
                <a:latin typeface="Futura Md BT" panose="020B0602020204020303" pitchFamily="34" charset="0"/>
              </a:rPr>
              <a:t>Aplicación de los conceptos teóricos de otras experiencias arquitectónicas.</a:t>
            </a:r>
          </a:p>
          <a:p>
            <a:pPr algn="just"/>
            <a:endParaRPr lang="es-ES_tradnl" sz="1800" i="1" u="none" strike="noStrike" baseline="30000" dirty="0">
              <a:solidFill>
                <a:srgbClr val="000000"/>
              </a:solidFill>
              <a:latin typeface="Futura Md BT" panose="020B0602020204020303" pitchFamily="34" charset="0"/>
            </a:endParaRPr>
          </a:p>
          <a:p>
            <a:pPr algn="just"/>
            <a:r>
              <a:rPr lang="es-ES_tradnl" sz="1800" i="1" u="none" strike="noStrike" baseline="30000" dirty="0">
                <a:solidFill>
                  <a:srgbClr val="000000"/>
                </a:solidFill>
                <a:latin typeface="Futura Md BT" panose="020B0602020204020303" pitchFamily="34" charset="0"/>
              </a:rPr>
              <a:t>¿Cumple con los criterios?</a:t>
            </a:r>
          </a:p>
          <a:p>
            <a:pPr marR="0" algn="just" rtl="0"/>
            <a:endParaRPr lang="es-CO" sz="1800" b="1" dirty="0"/>
          </a:p>
        </p:txBody>
      </p:sp>
      <p:sp>
        <p:nvSpPr>
          <p:cNvPr id="7" name="Marcador de texto 3">
            <a:extLst>
              <a:ext uri="{FF2B5EF4-FFF2-40B4-BE49-F238E27FC236}">
                <a16:creationId xmlns:a16="http://schemas.microsoft.com/office/drawing/2014/main" id="{2D6E77D9-6958-484C-B805-DE9028D4BBC0}"/>
              </a:ext>
            </a:extLst>
          </p:cNvPr>
          <p:cNvSpPr txBox="1">
            <a:spLocks/>
          </p:cNvSpPr>
          <p:nvPr/>
        </p:nvSpPr>
        <p:spPr>
          <a:xfrm>
            <a:off x="7550331" y="1280161"/>
            <a:ext cx="3239589" cy="7315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CO" sz="1200" b="1" dirty="0">
                <a:latin typeface="Futura Md BT" panose="020B0602020204020303" pitchFamily="34" charset="0"/>
              </a:rPr>
              <a:t>ATMÓSFERAS</a:t>
            </a:r>
          </a:p>
          <a:p>
            <a:pPr algn="just"/>
            <a:r>
              <a:rPr lang="es-CO" sz="1200" b="1" dirty="0">
                <a:latin typeface="Futura Md BT" panose="020B0602020204020303" pitchFamily="34" charset="0"/>
              </a:rPr>
              <a:t>EXPERIENCIAS | PERCEPCIONES</a:t>
            </a:r>
          </a:p>
        </p:txBody>
      </p:sp>
      <p:pic>
        <p:nvPicPr>
          <p:cNvPr id="9" name="Imagen 8" descr="Imagen que contiene pastel, tabla, decorado, cumpleaños&#10;&#10;Descripción generada automáticamente">
            <a:extLst>
              <a:ext uri="{FF2B5EF4-FFF2-40B4-BE49-F238E27FC236}">
                <a16:creationId xmlns:a16="http://schemas.microsoft.com/office/drawing/2014/main" id="{D2BD4C64-2284-4A97-8FA9-5C71FE0A99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291081"/>
            <a:ext cx="5710918" cy="3807279"/>
          </a:xfrm>
          <a:prstGeom prst="rect">
            <a:avLst/>
          </a:prstGeom>
        </p:spPr>
      </p:pic>
      <p:sp>
        <p:nvSpPr>
          <p:cNvPr id="10" name="Marcador de texto 3">
            <a:extLst>
              <a:ext uri="{FF2B5EF4-FFF2-40B4-BE49-F238E27FC236}">
                <a16:creationId xmlns:a16="http://schemas.microsoft.com/office/drawing/2014/main" id="{F4B3B9E6-29C2-459A-A60E-6C64DBF9A934}"/>
              </a:ext>
            </a:extLst>
          </p:cNvPr>
          <p:cNvSpPr txBox="1">
            <a:spLocks/>
          </p:cNvSpPr>
          <p:nvPr/>
        </p:nvSpPr>
        <p:spPr>
          <a:xfrm>
            <a:off x="7429271" y="1280160"/>
            <a:ext cx="3044373" cy="8413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CO" sz="1200" b="1" dirty="0">
                <a:latin typeface="Futura Md BT" panose="020B0602020204020303" pitchFamily="34" charset="0"/>
              </a:rPr>
              <a:t>PROMENADE Y CÚLMEN EN RELACIÓN A LAS EXPERIENCIAS Y EL PAISAJE</a:t>
            </a:r>
          </a:p>
        </p:txBody>
      </p:sp>
      <p:pic>
        <p:nvPicPr>
          <p:cNvPr id="12" name="Imagen 11" descr="Diagrama&#10;&#10;Descripción generada automáticamente">
            <a:extLst>
              <a:ext uri="{FF2B5EF4-FFF2-40B4-BE49-F238E27FC236}">
                <a16:creationId xmlns:a16="http://schemas.microsoft.com/office/drawing/2014/main" id="{6A2774E2-03A5-484B-B79C-4E770DF3D7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290430"/>
            <a:ext cx="5710917" cy="3807930"/>
          </a:xfrm>
          <a:prstGeom prst="rect">
            <a:avLst/>
          </a:prstGeom>
        </p:spPr>
      </p:pic>
      <p:pic>
        <p:nvPicPr>
          <p:cNvPr id="14" name="Imagen 13" descr="Imagen que contiene Forma&#10;&#10;Descripción generada automáticamente">
            <a:extLst>
              <a:ext uri="{FF2B5EF4-FFF2-40B4-BE49-F238E27FC236}">
                <a16:creationId xmlns:a16="http://schemas.microsoft.com/office/drawing/2014/main" id="{F05327EE-DB28-4953-A91B-B4D4E1AE33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5999" y="2215560"/>
            <a:ext cx="5710917" cy="3957669"/>
          </a:xfrm>
          <a:prstGeom prst="rect">
            <a:avLst/>
          </a:prstGeom>
        </p:spPr>
      </p:pic>
      <p:sp>
        <p:nvSpPr>
          <p:cNvPr id="15" name="Marcador de texto 3">
            <a:extLst>
              <a:ext uri="{FF2B5EF4-FFF2-40B4-BE49-F238E27FC236}">
                <a16:creationId xmlns:a16="http://schemas.microsoft.com/office/drawing/2014/main" id="{9704E306-0696-493D-89EF-DC95117B9D29}"/>
              </a:ext>
            </a:extLst>
          </p:cNvPr>
          <p:cNvSpPr txBox="1">
            <a:spLocks/>
          </p:cNvSpPr>
          <p:nvPr/>
        </p:nvSpPr>
        <p:spPr>
          <a:xfrm>
            <a:off x="7910998" y="1243539"/>
            <a:ext cx="2080917" cy="8413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CO" sz="1200" b="1" dirty="0">
                <a:latin typeface="Futura Md BT" panose="020B0602020204020303" pitchFamily="34" charset="0"/>
              </a:rPr>
              <a:t>PATIO COMO ELEMENTO ORGANIZADOR Y LENTE FENOMENÓLOGICO</a:t>
            </a:r>
          </a:p>
        </p:txBody>
      </p:sp>
    </p:spTree>
    <p:extLst>
      <p:ext uri="{BB962C8B-B14F-4D97-AF65-F5344CB8AC3E}">
        <p14:creationId xmlns:p14="http://schemas.microsoft.com/office/powerpoint/2010/main" val="338683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7"/>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10"/>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1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1" nodeType="clickEffect">
                                  <p:stCondLst>
                                    <p:cond delay="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10" grpId="0"/>
      <p:bldP spid="10" grpId="1"/>
      <p:bldP spid="15" grpId="0"/>
      <p:bldP spid="15"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BB19958-397E-46DB-B370-FB581EEA04A6}"/>
              </a:ext>
            </a:extLst>
          </p:cNvPr>
          <p:cNvSpPr>
            <a:spLocks noGrp="1"/>
          </p:cNvSpPr>
          <p:nvPr>
            <p:ph type="title"/>
          </p:nvPr>
        </p:nvSpPr>
        <p:spPr>
          <a:xfrm>
            <a:off x="839788" y="574766"/>
            <a:ext cx="4620486" cy="679268"/>
          </a:xfrm>
        </p:spPr>
        <p:txBody>
          <a:bodyPr/>
          <a:lstStyle/>
          <a:p>
            <a:r>
              <a:rPr lang="es-ES" b="0" i="0" u="none" strike="noStrike" baseline="30000" dirty="0">
                <a:solidFill>
                  <a:srgbClr val="000000"/>
                </a:solidFill>
                <a:latin typeface="Futura" panose="02020800000000000000" pitchFamily="18" charset="0"/>
              </a:rPr>
              <a:t>MATRIZ DE CONCLUSIONES</a:t>
            </a:r>
            <a:endParaRPr lang="es-CO" dirty="0"/>
          </a:p>
        </p:txBody>
      </p:sp>
      <p:pic>
        <p:nvPicPr>
          <p:cNvPr id="8" name="Marcador de contenido 7" descr="Imagen en blanco y negro&#10;&#10;Descripción generada automáticamente con confianza baja">
            <a:extLst>
              <a:ext uri="{FF2B5EF4-FFF2-40B4-BE49-F238E27FC236}">
                <a16:creationId xmlns:a16="http://schemas.microsoft.com/office/drawing/2014/main" id="{77FCED93-44C5-4835-8C8B-76C4CB645E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54147" y="4604958"/>
            <a:ext cx="3677192" cy="2068420"/>
          </a:xfrm>
        </p:spPr>
      </p:pic>
      <p:sp>
        <p:nvSpPr>
          <p:cNvPr id="4" name="Marcador de texto 3">
            <a:extLst>
              <a:ext uri="{FF2B5EF4-FFF2-40B4-BE49-F238E27FC236}">
                <a16:creationId xmlns:a16="http://schemas.microsoft.com/office/drawing/2014/main" id="{A552F772-3E3D-4EBA-86CE-26E3527C84B5}"/>
              </a:ext>
            </a:extLst>
          </p:cNvPr>
          <p:cNvSpPr>
            <a:spLocks noGrp="1"/>
          </p:cNvSpPr>
          <p:nvPr>
            <p:ph type="body" sz="half" idx="2"/>
          </p:nvPr>
        </p:nvSpPr>
        <p:spPr>
          <a:xfrm>
            <a:off x="839788" y="1254034"/>
            <a:ext cx="4515983" cy="5029200"/>
          </a:xfrm>
        </p:spPr>
        <p:txBody>
          <a:bodyPr/>
          <a:lstStyle/>
          <a:p>
            <a:endParaRPr lang="es-CO"/>
          </a:p>
        </p:txBody>
      </p:sp>
      <p:pic>
        <p:nvPicPr>
          <p:cNvPr id="6" name="Imagen 5">
            <a:extLst>
              <a:ext uri="{FF2B5EF4-FFF2-40B4-BE49-F238E27FC236}">
                <a16:creationId xmlns:a16="http://schemas.microsoft.com/office/drawing/2014/main" id="{2F5EA4A8-CE66-4C4D-BED2-C95F4EBE39E4}"/>
              </a:ext>
            </a:extLst>
          </p:cNvPr>
          <p:cNvPicPr>
            <a:picLocks noChangeAspect="1"/>
          </p:cNvPicPr>
          <p:nvPr/>
        </p:nvPicPr>
        <p:blipFill>
          <a:blip r:embed="rId3"/>
          <a:stretch>
            <a:fillRect/>
          </a:stretch>
        </p:blipFill>
        <p:spPr>
          <a:xfrm>
            <a:off x="836612" y="1441822"/>
            <a:ext cx="5259388" cy="4653624"/>
          </a:xfrm>
          <a:prstGeom prst="rect">
            <a:avLst/>
          </a:prstGeom>
        </p:spPr>
      </p:pic>
      <p:pic>
        <p:nvPicPr>
          <p:cNvPr id="10" name="Imagen 9" descr="Dibujo en blanco y negro&#10;&#10;Descripción generada automáticamente con confianza baja">
            <a:extLst>
              <a:ext uri="{FF2B5EF4-FFF2-40B4-BE49-F238E27FC236}">
                <a16:creationId xmlns:a16="http://schemas.microsoft.com/office/drawing/2014/main" id="{EB294C3D-4838-45D4-9F4B-D71C898D11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4147" y="3317463"/>
            <a:ext cx="3196043" cy="1797774"/>
          </a:xfrm>
          <a:prstGeom prst="rect">
            <a:avLst/>
          </a:prstGeom>
        </p:spPr>
      </p:pic>
      <p:pic>
        <p:nvPicPr>
          <p:cNvPr id="12" name="Imagen 11" descr="Imagen que contiene reloj, señal&#10;&#10;Descripción generada automáticamente">
            <a:extLst>
              <a:ext uri="{FF2B5EF4-FFF2-40B4-BE49-F238E27FC236}">
                <a16:creationId xmlns:a16="http://schemas.microsoft.com/office/drawing/2014/main" id="{CB181DB1-CBEE-44AB-8308-E65F74EC6E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75025" y="1372155"/>
            <a:ext cx="4340633" cy="2441606"/>
          </a:xfrm>
          <a:prstGeom prst="rect">
            <a:avLst/>
          </a:prstGeom>
        </p:spPr>
      </p:pic>
      <p:pic>
        <p:nvPicPr>
          <p:cNvPr id="14" name="Imagen 13" descr="Imagen que contiene Logotipo&#10;&#10;Descripción generada automáticamente">
            <a:extLst>
              <a:ext uri="{FF2B5EF4-FFF2-40B4-BE49-F238E27FC236}">
                <a16:creationId xmlns:a16="http://schemas.microsoft.com/office/drawing/2014/main" id="{5B67F16C-2289-407F-A493-B3FDA31C70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88681" y="44118"/>
            <a:ext cx="3926977" cy="2208925"/>
          </a:xfrm>
          <a:prstGeom prst="rect">
            <a:avLst/>
          </a:prstGeom>
        </p:spPr>
      </p:pic>
      <p:sp>
        <p:nvSpPr>
          <p:cNvPr id="15" name="Marcador de texto 3">
            <a:extLst>
              <a:ext uri="{FF2B5EF4-FFF2-40B4-BE49-F238E27FC236}">
                <a16:creationId xmlns:a16="http://schemas.microsoft.com/office/drawing/2014/main" id="{39EBD7E7-E663-4002-A59B-5961469E6636}"/>
              </a:ext>
            </a:extLst>
          </p:cNvPr>
          <p:cNvSpPr txBox="1">
            <a:spLocks/>
          </p:cNvSpPr>
          <p:nvPr/>
        </p:nvSpPr>
        <p:spPr>
          <a:xfrm>
            <a:off x="6509656" y="951496"/>
            <a:ext cx="2214751" cy="8413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r>
              <a:rPr lang="es-ES_tradnl" sz="1200" dirty="0">
                <a:latin typeface="Futura Md BT" panose="020B0602020204020303" pitchFamily="34" charset="0"/>
              </a:rPr>
              <a:t>PETER ZUMTHOR / TERMAS DE VALS: diferentes espacios para diferentes experiencias</a:t>
            </a:r>
          </a:p>
        </p:txBody>
      </p:sp>
      <p:sp>
        <p:nvSpPr>
          <p:cNvPr id="16" name="Marcador de texto 3">
            <a:extLst>
              <a:ext uri="{FF2B5EF4-FFF2-40B4-BE49-F238E27FC236}">
                <a16:creationId xmlns:a16="http://schemas.microsoft.com/office/drawing/2014/main" id="{9C589D81-AAC2-4311-A51C-1EB74C83D7E1}"/>
              </a:ext>
            </a:extLst>
          </p:cNvPr>
          <p:cNvSpPr txBox="1">
            <a:spLocks/>
          </p:cNvSpPr>
          <p:nvPr/>
        </p:nvSpPr>
        <p:spPr>
          <a:xfrm>
            <a:off x="6481950" y="2382628"/>
            <a:ext cx="2242457" cy="8413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s-ES" sz="1200" dirty="0">
                <a:latin typeface="Futura Md BT" panose="020B0602020204020303" pitchFamily="34" charset="0"/>
              </a:rPr>
              <a:t>TADAO ANDO / OVAL HOUSE: enmarcaciones visuales y organización entorno al patio</a:t>
            </a:r>
          </a:p>
        </p:txBody>
      </p:sp>
      <p:sp>
        <p:nvSpPr>
          <p:cNvPr id="17" name="Marcador de texto 3">
            <a:extLst>
              <a:ext uri="{FF2B5EF4-FFF2-40B4-BE49-F238E27FC236}">
                <a16:creationId xmlns:a16="http://schemas.microsoft.com/office/drawing/2014/main" id="{E8E9C462-2571-44FF-AEC0-AF06D52D5817}"/>
              </a:ext>
            </a:extLst>
          </p:cNvPr>
          <p:cNvSpPr txBox="1">
            <a:spLocks/>
          </p:cNvSpPr>
          <p:nvPr/>
        </p:nvSpPr>
        <p:spPr>
          <a:xfrm>
            <a:off x="6509656" y="3885557"/>
            <a:ext cx="2214752" cy="863039"/>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s-ES" sz="1200" dirty="0">
                <a:latin typeface="Futura Md BT" panose="020B0602020204020303" pitchFamily="34" charset="0"/>
              </a:rPr>
              <a:t>TADAO ANDO + PETER ZUMTHOR: dilataciones en las circulaciones para usar la luz y la sombra como experiencias sensoriales</a:t>
            </a:r>
          </a:p>
        </p:txBody>
      </p:sp>
      <p:sp>
        <p:nvSpPr>
          <p:cNvPr id="18" name="Marcador de texto 3">
            <a:extLst>
              <a:ext uri="{FF2B5EF4-FFF2-40B4-BE49-F238E27FC236}">
                <a16:creationId xmlns:a16="http://schemas.microsoft.com/office/drawing/2014/main" id="{F3F5EDFA-E473-4E5D-BA1A-F5462D2DDB2A}"/>
              </a:ext>
            </a:extLst>
          </p:cNvPr>
          <p:cNvSpPr txBox="1">
            <a:spLocks/>
          </p:cNvSpPr>
          <p:nvPr/>
        </p:nvSpPr>
        <p:spPr>
          <a:xfrm>
            <a:off x="6481950" y="5446275"/>
            <a:ext cx="2242458" cy="8413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s-ES" sz="1200" dirty="0">
                <a:latin typeface="Futura Md BT" panose="020B0602020204020303" pitchFamily="34" charset="0"/>
              </a:rPr>
              <a:t>TADAO ANDO / TEMPLO DEL AGUA: importancia del recorrido y barreras para generar sorpresas</a:t>
            </a:r>
          </a:p>
        </p:txBody>
      </p:sp>
      <p:pic>
        <p:nvPicPr>
          <p:cNvPr id="20" name="Imagen 19" descr="Imagen que contiene Dibujo de ingeniería&#10;&#10;Descripción generada automáticamente">
            <a:extLst>
              <a:ext uri="{FF2B5EF4-FFF2-40B4-BE49-F238E27FC236}">
                <a16:creationId xmlns:a16="http://schemas.microsoft.com/office/drawing/2014/main" id="{9C650092-57B7-4177-8304-B25B643ECC7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09656" y="220921"/>
            <a:ext cx="5003133" cy="6396446"/>
          </a:xfrm>
          <a:prstGeom prst="rect">
            <a:avLst/>
          </a:prstGeom>
        </p:spPr>
      </p:pic>
    </p:spTree>
    <p:extLst>
      <p:ext uri="{BB962C8B-B14F-4D97-AF65-F5344CB8AC3E}">
        <p14:creationId xmlns:p14="http://schemas.microsoft.com/office/powerpoint/2010/main" val="177786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15"/>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1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16"/>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1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1" nodeType="clickEffect">
                                  <p:stCondLst>
                                    <p:cond delay="0"/>
                                  </p:stCondLst>
                                  <p:childTnLst>
                                    <p:set>
                                      <p:cBhvr>
                                        <p:cTn id="36" dur="1" fill="hold">
                                          <p:stCondLst>
                                            <p:cond delay="0"/>
                                          </p:stCondLst>
                                        </p:cTn>
                                        <p:tgtEl>
                                          <p:spTgt spid="17"/>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1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grpId="1" nodeType="clickEffect">
                                  <p:stCondLst>
                                    <p:cond delay="0"/>
                                  </p:stCondLst>
                                  <p:childTnLst>
                                    <p:set>
                                      <p:cBhvr>
                                        <p:cTn id="48" dur="1" fill="hold">
                                          <p:stCondLst>
                                            <p:cond delay="0"/>
                                          </p:stCondLst>
                                        </p:cTn>
                                        <p:tgtEl>
                                          <p:spTgt spid="18"/>
                                        </p:tgtEl>
                                        <p:attrNameLst>
                                          <p:attrName>style.visibility</p:attrName>
                                        </p:attrNameLst>
                                      </p:cBhvr>
                                      <p:to>
                                        <p:strVal val="hidden"/>
                                      </p:to>
                                    </p:set>
                                  </p:childTnLst>
                                </p:cTn>
                              </p:par>
                              <p:par>
                                <p:cTn id="49" presetID="1" presetClass="exit" presetSubtype="0" fill="hold" nodeType="withEffect">
                                  <p:stCondLst>
                                    <p:cond delay="0"/>
                                  </p:stCondLst>
                                  <p:childTnLst>
                                    <p:set>
                                      <p:cBhvr>
                                        <p:cTn id="50" dur="1" fill="hold">
                                          <p:stCondLst>
                                            <p:cond delay="0"/>
                                          </p:stCondLst>
                                        </p:cTn>
                                        <p:tgtEl>
                                          <p:spTgt spid="8"/>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P spid="16" grpId="0"/>
      <p:bldP spid="16" grpId="1"/>
      <p:bldP spid="17" grpId="0"/>
      <p:bldP spid="17" grpId="1"/>
      <p:bldP spid="18" grpId="0"/>
      <p:bldP spid="18"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00C8313-1ADE-443C-89DA-E43EE0EF3D2A}"/>
              </a:ext>
            </a:extLst>
          </p:cNvPr>
          <p:cNvSpPr>
            <a:spLocks noGrp="1"/>
          </p:cNvSpPr>
          <p:nvPr>
            <p:ph type="title"/>
          </p:nvPr>
        </p:nvSpPr>
        <p:spPr>
          <a:xfrm>
            <a:off x="839788" y="557348"/>
            <a:ext cx="4542109" cy="714103"/>
          </a:xfrm>
        </p:spPr>
        <p:txBody>
          <a:bodyPr/>
          <a:lstStyle/>
          <a:p>
            <a:r>
              <a:rPr lang="es-ES" b="0" i="0" u="none" strike="noStrike" baseline="30000" dirty="0">
                <a:solidFill>
                  <a:srgbClr val="000000"/>
                </a:solidFill>
                <a:latin typeface="Futura" panose="02020800000000000000" pitchFamily="18" charset="0"/>
              </a:rPr>
              <a:t>LOCALIZACIÓN DEL PROYECTO</a:t>
            </a:r>
            <a:endParaRPr lang="es-CO" dirty="0"/>
          </a:p>
        </p:txBody>
      </p:sp>
      <p:pic>
        <p:nvPicPr>
          <p:cNvPr id="6" name="Marcador de contenido 5" descr="Imagen en blanco y negro de personas en una montaña&#10;&#10;Descripción generada automáticamente con confianza media">
            <a:extLst>
              <a:ext uri="{FF2B5EF4-FFF2-40B4-BE49-F238E27FC236}">
                <a16:creationId xmlns:a16="http://schemas.microsoft.com/office/drawing/2014/main" id="{4B560EBD-09F1-4AD7-A851-A1FFB4D6EB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8616" y="1109662"/>
            <a:ext cx="6172200" cy="4629150"/>
          </a:xfrm>
        </p:spPr>
      </p:pic>
      <p:sp>
        <p:nvSpPr>
          <p:cNvPr id="4" name="Marcador de texto 3">
            <a:extLst>
              <a:ext uri="{FF2B5EF4-FFF2-40B4-BE49-F238E27FC236}">
                <a16:creationId xmlns:a16="http://schemas.microsoft.com/office/drawing/2014/main" id="{CFDE003F-2EE4-4587-AD94-A39BE61D63C9}"/>
              </a:ext>
            </a:extLst>
          </p:cNvPr>
          <p:cNvSpPr>
            <a:spLocks noGrp="1"/>
          </p:cNvSpPr>
          <p:nvPr>
            <p:ph type="body" sz="half" idx="2"/>
          </p:nvPr>
        </p:nvSpPr>
        <p:spPr>
          <a:xfrm>
            <a:off x="839788" y="1994263"/>
            <a:ext cx="3932237" cy="3587931"/>
          </a:xfrm>
        </p:spPr>
        <p:txBody>
          <a:bodyPr/>
          <a:lstStyle/>
          <a:p>
            <a:pPr algn="ctr"/>
            <a:r>
              <a:rPr lang="es-ES" sz="1800" b="0" i="0" u="none" strike="noStrike" baseline="30000" dirty="0">
                <a:solidFill>
                  <a:srgbClr val="000000"/>
                </a:solidFill>
                <a:latin typeface="Futura" panose="02020800000000000000" pitchFamily="18" charset="0"/>
              </a:rPr>
              <a:t>LAGUNA DE TOTA, TOTA, BOYACÁ</a:t>
            </a:r>
          </a:p>
          <a:p>
            <a:pPr marR="0" algn="ctr" rtl="0"/>
            <a:endParaRPr lang="pt-BR" sz="1800" baseline="30000" dirty="0">
              <a:solidFill>
                <a:srgbClr val="000000"/>
              </a:solidFill>
              <a:latin typeface="Futura Md BT" panose="020B0602020204020303" pitchFamily="34" charset="0"/>
            </a:endParaRPr>
          </a:p>
          <a:p>
            <a:pPr marR="0" algn="ctr" rtl="0"/>
            <a:r>
              <a:rPr lang="pt-BR" sz="1800" b="0" i="0" u="none" strike="noStrike" baseline="30000" dirty="0">
                <a:solidFill>
                  <a:srgbClr val="000000"/>
                </a:solidFill>
                <a:latin typeface="Futura Md BT" panose="020B0602020204020303" pitchFamily="34" charset="0"/>
              </a:rPr>
              <a:t>Altura: 3185 </a:t>
            </a:r>
            <a:r>
              <a:rPr lang="pt-BR" sz="1800" b="0" i="0" u="none" strike="noStrike" baseline="30000" dirty="0" err="1">
                <a:solidFill>
                  <a:srgbClr val="000000"/>
                </a:solidFill>
                <a:latin typeface="Futura Md BT" panose="020B0602020204020303" pitchFamily="34" charset="0"/>
              </a:rPr>
              <a:t>m.s.n.m</a:t>
            </a:r>
            <a:endParaRPr lang="pt-BR" sz="1800" b="0" i="0" u="none" strike="noStrike" baseline="30000" dirty="0">
              <a:solidFill>
                <a:srgbClr val="000000"/>
              </a:solidFill>
              <a:latin typeface="Futura Md BT" panose="020B0602020204020303" pitchFamily="34" charset="0"/>
            </a:endParaRPr>
          </a:p>
          <a:p>
            <a:pPr marR="0" algn="ctr" rtl="0"/>
            <a:r>
              <a:rPr lang="es-ES_tradnl" sz="1800" b="0" i="0" u="none" strike="noStrike" baseline="30000" dirty="0">
                <a:solidFill>
                  <a:srgbClr val="000000"/>
                </a:solidFill>
                <a:latin typeface="Futura Md BT" panose="020B0602020204020303" pitchFamily="34" charset="0"/>
              </a:rPr>
              <a:t>Clima: prepáramo, Frío</a:t>
            </a:r>
          </a:p>
          <a:p>
            <a:pPr marR="0" algn="ctr" rtl="0"/>
            <a:r>
              <a:rPr lang="es-ES_tradnl" sz="1800" b="0" i="0" u="none" strike="noStrike" baseline="30000" dirty="0">
                <a:solidFill>
                  <a:srgbClr val="000000"/>
                </a:solidFill>
                <a:latin typeface="Futura Md BT" panose="020B0602020204020303" pitchFamily="34" charset="0"/>
              </a:rPr>
              <a:t>Temperaturas: 0º - 12º C</a:t>
            </a:r>
          </a:p>
          <a:p>
            <a:pPr marR="0" algn="ctr" rtl="0"/>
            <a:r>
              <a:rPr lang="es-ES_tradnl" sz="1800" b="0" i="0" u="none" strike="noStrike" baseline="30000" dirty="0">
                <a:solidFill>
                  <a:srgbClr val="000000"/>
                </a:solidFill>
                <a:latin typeface="Futura Md BT" panose="020B0602020204020303" pitchFamily="34" charset="0"/>
              </a:rPr>
              <a:t>Ecosistema: bosque alto andino</a:t>
            </a:r>
          </a:p>
          <a:p>
            <a:pPr marR="0" algn="ctr" rtl="0"/>
            <a:r>
              <a:rPr lang="es-ES" sz="1800" b="0" i="0" u="none" strike="noStrike" baseline="30000" dirty="0">
                <a:solidFill>
                  <a:srgbClr val="000000"/>
                </a:solidFill>
                <a:latin typeface="Futura Md BT" panose="020B0602020204020303" pitchFamily="34" charset="0"/>
              </a:rPr>
              <a:t>Alto % de precipitación y nebulosidad</a:t>
            </a:r>
          </a:p>
          <a:p>
            <a:pPr marR="0" algn="ctr" rtl="0"/>
            <a:r>
              <a:rPr lang="es-ES_tradnl" sz="1800" b="0" i="0" u="none" strike="noStrike" baseline="30000" dirty="0">
                <a:solidFill>
                  <a:srgbClr val="000000"/>
                </a:solidFill>
                <a:latin typeface="Futura Md BT" panose="020B0602020204020303" pitchFamily="34" charset="0"/>
              </a:rPr>
              <a:t>12 horas de luz solar: 6:30 am - 18:30 pm</a:t>
            </a:r>
          </a:p>
          <a:p>
            <a:pPr marR="0" algn="ctr" rtl="0"/>
            <a:r>
              <a:rPr lang="es-ES" sz="1800" b="0" i="0" u="none" strike="noStrike" baseline="30000" dirty="0">
                <a:solidFill>
                  <a:srgbClr val="000000"/>
                </a:solidFill>
                <a:latin typeface="Futura Md BT" panose="020B0602020204020303" pitchFamily="34" charset="0"/>
              </a:rPr>
              <a:t>Vientos: sur y Sur Oeste</a:t>
            </a:r>
          </a:p>
          <a:p>
            <a:pPr marR="0" algn="ctr" rtl="0"/>
            <a:r>
              <a:rPr lang="es-ES_tradnl" sz="1800" b="0" i="0" u="none" strike="noStrike" baseline="30000" dirty="0">
                <a:solidFill>
                  <a:srgbClr val="000000"/>
                </a:solidFill>
                <a:latin typeface="Futura Md BT" panose="020B0602020204020303" pitchFamily="34" charset="0"/>
              </a:rPr>
              <a:t>Suelo: rocoso y arcilloso</a:t>
            </a:r>
          </a:p>
          <a:p>
            <a:pPr algn="ctr"/>
            <a:r>
              <a:rPr lang="es-ES" sz="1800" baseline="30000" dirty="0">
                <a:latin typeface="Futura Md BT" panose="020B0602020204020303" pitchFamily="34" charset="0"/>
              </a:rPr>
              <a:t>Diferencia de nivel respecto al lago: 70m</a:t>
            </a:r>
          </a:p>
          <a:p>
            <a:pPr algn="ctr"/>
            <a:r>
              <a:rPr lang="es-ES" sz="1800" baseline="30000" dirty="0">
                <a:latin typeface="Futura Md BT" panose="020B0602020204020303" pitchFamily="34" charset="0"/>
              </a:rPr>
              <a:t>Diferencia de nivel en el proyecto: 30m</a:t>
            </a:r>
            <a:endParaRPr lang="es-CO" sz="1800" dirty="0">
              <a:latin typeface="Futura Md BT" panose="020B0602020204020303" pitchFamily="34" charset="0"/>
            </a:endParaRPr>
          </a:p>
        </p:txBody>
      </p:sp>
      <p:pic>
        <p:nvPicPr>
          <p:cNvPr id="7" name="Marcador de contenido 5" descr="Imagen en blanco y negro de personas en una montaña&#10;&#10;Descripción generada automáticamente con confianza media">
            <a:extLst>
              <a:ext uri="{FF2B5EF4-FFF2-40B4-BE49-F238E27FC236}">
                <a16:creationId xmlns:a16="http://schemas.microsoft.com/office/drawing/2014/main" id="{1FFA709D-07E8-4A04-8696-629442AF3A36}"/>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5618616" y="1109662"/>
            <a:ext cx="6172200" cy="4629150"/>
          </a:xfrm>
          <a:prstGeom prst="rect">
            <a:avLst/>
          </a:prstGeom>
        </p:spPr>
      </p:pic>
      <p:pic>
        <p:nvPicPr>
          <p:cNvPr id="9" name="Imagen 8" descr="Foto en blanco y negro de un grupo de personas posando para una foto&#10;&#10;Descripción generada automáticamente">
            <a:extLst>
              <a:ext uri="{FF2B5EF4-FFF2-40B4-BE49-F238E27FC236}">
                <a16:creationId xmlns:a16="http://schemas.microsoft.com/office/drawing/2014/main" id="{1F8F7814-2281-4EFC-A797-416591F3F1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8616" y="1109662"/>
            <a:ext cx="6172200" cy="4629150"/>
          </a:xfrm>
          <a:prstGeom prst="rect">
            <a:avLst/>
          </a:prstGeom>
        </p:spPr>
      </p:pic>
      <p:pic>
        <p:nvPicPr>
          <p:cNvPr id="13" name="Imagen 12" descr="Mapa&#10;&#10;Descripción generada automáticamente">
            <a:extLst>
              <a:ext uri="{FF2B5EF4-FFF2-40B4-BE49-F238E27FC236}">
                <a16:creationId xmlns:a16="http://schemas.microsoft.com/office/drawing/2014/main" id="{EF21493E-0BD0-4D58-99C9-48537864A1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4576" y="1109662"/>
            <a:ext cx="2002382" cy="2518064"/>
          </a:xfrm>
          <a:prstGeom prst="rect">
            <a:avLst/>
          </a:prstGeom>
        </p:spPr>
      </p:pic>
      <p:sp>
        <p:nvSpPr>
          <p:cNvPr id="10" name="Marcador de texto 3">
            <a:extLst>
              <a:ext uri="{FF2B5EF4-FFF2-40B4-BE49-F238E27FC236}">
                <a16:creationId xmlns:a16="http://schemas.microsoft.com/office/drawing/2014/main" id="{D74F497F-B1E8-420F-8C1E-85B7D979B3DA}"/>
              </a:ext>
            </a:extLst>
          </p:cNvPr>
          <p:cNvSpPr txBox="1">
            <a:spLocks/>
          </p:cNvSpPr>
          <p:nvPr/>
        </p:nvSpPr>
        <p:spPr>
          <a:xfrm>
            <a:off x="8095298" y="1489128"/>
            <a:ext cx="3932237" cy="260573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s-ES" sz="1800" baseline="30000" dirty="0">
                <a:solidFill>
                  <a:srgbClr val="000000"/>
                </a:solidFill>
                <a:latin typeface="Futura" panose="02020800000000000000" pitchFamily="18" charset="0"/>
              </a:rPr>
              <a:t>VALORACIÓN DEL PAISAJE</a:t>
            </a:r>
          </a:p>
          <a:p>
            <a:pPr algn="ctr"/>
            <a:endParaRPr lang="pt-BR" sz="1800" baseline="30000" dirty="0">
              <a:solidFill>
                <a:srgbClr val="000000"/>
              </a:solidFill>
              <a:latin typeface="Futura Md BT" panose="020B0602020204020303" pitchFamily="34" charset="0"/>
            </a:endParaRPr>
          </a:p>
          <a:p>
            <a:pPr algn="ctr"/>
            <a:r>
              <a:rPr lang="es-ES" sz="1800" baseline="30000" dirty="0">
                <a:solidFill>
                  <a:srgbClr val="000000"/>
                </a:solidFill>
                <a:latin typeface="Futura Md BT" panose="020B0602020204020303" pitchFamily="34" charset="0"/>
              </a:rPr>
              <a:t>Elementos de relieve: 3</a:t>
            </a:r>
          </a:p>
          <a:p>
            <a:pPr algn="ctr"/>
            <a:r>
              <a:rPr lang="es-ES" sz="1800" baseline="30000" dirty="0">
                <a:solidFill>
                  <a:srgbClr val="000000"/>
                </a:solidFill>
                <a:latin typeface="Futura Md BT" panose="020B0602020204020303" pitchFamily="34" charset="0"/>
              </a:rPr>
              <a:t>Elementos hídricos: 3</a:t>
            </a:r>
          </a:p>
          <a:p>
            <a:pPr algn="ctr"/>
            <a:r>
              <a:rPr lang="es-ES" sz="1800" baseline="30000" dirty="0">
                <a:solidFill>
                  <a:srgbClr val="000000"/>
                </a:solidFill>
                <a:latin typeface="Futura Md BT" panose="020B0602020204020303" pitchFamily="34" charset="0"/>
              </a:rPr>
              <a:t>Diversidad de colores y texturas: 2</a:t>
            </a:r>
          </a:p>
          <a:p>
            <a:pPr algn="ctr"/>
            <a:r>
              <a:rPr lang="es-ES" sz="1800" baseline="30000" dirty="0">
                <a:solidFill>
                  <a:srgbClr val="000000"/>
                </a:solidFill>
                <a:latin typeface="Futura Md BT" panose="020B0602020204020303" pitchFamily="34" charset="0"/>
              </a:rPr>
              <a:t>Actividad económica: 1</a:t>
            </a:r>
          </a:p>
          <a:p>
            <a:pPr algn="ctr"/>
            <a:r>
              <a:rPr lang="es-ES" sz="1800" baseline="30000" dirty="0">
                <a:solidFill>
                  <a:srgbClr val="000000"/>
                </a:solidFill>
                <a:latin typeface="Futura Md BT" panose="020B0602020204020303" pitchFamily="34" charset="0"/>
              </a:rPr>
              <a:t>Flora y Fauna: 2</a:t>
            </a:r>
          </a:p>
          <a:p>
            <a:pPr algn="ctr"/>
            <a:endParaRPr lang="es-ES" sz="1800" baseline="30000" dirty="0">
              <a:solidFill>
                <a:srgbClr val="000000"/>
              </a:solidFill>
              <a:latin typeface="Futura Md BT" panose="020B0602020204020303" pitchFamily="34" charset="0"/>
            </a:endParaRPr>
          </a:p>
          <a:p>
            <a:pPr algn="ctr"/>
            <a:r>
              <a:rPr lang="es-ES" sz="1800" baseline="30000" dirty="0">
                <a:solidFill>
                  <a:srgbClr val="000000"/>
                </a:solidFill>
                <a:latin typeface="Futura Md BT" panose="020B0602020204020303" pitchFamily="34" charset="0"/>
              </a:rPr>
              <a:t>TOTAL: 11 de 15</a:t>
            </a:r>
          </a:p>
          <a:p>
            <a:pPr algn="ctr"/>
            <a:endParaRPr lang="es-CO" sz="1800" dirty="0">
              <a:latin typeface="Futura Md BT" panose="020B0602020204020303" pitchFamily="34" charset="0"/>
            </a:endParaRPr>
          </a:p>
        </p:txBody>
      </p:sp>
    </p:spTree>
    <p:extLst>
      <p:ext uri="{BB962C8B-B14F-4D97-AF65-F5344CB8AC3E}">
        <p14:creationId xmlns:p14="http://schemas.microsoft.com/office/powerpoint/2010/main" val="2472942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DBFCA32-AAEF-49FE-9B21-7FECB2BA42FD}"/>
              </a:ext>
            </a:extLst>
          </p:cNvPr>
          <p:cNvSpPr>
            <a:spLocks noGrp="1"/>
          </p:cNvSpPr>
          <p:nvPr>
            <p:ph type="title"/>
          </p:nvPr>
        </p:nvSpPr>
        <p:spPr>
          <a:xfrm>
            <a:off x="839788" y="531223"/>
            <a:ext cx="4524692" cy="966651"/>
          </a:xfrm>
        </p:spPr>
        <p:txBody>
          <a:bodyPr/>
          <a:lstStyle/>
          <a:p>
            <a:r>
              <a:rPr lang="es-ES_tradnl" sz="3600" b="0" i="0" u="none" strike="noStrike" baseline="30000" dirty="0">
                <a:solidFill>
                  <a:srgbClr val="000000"/>
                </a:solidFill>
                <a:latin typeface="Epistolar" panose="030B0603070302020204" pitchFamily="66" charset="2"/>
              </a:rPr>
              <a:t>COMPLEJO TURÍSTICO SUÉ</a:t>
            </a:r>
            <a:br>
              <a:rPr lang="es-ES_tradnl" sz="1800" b="0" i="0" u="none" strike="noStrike" baseline="30000" dirty="0">
                <a:solidFill>
                  <a:srgbClr val="000000"/>
                </a:solidFill>
                <a:latin typeface="Epistolar" panose="030B0603070302020204" pitchFamily="66" charset="2"/>
              </a:rPr>
            </a:br>
            <a:r>
              <a:rPr lang="es-ES" sz="2800" b="0" i="0" u="none" strike="noStrike" baseline="30000" dirty="0">
                <a:solidFill>
                  <a:srgbClr val="000000"/>
                </a:solidFill>
                <a:latin typeface="Futura" panose="02020800000000000000" pitchFamily="18" charset="0"/>
              </a:rPr>
              <a:t>CONCEPTO DEL PROYECTO</a:t>
            </a:r>
            <a:endParaRPr lang="es-CO" dirty="0"/>
          </a:p>
        </p:txBody>
      </p:sp>
      <p:pic>
        <p:nvPicPr>
          <p:cNvPr id="9" name="Marcador de contenido 8" descr="Una calle con nieve y arboles de fondo&#10;&#10;Descripción generada automáticamente con confianza media">
            <a:extLst>
              <a:ext uri="{FF2B5EF4-FFF2-40B4-BE49-F238E27FC236}">
                <a16:creationId xmlns:a16="http://schemas.microsoft.com/office/drawing/2014/main" id="{3A685C16-B5B2-4F8F-B805-5E3E76E70BC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5999" y="531224"/>
            <a:ext cx="5413507" cy="5795554"/>
          </a:xfrm>
        </p:spPr>
      </p:pic>
      <p:sp>
        <p:nvSpPr>
          <p:cNvPr id="4" name="Marcador de texto 3">
            <a:extLst>
              <a:ext uri="{FF2B5EF4-FFF2-40B4-BE49-F238E27FC236}">
                <a16:creationId xmlns:a16="http://schemas.microsoft.com/office/drawing/2014/main" id="{E28CFF61-31B4-46E7-9F11-7F08E66A8C5B}"/>
              </a:ext>
            </a:extLst>
          </p:cNvPr>
          <p:cNvSpPr>
            <a:spLocks noGrp="1"/>
          </p:cNvSpPr>
          <p:nvPr>
            <p:ph type="body" sz="half" idx="2"/>
          </p:nvPr>
        </p:nvSpPr>
        <p:spPr>
          <a:xfrm>
            <a:off x="839788" y="1706880"/>
            <a:ext cx="4524692" cy="3117669"/>
          </a:xfrm>
        </p:spPr>
        <p:txBody>
          <a:bodyPr/>
          <a:lstStyle/>
          <a:p>
            <a:pPr marR="0" algn="just" rtl="0"/>
            <a:r>
              <a:rPr lang="es-ES_tradnl" sz="2000" b="0" i="0" u="none" strike="noStrike" baseline="30000" dirty="0">
                <a:solidFill>
                  <a:srgbClr val="000000"/>
                </a:solidFill>
                <a:latin typeface="Futura" panose="02020800000000000000" pitchFamily="18" charset="0"/>
              </a:rPr>
              <a:t>ESTEREOTOMÍA </a:t>
            </a:r>
          </a:p>
          <a:p>
            <a:pPr marR="0" algn="just" rtl="0"/>
            <a:endParaRPr lang="es-ES_tradnl" sz="1800" b="0" i="0" u="none" strike="noStrike" baseline="30000" dirty="0">
              <a:solidFill>
                <a:srgbClr val="000000"/>
              </a:solidFill>
              <a:latin typeface="Futura Md BT" panose="020B0602020204020303" pitchFamily="34" charset="0"/>
            </a:endParaRPr>
          </a:p>
          <a:p>
            <a:pPr marR="0" algn="just" rtl="0"/>
            <a:r>
              <a:rPr lang="es-ES_tradnl" sz="1800" b="0" i="0" u="none" strike="noStrike" baseline="30000" dirty="0">
                <a:solidFill>
                  <a:srgbClr val="000000"/>
                </a:solidFill>
                <a:latin typeface="Futura Md BT" panose="020B0602020204020303" pitchFamily="34" charset="0"/>
              </a:rPr>
              <a:t>ARQUITECTURA PRIMITIVA | </a:t>
            </a:r>
            <a:r>
              <a:rPr lang="es-ES_tradnl" sz="1800" baseline="30000" dirty="0">
                <a:solidFill>
                  <a:srgbClr val="000000"/>
                </a:solidFill>
                <a:latin typeface="Futura Md BT" panose="020B0602020204020303" pitchFamily="34" charset="0"/>
              </a:rPr>
              <a:t>Alberto </a:t>
            </a:r>
            <a:r>
              <a:rPr lang="es-ES_tradnl" sz="1800" b="0" i="0" u="none" strike="noStrike" baseline="30000" dirty="0">
                <a:solidFill>
                  <a:srgbClr val="000000"/>
                </a:solidFill>
                <a:latin typeface="Futura Md BT" panose="020B0602020204020303" pitchFamily="34" charset="0"/>
              </a:rPr>
              <a:t>Campo Baeza</a:t>
            </a:r>
          </a:p>
          <a:p>
            <a:pPr marR="0" algn="just" rtl="0"/>
            <a:endParaRPr lang="es-ES_tradnl" sz="1800" b="0" i="0" u="none" strike="noStrike" baseline="30000" dirty="0">
              <a:solidFill>
                <a:srgbClr val="000000"/>
              </a:solidFill>
              <a:latin typeface="Futura Md BT" panose="020B0602020204020303" pitchFamily="34" charset="0"/>
            </a:endParaRPr>
          </a:p>
          <a:p>
            <a:pPr marR="0" algn="just" rtl="0"/>
            <a:r>
              <a:rPr lang="es-ES_tradnl" sz="1800" b="0" i="0" u="none" strike="noStrike" baseline="30000" dirty="0">
                <a:solidFill>
                  <a:srgbClr val="000000"/>
                </a:solidFill>
                <a:latin typeface="Futura Md BT" panose="020B0602020204020303" pitchFamily="34" charset="0"/>
              </a:rPr>
              <a:t>Arquitectura sólida que nace de la tierra.</a:t>
            </a:r>
          </a:p>
          <a:p>
            <a:pPr marR="0" algn="just" rtl="0"/>
            <a:endParaRPr lang="es-ES_tradnl" sz="1800" b="0" i="0" u="none" strike="noStrike" baseline="30000" dirty="0">
              <a:solidFill>
                <a:srgbClr val="000000"/>
              </a:solidFill>
              <a:latin typeface="Futura Md BT" panose="020B0602020204020303" pitchFamily="34" charset="0"/>
            </a:endParaRPr>
          </a:p>
          <a:p>
            <a:pPr marR="0" algn="just" rtl="0"/>
            <a:r>
              <a:rPr lang="es-ES" sz="1800" b="0" i="0" u="none" strike="noStrike" baseline="30000" dirty="0">
                <a:solidFill>
                  <a:srgbClr val="000000"/>
                </a:solidFill>
                <a:latin typeface="Futura Md BT" panose="020B0602020204020303" pitchFamily="34" charset="0"/>
              </a:rPr>
              <a:t>Configuración del espacio a partir del corte del sólido.</a:t>
            </a:r>
          </a:p>
          <a:p>
            <a:pPr marR="0" algn="just" rtl="0"/>
            <a:r>
              <a:rPr lang="es-ES" sz="1800" b="0" i="0" u="none" strike="noStrike" baseline="30000" dirty="0">
                <a:solidFill>
                  <a:srgbClr val="000000"/>
                </a:solidFill>
                <a:latin typeface="Futura Md BT" panose="020B0602020204020303" pitchFamily="34" charset="0"/>
              </a:rPr>
              <a:t>Unidad entre la masa y el vacío.</a:t>
            </a:r>
          </a:p>
          <a:p>
            <a:pPr marR="0" algn="just" rtl="0"/>
            <a:r>
              <a:rPr lang="es-ES" sz="1800" b="0" i="0" u="none" strike="noStrike" baseline="30000" dirty="0">
                <a:solidFill>
                  <a:srgbClr val="000000"/>
                </a:solidFill>
                <a:latin typeface="Futura Md BT" panose="020B0602020204020303" pitchFamily="34" charset="0"/>
              </a:rPr>
              <a:t>Aplicación de un material continuo.</a:t>
            </a:r>
            <a:endParaRPr lang="es-CO" dirty="0"/>
          </a:p>
        </p:txBody>
      </p:sp>
      <p:sp>
        <p:nvSpPr>
          <p:cNvPr id="5" name="Marcador de texto 3">
            <a:extLst>
              <a:ext uri="{FF2B5EF4-FFF2-40B4-BE49-F238E27FC236}">
                <a16:creationId xmlns:a16="http://schemas.microsoft.com/office/drawing/2014/main" id="{044F9068-CA02-429B-974C-69D11378E75D}"/>
              </a:ext>
            </a:extLst>
          </p:cNvPr>
          <p:cNvSpPr txBox="1">
            <a:spLocks/>
          </p:cNvSpPr>
          <p:nvPr/>
        </p:nvSpPr>
        <p:spPr>
          <a:xfrm>
            <a:off x="836612" y="4948645"/>
            <a:ext cx="3932237" cy="1378132"/>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algn="ctr" rtl="0"/>
            <a:r>
              <a:rPr lang="es-ES_tradnl" sz="1800" b="1" i="0" u="none" strike="noStrike" baseline="30000" dirty="0">
                <a:solidFill>
                  <a:srgbClr val="000000"/>
                </a:solidFill>
                <a:latin typeface="Futura Md BT" panose="020B0602020204020303" pitchFamily="34" charset="0"/>
              </a:rPr>
              <a:t>ARQUITECTURA JAPONESA</a:t>
            </a:r>
          </a:p>
          <a:p>
            <a:pPr marR="0" algn="ctr" rtl="0"/>
            <a:r>
              <a:rPr lang="es-ES_tradnl" sz="1800" b="1" i="0" u="none" strike="noStrike" baseline="30000" dirty="0">
                <a:solidFill>
                  <a:srgbClr val="000000"/>
                </a:solidFill>
                <a:latin typeface="Futura Md BT" panose="020B0602020204020303" pitchFamily="34" charset="0"/>
              </a:rPr>
              <a:t>COSMOGONÍA MUISCA</a:t>
            </a:r>
          </a:p>
          <a:p>
            <a:pPr marR="0" algn="ctr" rtl="0"/>
            <a:r>
              <a:rPr lang="es-ES_tradnl" sz="1800" b="1" i="0" u="none" strike="noStrike" baseline="30000" dirty="0">
                <a:solidFill>
                  <a:srgbClr val="000000"/>
                </a:solidFill>
                <a:latin typeface="Futura Md BT" panose="020B0602020204020303" pitchFamily="34" charset="0"/>
              </a:rPr>
              <a:t>ATMÓSFERAS</a:t>
            </a:r>
          </a:p>
          <a:p>
            <a:pPr marR="0" algn="ctr" rtl="0"/>
            <a:endParaRPr lang="es-ES_tradnl" sz="1800" b="1" i="0" u="none" strike="noStrike" baseline="30000" dirty="0">
              <a:solidFill>
                <a:srgbClr val="000000"/>
              </a:solidFill>
              <a:latin typeface="Futura Md BT" panose="020B0602020204020303" pitchFamily="34" charset="0"/>
            </a:endParaRPr>
          </a:p>
          <a:p>
            <a:pPr algn="ctr"/>
            <a:r>
              <a:rPr lang="es-ES" sz="1800" b="1" i="0" u="none" strike="noStrike" baseline="30000" dirty="0">
                <a:solidFill>
                  <a:srgbClr val="000000"/>
                </a:solidFill>
                <a:latin typeface="Futura Md BT" panose="020B0602020204020303" pitchFamily="34" charset="0"/>
              </a:rPr>
              <a:t>¿QUÉ SE TOMA DE ESTOS?</a:t>
            </a:r>
          </a:p>
        </p:txBody>
      </p:sp>
      <p:pic>
        <p:nvPicPr>
          <p:cNvPr id="11" name="Imagen 10" descr="Dibujo en blanco y negro&#10;&#10;Descripción generada automáticamente con confianza baja">
            <a:extLst>
              <a:ext uri="{FF2B5EF4-FFF2-40B4-BE49-F238E27FC236}">
                <a16:creationId xmlns:a16="http://schemas.microsoft.com/office/drawing/2014/main" id="{C0D31A18-5285-442B-9960-97E1CC9155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6946" y="531222"/>
            <a:ext cx="4255266" cy="2250581"/>
          </a:xfrm>
          <a:prstGeom prst="rect">
            <a:avLst/>
          </a:prstGeom>
        </p:spPr>
      </p:pic>
      <p:sp>
        <p:nvSpPr>
          <p:cNvPr id="13" name="CuadroTexto 12">
            <a:extLst>
              <a:ext uri="{FF2B5EF4-FFF2-40B4-BE49-F238E27FC236}">
                <a16:creationId xmlns:a16="http://schemas.microsoft.com/office/drawing/2014/main" id="{5F1A71F5-3711-4E04-950E-E38F4A47B2C3}"/>
              </a:ext>
            </a:extLst>
          </p:cNvPr>
          <p:cNvSpPr txBox="1"/>
          <p:nvPr/>
        </p:nvSpPr>
        <p:spPr>
          <a:xfrm>
            <a:off x="6961964" y="1423851"/>
            <a:ext cx="6096000" cy="261610"/>
          </a:xfrm>
          <a:prstGeom prst="rect">
            <a:avLst/>
          </a:prstGeom>
          <a:noFill/>
        </p:spPr>
        <p:txBody>
          <a:bodyPr wrap="square">
            <a:spAutoFit/>
          </a:bodyPr>
          <a:lstStyle/>
          <a:p>
            <a:pPr marR="0" algn="l" rtl="0"/>
            <a:r>
              <a:rPr lang="es-ES_tradnl" sz="1050" b="1" dirty="0">
                <a:solidFill>
                  <a:schemeClr val="bg1"/>
                </a:solidFill>
                <a:latin typeface="Futura Md BT" panose="020B0602020204020303" pitchFamily="34" charset="0"/>
              </a:rPr>
              <a:t>SÓLIDO PURO</a:t>
            </a:r>
          </a:p>
        </p:txBody>
      </p:sp>
      <p:sp>
        <p:nvSpPr>
          <p:cNvPr id="14" name="CuadroTexto 13">
            <a:extLst>
              <a:ext uri="{FF2B5EF4-FFF2-40B4-BE49-F238E27FC236}">
                <a16:creationId xmlns:a16="http://schemas.microsoft.com/office/drawing/2014/main" id="{76FBED57-F33A-4DE7-866F-F2676981BEA3}"/>
              </a:ext>
            </a:extLst>
          </p:cNvPr>
          <p:cNvSpPr txBox="1"/>
          <p:nvPr/>
        </p:nvSpPr>
        <p:spPr>
          <a:xfrm>
            <a:off x="7425844" y="1968488"/>
            <a:ext cx="6096000" cy="261610"/>
          </a:xfrm>
          <a:prstGeom prst="rect">
            <a:avLst/>
          </a:prstGeom>
          <a:noFill/>
        </p:spPr>
        <p:txBody>
          <a:bodyPr wrap="square">
            <a:spAutoFit/>
          </a:bodyPr>
          <a:lstStyle/>
          <a:p>
            <a:pPr marR="0" algn="l" rtl="0"/>
            <a:r>
              <a:rPr lang="es-ES_tradnl" sz="1050" b="1" dirty="0">
                <a:solidFill>
                  <a:schemeClr val="bg1"/>
                </a:solidFill>
                <a:latin typeface="Futura Md BT" panose="020B0602020204020303" pitchFamily="34" charset="0"/>
              </a:rPr>
              <a:t>SUSTRACCIONES</a:t>
            </a:r>
          </a:p>
        </p:txBody>
      </p:sp>
      <p:sp>
        <p:nvSpPr>
          <p:cNvPr id="15" name="CuadroTexto 14">
            <a:extLst>
              <a:ext uri="{FF2B5EF4-FFF2-40B4-BE49-F238E27FC236}">
                <a16:creationId xmlns:a16="http://schemas.microsoft.com/office/drawing/2014/main" id="{227403F1-4B0B-44EA-8E1D-AC2B25B817A8}"/>
              </a:ext>
            </a:extLst>
          </p:cNvPr>
          <p:cNvSpPr txBox="1"/>
          <p:nvPr/>
        </p:nvSpPr>
        <p:spPr>
          <a:xfrm>
            <a:off x="7955869" y="2382319"/>
            <a:ext cx="1598966" cy="415498"/>
          </a:xfrm>
          <a:prstGeom prst="rect">
            <a:avLst/>
          </a:prstGeom>
          <a:noFill/>
        </p:spPr>
        <p:txBody>
          <a:bodyPr wrap="square">
            <a:spAutoFit/>
          </a:bodyPr>
          <a:lstStyle/>
          <a:p>
            <a:pPr marR="0" algn="l" rtl="0"/>
            <a:r>
              <a:rPr lang="es-ES_tradnl" sz="1050" b="1" dirty="0">
                <a:solidFill>
                  <a:schemeClr val="bg1"/>
                </a:solidFill>
                <a:latin typeface="Futura Md BT" panose="020B0602020204020303" pitchFamily="34" charset="0"/>
              </a:rPr>
              <a:t>OPERACIONES PARA LA ENTRADA DE LUZ</a:t>
            </a:r>
          </a:p>
        </p:txBody>
      </p:sp>
      <p:sp>
        <p:nvSpPr>
          <p:cNvPr id="16" name="Marcador de texto 3">
            <a:extLst>
              <a:ext uri="{FF2B5EF4-FFF2-40B4-BE49-F238E27FC236}">
                <a16:creationId xmlns:a16="http://schemas.microsoft.com/office/drawing/2014/main" id="{112AAC02-C51D-491D-95BD-CA1D57F96111}"/>
              </a:ext>
            </a:extLst>
          </p:cNvPr>
          <p:cNvSpPr txBox="1">
            <a:spLocks/>
          </p:cNvSpPr>
          <p:nvPr/>
        </p:nvSpPr>
        <p:spPr>
          <a:xfrm>
            <a:off x="836612" y="4874285"/>
            <a:ext cx="3932237" cy="1486080"/>
          </a:xfrm>
          <a:prstGeom prst="rect">
            <a:avLst/>
          </a:prstGeom>
        </p:spPr>
        <p:txBody>
          <a:bodyPr vert="horz" lIns="91440" tIns="45720" rIns="91440" bIns="45720" rtlCol="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algn="ctr" rtl="0"/>
            <a:r>
              <a:rPr lang="es-ES_tradnl" b="1" dirty="0">
                <a:latin typeface="Futura Md BT" panose="020B0602020204020303" pitchFamily="34" charset="0"/>
              </a:rPr>
              <a:t>Conceptos fenomenológicos de la arquitectura japonesa para generar experiencias.</a:t>
            </a:r>
          </a:p>
          <a:p>
            <a:pPr marR="0" algn="ctr" rtl="0"/>
            <a:r>
              <a:rPr lang="es-ES_tradnl" b="1" dirty="0">
                <a:latin typeface="Futura Md BT" panose="020B0602020204020303" pitchFamily="34" charset="0"/>
              </a:rPr>
              <a:t>PENUMBRA</a:t>
            </a:r>
          </a:p>
          <a:p>
            <a:pPr marR="0" algn="ctr" rtl="0"/>
            <a:r>
              <a:rPr lang="es-ES_tradnl" b="1" dirty="0">
                <a:latin typeface="Futura Md BT" panose="020B0602020204020303" pitchFamily="34" charset="0"/>
              </a:rPr>
              <a:t>PATIO INTERIOR</a:t>
            </a:r>
          </a:p>
          <a:p>
            <a:pPr marR="0" algn="ctr" rtl="0"/>
            <a:r>
              <a:rPr lang="es-ES_tradnl" b="1" dirty="0">
                <a:latin typeface="Futura Md BT" panose="020B0602020204020303" pitchFamily="34" charset="0"/>
              </a:rPr>
              <a:t>GEOMETRÍA PURA</a:t>
            </a:r>
          </a:p>
        </p:txBody>
      </p:sp>
      <p:sp>
        <p:nvSpPr>
          <p:cNvPr id="17" name="Marcador de texto 3">
            <a:extLst>
              <a:ext uri="{FF2B5EF4-FFF2-40B4-BE49-F238E27FC236}">
                <a16:creationId xmlns:a16="http://schemas.microsoft.com/office/drawing/2014/main" id="{F3A443FE-E12C-466A-A401-45A36BF651A6}"/>
              </a:ext>
            </a:extLst>
          </p:cNvPr>
          <p:cNvSpPr txBox="1">
            <a:spLocks/>
          </p:cNvSpPr>
          <p:nvPr/>
        </p:nvSpPr>
        <p:spPr>
          <a:xfrm>
            <a:off x="836612" y="4874285"/>
            <a:ext cx="3932237" cy="1486080"/>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algn="ctr" rtl="0"/>
            <a:r>
              <a:rPr lang="es-ES_tradnl" b="1" dirty="0">
                <a:latin typeface="Futura Md BT" panose="020B0602020204020303" pitchFamily="34" charset="0"/>
              </a:rPr>
              <a:t>Conceptos fenomenológicos de la cosmogonía muisca para generar experiencias.</a:t>
            </a:r>
          </a:p>
          <a:p>
            <a:pPr marR="0" algn="ctr" rtl="0"/>
            <a:r>
              <a:rPr lang="es-ES_tradnl" b="1" dirty="0">
                <a:latin typeface="Futura Md BT" panose="020B0602020204020303" pitchFamily="34" charset="0"/>
              </a:rPr>
              <a:t>AGUA | FUEGO | SOL</a:t>
            </a:r>
          </a:p>
          <a:p>
            <a:pPr marR="0" algn="ctr" rtl="0"/>
            <a:r>
              <a:rPr lang="es-ES_tradnl" b="1" dirty="0">
                <a:latin typeface="Futura Md BT" panose="020B0602020204020303" pitchFamily="34" charset="0"/>
              </a:rPr>
              <a:t>SOMBRAS</a:t>
            </a:r>
          </a:p>
          <a:p>
            <a:pPr marR="0" algn="ctr" rtl="0"/>
            <a:r>
              <a:rPr lang="es-ES_tradnl" b="1" dirty="0">
                <a:latin typeface="Futura Md BT" panose="020B0602020204020303" pitchFamily="34" charset="0"/>
              </a:rPr>
              <a:t>NATURALEZA</a:t>
            </a:r>
          </a:p>
        </p:txBody>
      </p:sp>
      <p:sp>
        <p:nvSpPr>
          <p:cNvPr id="18" name="Marcador de texto 3">
            <a:extLst>
              <a:ext uri="{FF2B5EF4-FFF2-40B4-BE49-F238E27FC236}">
                <a16:creationId xmlns:a16="http://schemas.microsoft.com/office/drawing/2014/main" id="{F65D05DF-F597-42BA-927F-C0FD137D3ECD}"/>
              </a:ext>
            </a:extLst>
          </p:cNvPr>
          <p:cNvSpPr txBox="1">
            <a:spLocks/>
          </p:cNvSpPr>
          <p:nvPr/>
        </p:nvSpPr>
        <p:spPr>
          <a:xfrm>
            <a:off x="836611" y="4894671"/>
            <a:ext cx="3932237" cy="1486080"/>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algn="ctr" rtl="0"/>
            <a:r>
              <a:rPr lang="es-ES_tradnl" b="1" dirty="0">
                <a:latin typeface="Futura Md BT" panose="020B0602020204020303" pitchFamily="34" charset="0"/>
              </a:rPr>
              <a:t>Operaciones de observación fenomenológica en la generación de atmósferas.</a:t>
            </a:r>
          </a:p>
          <a:p>
            <a:pPr marR="0" algn="ctr" rtl="0"/>
            <a:r>
              <a:rPr lang="es-ES_tradnl" b="1" dirty="0">
                <a:latin typeface="Futura Md BT" panose="020B0602020204020303" pitchFamily="34" charset="0"/>
              </a:rPr>
              <a:t>FOCOS VISUALES</a:t>
            </a:r>
          </a:p>
          <a:p>
            <a:pPr marR="0" algn="ctr" rtl="0"/>
            <a:r>
              <a:rPr lang="es-ES_tradnl" b="1" dirty="0">
                <a:latin typeface="Futura Md BT" panose="020B0602020204020303" pitchFamily="34" charset="0"/>
              </a:rPr>
              <a:t>ESTÍMULOS SENSORIALES</a:t>
            </a:r>
          </a:p>
          <a:p>
            <a:pPr marR="0" algn="ctr" rtl="0"/>
            <a:r>
              <a:rPr lang="es-ES_tradnl" b="1" dirty="0">
                <a:latin typeface="Futura Md BT" panose="020B0602020204020303" pitchFamily="34" charset="0"/>
              </a:rPr>
              <a:t>SUSTRACCIONES</a:t>
            </a:r>
          </a:p>
        </p:txBody>
      </p:sp>
      <p:pic>
        <p:nvPicPr>
          <p:cNvPr id="19" name="Imagen 18" descr="Imagen que contiene Gráfico de rectángulos&#10;&#10;Descripción generada automáticamente">
            <a:extLst>
              <a:ext uri="{FF2B5EF4-FFF2-40B4-BE49-F238E27FC236}">
                <a16:creationId xmlns:a16="http://schemas.microsoft.com/office/drawing/2014/main" id="{950C44C1-2D84-4DDF-A9C0-36B4BC310B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96946" y="531223"/>
            <a:ext cx="3688643" cy="5795554"/>
          </a:xfrm>
          <a:prstGeom prst="rect">
            <a:avLst/>
          </a:prstGeom>
        </p:spPr>
      </p:pic>
    </p:spTree>
    <p:extLst>
      <p:ext uri="{BB962C8B-B14F-4D97-AF65-F5344CB8AC3E}">
        <p14:creationId xmlns:p14="http://schemas.microsoft.com/office/powerpoint/2010/main" val="2701523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1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hidden"/>
                                      </p:to>
                                    </p:set>
                                  </p:childTnLst>
                                </p:cTn>
                              </p:par>
                              <p:par>
                                <p:cTn id="31" presetID="1" presetClass="exit"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hidden"/>
                                      </p:to>
                                    </p:set>
                                  </p:childTnLst>
                                </p:cTn>
                              </p:par>
                              <p:par>
                                <p:cTn id="33" presetID="1" presetClass="exit" presetSubtype="0" fill="hold" grpId="0" nodeType="withEffect">
                                  <p:stCondLst>
                                    <p:cond delay="0"/>
                                  </p:stCondLst>
                                  <p:childTnLst>
                                    <p:set>
                                      <p:cBhvr>
                                        <p:cTn id="34" dur="1" fill="hold">
                                          <p:stCondLst>
                                            <p:cond delay="0"/>
                                          </p:stCondLst>
                                        </p:cTn>
                                        <p:tgtEl>
                                          <p:spTgt spid="15"/>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11"/>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9"/>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3" grpId="0"/>
      <p:bldP spid="14" grpId="0"/>
      <p:bldP spid="15" grpId="0"/>
      <p:bldP spid="16" grpId="0"/>
      <p:bldP spid="16" grpId="1"/>
      <p:bldP spid="17" grpId="0"/>
      <p:bldP spid="17" grpId="1"/>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EFB22E7-11A4-4CDA-8DB5-99F5EEF39C85}"/>
              </a:ext>
            </a:extLst>
          </p:cNvPr>
          <p:cNvSpPr>
            <a:spLocks noGrp="1"/>
          </p:cNvSpPr>
          <p:nvPr>
            <p:ph type="title"/>
          </p:nvPr>
        </p:nvSpPr>
        <p:spPr>
          <a:xfrm>
            <a:off x="839788" y="566057"/>
            <a:ext cx="4542109" cy="696686"/>
          </a:xfrm>
        </p:spPr>
        <p:txBody>
          <a:bodyPr/>
          <a:lstStyle/>
          <a:p>
            <a:r>
              <a:rPr lang="es-ES" b="0" i="0" u="none" strike="noStrike" baseline="30000" dirty="0">
                <a:solidFill>
                  <a:srgbClr val="000000"/>
                </a:solidFill>
                <a:latin typeface="Futura" panose="02020800000000000000" pitchFamily="18" charset="0"/>
              </a:rPr>
              <a:t>PROGRAMA ARQUITECTÓNICO</a:t>
            </a:r>
            <a:endParaRPr lang="es-CO" dirty="0"/>
          </a:p>
        </p:txBody>
      </p:sp>
      <p:pic>
        <p:nvPicPr>
          <p:cNvPr id="6" name="Marcador de contenido 5" descr="Forma&#10;&#10;Descripción generada automáticamente con confianza baja">
            <a:extLst>
              <a:ext uri="{FF2B5EF4-FFF2-40B4-BE49-F238E27FC236}">
                <a16:creationId xmlns:a16="http://schemas.microsoft.com/office/drawing/2014/main" id="{61C37EF9-C619-4E49-A17B-40DB89C60F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283741"/>
            <a:ext cx="6172200" cy="4280993"/>
          </a:xfrm>
        </p:spPr>
      </p:pic>
      <p:sp>
        <p:nvSpPr>
          <p:cNvPr id="4" name="Marcador de texto 3">
            <a:extLst>
              <a:ext uri="{FF2B5EF4-FFF2-40B4-BE49-F238E27FC236}">
                <a16:creationId xmlns:a16="http://schemas.microsoft.com/office/drawing/2014/main" id="{88A2A5C9-F405-403F-8467-9657F5199B58}"/>
              </a:ext>
            </a:extLst>
          </p:cNvPr>
          <p:cNvSpPr>
            <a:spLocks noGrp="1"/>
          </p:cNvSpPr>
          <p:nvPr>
            <p:ph type="body" sz="half" idx="2"/>
          </p:nvPr>
        </p:nvSpPr>
        <p:spPr>
          <a:xfrm>
            <a:off x="839788" y="1645919"/>
            <a:ext cx="3932237" cy="4646023"/>
          </a:xfrm>
        </p:spPr>
        <p:txBody>
          <a:bodyPr/>
          <a:lstStyle/>
          <a:p>
            <a:pPr marR="0" algn="ctr" rtl="0"/>
            <a:r>
              <a:rPr lang="es-ES_tradnl" sz="1800" b="0" i="0" u="none" strike="noStrike" baseline="30000" dirty="0">
                <a:solidFill>
                  <a:srgbClr val="000000"/>
                </a:solidFill>
                <a:latin typeface="Futura Hv BT" panose="020B0702020204020204" pitchFamily="34" charset="0"/>
              </a:rPr>
              <a:t>TERRENO 6 HA</a:t>
            </a:r>
          </a:p>
          <a:p>
            <a:pPr marR="0" algn="ctr" rtl="0"/>
            <a:r>
              <a:rPr lang="es-ES_tradnl" sz="1800" b="0" i="0" u="none" strike="noStrike" baseline="30000" dirty="0">
                <a:solidFill>
                  <a:srgbClr val="000000"/>
                </a:solidFill>
                <a:latin typeface="Futura Hv BT" panose="020B0702020204020204" pitchFamily="34" charset="0"/>
              </a:rPr>
              <a:t>I.O = 0.2 = 12000 M2</a:t>
            </a:r>
          </a:p>
          <a:p>
            <a:pPr marR="0" algn="ctr" rtl="0"/>
            <a:r>
              <a:rPr lang="es-ES_tradnl" sz="1800" b="0" i="0" u="none" strike="noStrike" baseline="30000" dirty="0">
                <a:solidFill>
                  <a:srgbClr val="000000"/>
                </a:solidFill>
                <a:latin typeface="Futura Hv BT" panose="020B0702020204020204" pitchFamily="34" charset="0"/>
              </a:rPr>
              <a:t>PROYECTO: 4067.7 M2</a:t>
            </a:r>
          </a:p>
          <a:p>
            <a:pPr marR="0" algn="ctr" rtl="0"/>
            <a:r>
              <a:rPr lang="es-ES_tradnl" sz="1800" b="0" i="0" u="none" strike="noStrike" baseline="30000" dirty="0">
                <a:solidFill>
                  <a:srgbClr val="000000"/>
                </a:solidFill>
                <a:latin typeface="Futura Hv BT" panose="020B0702020204020204" pitchFamily="34" charset="0"/>
              </a:rPr>
              <a:t>22 MÓDULOS: 2002.62 M2</a:t>
            </a:r>
          </a:p>
          <a:p>
            <a:pPr marR="0" algn="ctr" rtl="0"/>
            <a:r>
              <a:rPr lang="es-ES_tradnl" sz="1800" b="0" i="0" u="none" strike="noStrike" baseline="30000" dirty="0">
                <a:solidFill>
                  <a:srgbClr val="000000"/>
                </a:solidFill>
                <a:latin typeface="Futura Hv BT" panose="020B0702020204020204" pitchFamily="34" charset="0"/>
              </a:rPr>
              <a:t>TOTAL: 6013.66 M2</a:t>
            </a:r>
          </a:p>
          <a:p>
            <a:pPr marR="0" algn="ctr" rtl="0"/>
            <a:endParaRPr lang="es-ES_tradnl" sz="1800" baseline="30000" dirty="0">
              <a:solidFill>
                <a:srgbClr val="000000"/>
              </a:solidFill>
              <a:latin typeface="Futura Hv BT" panose="020B0702020204020204" pitchFamily="34" charset="0"/>
            </a:endParaRPr>
          </a:p>
          <a:p>
            <a:pPr marR="0" algn="ctr" rtl="0"/>
            <a:r>
              <a:rPr lang="es-ES_tradnl" sz="1800" b="0" i="0" u="none" strike="noStrike" baseline="30000" dirty="0">
                <a:solidFill>
                  <a:srgbClr val="000000"/>
                </a:solidFill>
                <a:latin typeface="Futura Hv BT" panose="020B0702020204020204" pitchFamily="34" charset="0"/>
              </a:rPr>
              <a:t>RECEPCIÓN: 210 M2</a:t>
            </a:r>
          </a:p>
          <a:p>
            <a:pPr marR="0" algn="ctr" rtl="0"/>
            <a:r>
              <a:rPr lang="es-ES" sz="1800" b="0" i="0" u="none" strike="noStrike" baseline="30000" dirty="0">
                <a:solidFill>
                  <a:srgbClr val="000000"/>
                </a:solidFill>
                <a:latin typeface="Futura Hv BT" panose="020B0702020204020204" pitchFamily="34" charset="0"/>
              </a:rPr>
              <a:t>CABINA DE MEDITACIÓN: 225 M2</a:t>
            </a:r>
          </a:p>
          <a:p>
            <a:pPr marR="0" algn="ctr" rtl="0"/>
            <a:r>
              <a:rPr lang="es-ES_tradnl" sz="1800" b="0" i="0" u="none" strike="noStrike" baseline="30000" dirty="0">
                <a:solidFill>
                  <a:srgbClr val="000000"/>
                </a:solidFill>
                <a:latin typeface="Futura Hv BT" panose="020B0702020204020204" pitchFamily="34" charset="0"/>
              </a:rPr>
              <a:t>MUSEO MUISCA: 384.7 M2</a:t>
            </a:r>
          </a:p>
          <a:p>
            <a:pPr marR="0" algn="ctr" rtl="0"/>
            <a:r>
              <a:rPr lang="es-ES_tradnl" sz="1800" b="0" i="0" u="none" strike="noStrike" baseline="30000" dirty="0">
                <a:solidFill>
                  <a:srgbClr val="000000"/>
                </a:solidFill>
                <a:latin typeface="Futura Hv BT" panose="020B0702020204020204" pitchFamily="34" charset="0"/>
              </a:rPr>
              <a:t>RESTAURANTE BAR: 548 M2</a:t>
            </a:r>
          </a:p>
          <a:p>
            <a:pPr marR="0" algn="ctr" rtl="0"/>
            <a:r>
              <a:rPr lang="es-ES_tradnl" sz="1800" b="0" i="0" u="none" strike="noStrike" baseline="30000" dirty="0">
                <a:solidFill>
                  <a:srgbClr val="000000"/>
                </a:solidFill>
                <a:latin typeface="Futura Hv BT" panose="020B0702020204020204" pitchFamily="34" charset="0"/>
              </a:rPr>
              <a:t>BALNEARIO SPA: 1675 M2</a:t>
            </a:r>
          </a:p>
          <a:p>
            <a:pPr marR="0" algn="ctr" rtl="0"/>
            <a:r>
              <a:rPr lang="es-ES" sz="1800" b="0" i="0" u="none" strike="noStrike" baseline="30000" dirty="0">
                <a:solidFill>
                  <a:srgbClr val="000000"/>
                </a:solidFill>
                <a:latin typeface="Futura Hv BT" panose="020B0702020204020204" pitchFamily="34" charset="0"/>
              </a:rPr>
              <a:t>PARQUEADEROS: 30 UN - 1025 M2</a:t>
            </a:r>
            <a:endParaRPr lang="es-CO" dirty="0"/>
          </a:p>
        </p:txBody>
      </p:sp>
      <p:sp>
        <p:nvSpPr>
          <p:cNvPr id="7" name="Elipse 6">
            <a:extLst>
              <a:ext uri="{FF2B5EF4-FFF2-40B4-BE49-F238E27FC236}">
                <a16:creationId xmlns:a16="http://schemas.microsoft.com/office/drawing/2014/main" id="{CB5E4AAC-F391-451D-9087-00C9AA568F11}"/>
              </a:ext>
            </a:extLst>
          </p:cNvPr>
          <p:cNvSpPr/>
          <p:nvPr/>
        </p:nvSpPr>
        <p:spPr>
          <a:xfrm>
            <a:off x="7825151" y="2988968"/>
            <a:ext cx="953090" cy="953090"/>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8" name="Elipse 7">
            <a:extLst>
              <a:ext uri="{FF2B5EF4-FFF2-40B4-BE49-F238E27FC236}">
                <a16:creationId xmlns:a16="http://schemas.microsoft.com/office/drawing/2014/main" id="{3549A214-A0FB-4858-BFB3-B8EC21C0D7B2}"/>
              </a:ext>
            </a:extLst>
          </p:cNvPr>
          <p:cNvSpPr/>
          <p:nvPr/>
        </p:nvSpPr>
        <p:spPr>
          <a:xfrm>
            <a:off x="7384008" y="3341666"/>
            <a:ext cx="953090" cy="953090"/>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9" name="Elipse 8">
            <a:extLst>
              <a:ext uri="{FF2B5EF4-FFF2-40B4-BE49-F238E27FC236}">
                <a16:creationId xmlns:a16="http://schemas.microsoft.com/office/drawing/2014/main" id="{7F2E8C35-41AF-45B5-9973-B25BEDE727B5}"/>
              </a:ext>
            </a:extLst>
          </p:cNvPr>
          <p:cNvSpPr/>
          <p:nvPr/>
        </p:nvSpPr>
        <p:spPr>
          <a:xfrm>
            <a:off x="5315722" y="1365885"/>
            <a:ext cx="1111204" cy="1111204"/>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0" name="Elipse 9">
            <a:extLst>
              <a:ext uri="{FF2B5EF4-FFF2-40B4-BE49-F238E27FC236}">
                <a16:creationId xmlns:a16="http://schemas.microsoft.com/office/drawing/2014/main" id="{D1319452-EC4A-4407-862D-E4BED7848150}"/>
              </a:ext>
            </a:extLst>
          </p:cNvPr>
          <p:cNvSpPr/>
          <p:nvPr/>
        </p:nvSpPr>
        <p:spPr>
          <a:xfrm>
            <a:off x="6951006" y="2190489"/>
            <a:ext cx="573200" cy="573200"/>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1" name="Elipse 10">
            <a:extLst>
              <a:ext uri="{FF2B5EF4-FFF2-40B4-BE49-F238E27FC236}">
                <a16:creationId xmlns:a16="http://schemas.microsoft.com/office/drawing/2014/main" id="{BEF5F1FC-7851-4539-B5AB-E2050789C491}"/>
              </a:ext>
            </a:extLst>
          </p:cNvPr>
          <p:cNvSpPr/>
          <p:nvPr/>
        </p:nvSpPr>
        <p:spPr>
          <a:xfrm>
            <a:off x="5482932" y="2454501"/>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3" name="Elipse 12">
            <a:extLst>
              <a:ext uri="{FF2B5EF4-FFF2-40B4-BE49-F238E27FC236}">
                <a16:creationId xmlns:a16="http://schemas.microsoft.com/office/drawing/2014/main" id="{E3AAEAAD-6130-4A14-85C2-4E50D04BA78D}"/>
              </a:ext>
            </a:extLst>
          </p:cNvPr>
          <p:cNvSpPr/>
          <p:nvPr/>
        </p:nvSpPr>
        <p:spPr>
          <a:xfrm>
            <a:off x="6041393" y="2763689"/>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4" name="Elipse 13">
            <a:extLst>
              <a:ext uri="{FF2B5EF4-FFF2-40B4-BE49-F238E27FC236}">
                <a16:creationId xmlns:a16="http://schemas.microsoft.com/office/drawing/2014/main" id="{D1BC6435-05CA-4BE9-90BE-5D78B84BB76B}"/>
              </a:ext>
            </a:extLst>
          </p:cNvPr>
          <p:cNvSpPr/>
          <p:nvPr/>
        </p:nvSpPr>
        <p:spPr>
          <a:xfrm>
            <a:off x="6570553" y="2897214"/>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5" name="Elipse 14">
            <a:extLst>
              <a:ext uri="{FF2B5EF4-FFF2-40B4-BE49-F238E27FC236}">
                <a16:creationId xmlns:a16="http://schemas.microsoft.com/office/drawing/2014/main" id="{35FB75DF-7C47-4AFA-BD7F-9F1C47662E86}"/>
              </a:ext>
            </a:extLst>
          </p:cNvPr>
          <p:cNvSpPr/>
          <p:nvPr/>
        </p:nvSpPr>
        <p:spPr>
          <a:xfrm>
            <a:off x="5510151" y="2864209"/>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6" name="Elipse 15">
            <a:extLst>
              <a:ext uri="{FF2B5EF4-FFF2-40B4-BE49-F238E27FC236}">
                <a16:creationId xmlns:a16="http://schemas.microsoft.com/office/drawing/2014/main" id="{54166090-8292-4FBC-A47C-879D9D3518B3}"/>
              </a:ext>
            </a:extLst>
          </p:cNvPr>
          <p:cNvSpPr/>
          <p:nvPr/>
        </p:nvSpPr>
        <p:spPr>
          <a:xfrm>
            <a:off x="5187701" y="3121517"/>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7" name="Elipse 16">
            <a:extLst>
              <a:ext uri="{FF2B5EF4-FFF2-40B4-BE49-F238E27FC236}">
                <a16:creationId xmlns:a16="http://schemas.microsoft.com/office/drawing/2014/main" id="{6067278D-D7AE-4F8D-805A-40D2C4582707}"/>
              </a:ext>
            </a:extLst>
          </p:cNvPr>
          <p:cNvSpPr/>
          <p:nvPr/>
        </p:nvSpPr>
        <p:spPr>
          <a:xfrm>
            <a:off x="5951294" y="3072311"/>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8" name="Elipse 17">
            <a:extLst>
              <a:ext uri="{FF2B5EF4-FFF2-40B4-BE49-F238E27FC236}">
                <a16:creationId xmlns:a16="http://schemas.microsoft.com/office/drawing/2014/main" id="{0F76F295-C603-4E20-9406-3084E52EC1BC}"/>
              </a:ext>
            </a:extLst>
          </p:cNvPr>
          <p:cNvSpPr/>
          <p:nvPr/>
        </p:nvSpPr>
        <p:spPr>
          <a:xfrm>
            <a:off x="6397970" y="3285606"/>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19" name="Elipse 18">
            <a:extLst>
              <a:ext uri="{FF2B5EF4-FFF2-40B4-BE49-F238E27FC236}">
                <a16:creationId xmlns:a16="http://schemas.microsoft.com/office/drawing/2014/main" id="{3B087A48-5EFF-4164-80E6-35C112E076E0}"/>
              </a:ext>
            </a:extLst>
          </p:cNvPr>
          <p:cNvSpPr/>
          <p:nvPr/>
        </p:nvSpPr>
        <p:spPr>
          <a:xfrm>
            <a:off x="5977669" y="3424237"/>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0" name="Elipse 19">
            <a:extLst>
              <a:ext uri="{FF2B5EF4-FFF2-40B4-BE49-F238E27FC236}">
                <a16:creationId xmlns:a16="http://schemas.microsoft.com/office/drawing/2014/main" id="{F63E9396-2789-465A-89A7-46B3D95EFF41}"/>
              </a:ext>
            </a:extLst>
          </p:cNvPr>
          <p:cNvSpPr/>
          <p:nvPr/>
        </p:nvSpPr>
        <p:spPr>
          <a:xfrm>
            <a:off x="6476222" y="3694996"/>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1" name="Elipse 20">
            <a:extLst>
              <a:ext uri="{FF2B5EF4-FFF2-40B4-BE49-F238E27FC236}">
                <a16:creationId xmlns:a16="http://schemas.microsoft.com/office/drawing/2014/main" id="{A3B86248-919D-4623-9A88-04EDD7E32075}"/>
              </a:ext>
            </a:extLst>
          </p:cNvPr>
          <p:cNvSpPr/>
          <p:nvPr/>
        </p:nvSpPr>
        <p:spPr>
          <a:xfrm>
            <a:off x="5953067" y="3732859"/>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2" name="Elipse 21">
            <a:extLst>
              <a:ext uri="{FF2B5EF4-FFF2-40B4-BE49-F238E27FC236}">
                <a16:creationId xmlns:a16="http://schemas.microsoft.com/office/drawing/2014/main" id="{2590493C-D54E-4773-830E-DBC01805D888}"/>
              </a:ext>
            </a:extLst>
          </p:cNvPr>
          <p:cNvSpPr/>
          <p:nvPr/>
        </p:nvSpPr>
        <p:spPr>
          <a:xfrm>
            <a:off x="5454514" y="3498699"/>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3" name="Elipse 22">
            <a:extLst>
              <a:ext uri="{FF2B5EF4-FFF2-40B4-BE49-F238E27FC236}">
                <a16:creationId xmlns:a16="http://schemas.microsoft.com/office/drawing/2014/main" id="{4BAEF148-66EE-4547-B973-F8D20648305E}"/>
              </a:ext>
            </a:extLst>
          </p:cNvPr>
          <p:cNvSpPr/>
          <p:nvPr/>
        </p:nvSpPr>
        <p:spPr>
          <a:xfrm>
            <a:off x="5478010" y="3826715"/>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4" name="Elipse 23">
            <a:extLst>
              <a:ext uri="{FF2B5EF4-FFF2-40B4-BE49-F238E27FC236}">
                <a16:creationId xmlns:a16="http://schemas.microsoft.com/office/drawing/2014/main" id="{D42E96EF-6A05-4C27-A0EC-C5563556F3EB}"/>
              </a:ext>
            </a:extLst>
          </p:cNvPr>
          <p:cNvSpPr/>
          <p:nvPr/>
        </p:nvSpPr>
        <p:spPr>
          <a:xfrm>
            <a:off x="5965368" y="4041481"/>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5" name="Elipse 24">
            <a:extLst>
              <a:ext uri="{FF2B5EF4-FFF2-40B4-BE49-F238E27FC236}">
                <a16:creationId xmlns:a16="http://schemas.microsoft.com/office/drawing/2014/main" id="{E3ECB22B-96F9-4394-9D5D-7F8ADC50B759}"/>
              </a:ext>
            </a:extLst>
          </p:cNvPr>
          <p:cNvSpPr/>
          <p:nvPr/>
        </p:nvSpPr>
        <p:spPr>
          <a:xfrm>
            <a:off x="5471896" y="4264109"/>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6" name="Elipse 25">
            <a:extLst>
              <a:ext uri="{FF2B5EF4-FFF2-40B4-BE49-F238E27FC236}">
                <a16:creationId xmlns:a16="http://schemas.microsoft.com/office/drawing/2014/main" id="{8D1CDDD1-2643-4CA4-980B-31C116699E97}"/>
              </a:ext>
            </a:extLst>
          </p:cNvPr>
          <p:cNvSpPr/>
          <p:nvPr/>
        </p:nvSpPr>
        <p:spPr>
          <a:xfrm>
            <a:off x="6037953" y="4449920"/>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7" name="Elipse 26">
            <a:extLst>
              <a:ext uri="{FF2B5EF4-FFF2-40B4-BE49-F238E27FC236}">
                <a16:creationId xmlns:a16="http://schemas.microsoft.com/office/drawing/2014/main" id="{B9EC9DF6-D4A1-4490-BDF6-B64FE0D95BEA}"/>
              </a:ext>
            </a:extLst>
          </p:cNvPr>
          <p:cNvSpPr/>
          <p:nvPr/>
        </p:nvSpPr>
        <p:spPr>
          <a:xfrm>
            <a:off x="8892338" y="4643165"/>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8" name="Elipse 27">
            <a:extLst>
              <a:ext uri="{FF2B5EF4-FFF2-40B4-BE49-F238E27FC236}">
                <a16:creationId xmlns:a16="http://schemas.microsoft.com/office/drawing/2014/main" id="{6C798642-1076-4C44-ADDB-173EB26239D0}"/>
              </a:ext>
            </a:extLst>
          </p:cNvPr>
          <p:cNvSpPr/>
          <p:nvPr/>
        </p:nvSpPr>
        <p:spPr>
          <a:xfrm>
            <a:off x="8107500" y="4449920"/>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29" name="Elipse 28">
            <a:extLst>
              <a:ext uri="{FF2B5EF4-FFF2-40B4-BE49-F238E27FC236}">
                <a16:creationId xmlns:a16="http://schemas.microsoft.com/office/drawing/2014/main" id="{604470E7-5861-4EF1-A326-6AED9BFC328A}"/>
              </a:ext>
            </a:extLst>
          </p:cNvPr>
          <p:cNvSpPr/>
          <p:nvPr/>
        </p:nvSpPr>
        <p:spPr>
          <a:xfrm>
            <a:off x="8389304" y="4837361"/>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30" name="Elipse 29">
            <a:extLst>
              <a:ext uri="{FF2B5EF4-FFF2-40B4-BE49-F238E27FC236}">
                <a16:creationId xmlns:a16="http://schemas.microsoft.com/office/drawing/2014/main" id="{EB81B93E-0840-47F8-A6C7-0CC6B74C4DBB}"/>
              </a:ext>
            </a:extLst>
          </p:cNvPr>
          <p:cNvSpPr/>
          <p:nvPr/>
        </p:nvSpPr>
        <p:spPr>
          <a:xfrm>
            <a:off x="7818783" y="4914238"/>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31" name="Elipse 30">
            <a:extLst>
              <a:ext uri="{FF2B5EF4-FFF2-40B4-BE49-F238E27FC236}">
                <a16:creationId xmlns:a16="http://schemas.microsoft.com/office/drawing/2014/main" id="{8E935AD3-5D02-4FAB-A928-DF8ADA6142A8}"/>
              </a:ext>
            </a:extLst>
          </p:cNvPr>
          <p:cNvSpPr/>
          <p:nvPr/>
        </p:nvSpPr>
        <p:spPr>
          <a:xfrm>
            <a:off x="7237606" y="4568161"/>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32" name="Elipse 31">
            <a:extLst>
              <a:ext uri="{FF2B5EF4-FFF2-40B4-BE49-F238E27FC236}">
                <a16:creationId xmlns:a16="http://schemas.microsoft.com/office/drawing/2014/main" id="{C1C556F9-E110-4E7E-BB15-470E53BC5F48}"/>
              </a:ext>
            </a:extLst>
          </p:cNvPr>
          <p:cNvSpPr/>
          <p:nvPr/>
        </p:nvSpPr>
        <p:spPr>
          <a:xfrm>
            <a:off x="6756104" y="4762357"/>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
        <p:nvSpPr>
          <p:cNvPr id="33" name="Elipse 32">
            <a:extLst>
              <a:ext uri="{FF2B5EF4-FFF2-40B4-BE49-F238E27FC236}">
                <a16:creationId xmlns:a16="http://schemas.microsoft.com/office/drawing/2014/main" id="{9BEB8F06-FD0C-455E-9042-69E153662814}"/>
              </a:ext>
            </a:extLst>
          </p:cNvPr>
          <p:cNvSpPr/>
          <p:nvPr/>
        </p:nvSpPr>
        <p:spPr>
          <a:xfrm>
            <a:off x="7248262" y="5058576"/>
            <a:ext cx="388392" cy="38839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s-CO"/>
          </a:p>
        </p:txBody>
      </p:sp>
    </p:spTree>
    <p:extLst>
      <p:ext uri="{BB962C8B-B14F-4D97-AF65-F5344CB8AC3E}">
        <p14:creationId xmlns:p14="http://schemas.microsoft.com/office/powerpoint/2010/main" val="3169600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9"/>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0"/>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5"/>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2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3"/>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4"/>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6"/>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32"/>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31"/>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3"/>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30"/>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28"/>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29"/>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27"/>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xit" presetSubtype="0" fill="hold" grpId="1" nodeType="clickEffect">
                                  <p:stCondLst>
                                    <p:cond delay="0"/>
                                  </p:stCondLst>
                                  <p:childTnLst>
                                    <p:set>
                                      <p:cBhvr>
                                        <p:cTn id="84" dur="1" fill="hold">
                                          <p:stCondLst>
                                            <p:cond delay="0"/>
                                          </p:stCondLst>
                                        </p:cTn>
                                        <p:tgtEl>
                                          <p:spTgt spid="11"/>
                                        </p:tgtEl>
                                        <p:attrNameLst>
                                          <p:attrName>style.visibility</p:attrName>
                                        </p:attrNameLst>
                                      </p:cBhvr>
                                      <p:to>
                                        <p:strVal val="hidden"/>
                                      </p:to>
                                    </p:set>
                                  </p:childTnLst>
                                </p:cTn>
                              </p:par>
                              <p:par>
                                <p:cTn id="85" presetID="1" presetClass="exit" presetSubtype="0" fill="hold" grpId="1" nodeType="withEffect">
                                  <p:stCondLst>
                                    <p:cond delay="0"/>
                                  </p:stCondLst>
                                  <p:childTnLst>
                                    <p:set>
                                      <p:cBhvr>
                                        <p:cTn id="86" dur="1" fill="hold">
                                          <p:stCondLst>
                                            <p:cond delay="0"/>
                                          </p:stCondLst>
                                        </p:cTn>
                                        <p:tgtEl>
                                          <p:spTgt spid="13"/>
                                        </p:tgtEl>
                                        <p:attrNameLst>
                                          <p:attrName>style.visibility</p:attrName>
                                        </p:attrNameLst>
                                      </p:cBhvr>
                                      <p:to>
                                        <p:strVal val="hidden"/>
                                      </p:to>
                                    </p:set>
                                  </p:childTnLst>
                                </p:cTn>
                              </p:par>
                              <p:par>
                                <p:cTn id="87" presetID="1" presetClass="exit" presetSubtype="0" fill="hold" grpId="1" nodeType="withEffect">
                                  <p:stCondLst>
                                    <p:cond delay="0"/>
                                  </p:stCondLst>
                                  <p:childTnLst>
                                    <p:set>
                                      <p:cBhvr>
                                        <p:cTn id="88" dur="1" fill="hold">
                                          <p:stCondLst>
                                            <p:cond delay="0"/>
                                          </p:stCondLst>
                                        </p:cTn>
                                        <p:tgtEl>
                                          <p:spTgt spid="14"/>
                                        </p:tgtEl>
                                        <p:attrNameLst>
                                          <p:attrName>style.visibility</p:attrName>
                                        </p:attrNameLst>
                                      </p:cBhvr>
                                      <p:to>
                                        <p:strVal val="hidden"/>
                                      </p:to>
                                    </p:set>
                                  </p:childTnLst>
                                </p:cTn>
                              </p:par>
                              <p:par>
                                <p:cTn id="89" presetID="1" presetClass="exit" presetSubtype="0" fill="hold" grpId="1" nodeType="withEffect">
                                  <p:stCondLst>
                                    <p:cond delay="0"/>
                                  </p:stCondLst>
                                  <p:childTnLst>
                                    <p:set>
                                      <p:cBhvr>
                                        <p:cTn id="90" dur="1" fill="hold">
                                          <p:stCondLst>
                                            <p:cond delay="0"/>
                                          </p:stCondLst>
                                        </p:cTn>
                                        <p:tgtEl>
                                          <p:spTgt spid="15"/>
                                        </p:tgtEl>
                                        <p:attrNameLst>
                                          <p:attrName>style.visibility</p:attrName>
                                        </p:attrNameLst>
                                      </p:cBhvr>
                                      <p:to>
                                        <p:strVal val="hidden"/>
                                      </p:to>
                                    </p:set>
                                  </p:childTnLst>
                                </p:cTn>
                              </p:par>
                              <p:par>
                                <p:cTn id="91" presetID="1" presetClass="exit" presetSubtype="0" fill="hold" grpId="1" nodeType="withEffect">
                                  <p:stCondLst>
                                    <p:cond delay="0"/>
                                  </p:stCondLst>
                                  <p:childTnLst>
                                    <p:set>
                                      <p:cBhvr>
                                        <p:cTn id="92" dur="1" fill="hold">
                                          <p:stCondLst>
                                            <p:cond delay="0"/>
                                          </p:stCondLst>
                                        </p:cTn>
                                        <p:tgtEl>
                                          <p:spTgt spid="17"/>
                                        </p:tgtEl>
                                        <p:attrNameLst>
                                          <p:attrName>style.visibility</p:attrName>
                                        </p:attrNameLst>
                                      </p:cBhvr>
                                      <p:to>
                                        <p:strVal val="hidden"/>
                                      </p:to>
                                    </p:set>
                                  </p:childTnLst>
                                </p:cTn>
                              </p:par>
                              <p:par>
                                <p:cTn id="93" presetID="1" presetClass="exit" presetSubtype="0" fill="hold" grpId="1" nodeType="withEffect">
                                  <p:stCondLst>
                                    <p:cond delay="0"/>
                                  </p:stCondLst>
                                  <p:childTnLst>
                                    <p:set>
                                      <p:cBhvr>
                                        <p:cTn id="94" dur="1" fill="hold">
                                          <p:stCondLst>
                                            <p:cond delay="0"/>
                                          </p:stCondLst>
                                        </p:cTn>
                                        <p:tgtEl>
                                          <p:spTgt spid="18"/>
                                        </p:tgtEl>
                                        <p:attrNameLst>
                                          <p:attrName>style.visibility</p:attrName>
                                        </p:attrNameLst>
                                      </p:cBhvr>
                                      <p:to>
                                        <p:strVal val="hidden"/>
                                      </p:to>
                                    </p:set>
                                  </p:childTnLst>
                                </p:cTn>
                              </p:par>
                              <p:par>
                                <p:cTn id="95" presetID="1" presetClass="exit" presetSubtype="0" fill="hold" grpId="1" nodeType="withEffect">
                                  <p:stCondLst>
                                    <p:cond delay="0"/>
                                  </p:stCondLst>
                                  <p:childTnLst>
                                    <p:set>
                                      <p:cBhvr>
                                        <p:cTn id="96" dur="1" fill="hold">
                                          <p:stCondLst>
                                            <p:cond delay="0"/>
                                          </p:stCondLst>
                                        </p:cTn>
                                        <p:tgtEl>
                                          <p:spTgt spid="16"/>
                                        </p:tgtEl>
                                        <p:attrNameLst>
                                          <p:attrName>style.visibility</p:attrName>
                                        </p:attrNameLst>
                                      </p:cBhvr>
                                      <p:to>
                                        <p:strVal val="hidden"/>
                                      </p:to>
                                    </p:set>
                                  </p:childTnLst>
                                </p:cTn>
                              </p:par>
                              <p:par>
                                <p:cTn id="97" presetID="1" presetClass="exit" presetSubtype="0" fill="hold" grpId="1" nodeType="withEffect">
                                  <p:stCondLst>
                                    <p:cond delay="0"/>
                                  </p:stCondLst>
                                  <p:childTnLst>
                                    <p:set>
                                      <p:cBhvr>
                                        <p:cTn id="98" dur="1" fill="hold">
                                          <p:stCondLst>
                                            <p:cond delay="0"/>
                                          </p:stCondLst>
                                        </p:cTn>
                                        <p:tgtEl>
                                          <p:spTgt spid="19"/>
                                        </p:tgtEl>
                                        <p:attrNameLst>
                                          <p:attrName>style.visibility</p:attrName>
                                        </p:attrNameLst>
                                      </p:cBhvr>
                                      <p:to>
                                        <p:strVal val="hidden"/>
                                      </p:to>
                                    </p:set>
                                  </p:childTnLst>
                                </p:cTn>
                              </p:par>
                              <p:par>
                                <p:cTn id="99" presetID="1" presetClass="exit" presetSubtype="0" fill="hold" grpId="1" nodeType="withEffect">
                                  <p:stCondLst>
                                    <p:cond delay="0"/>
                                  </p:stCondLst>
                                  <p:childTnLst>
                                    <p:set>
                                      <p:cBhvr>
                                        <p:cTn id="100" dur="1" fill="hold">
                                          <p:stCondLst>
                                            <p:cond delay="0"/>
                                          </p:stCondLst>
                                        </p:cTn>
                                        <p:tgtEl>
                                          <p:spTgt spid="20"/>
                                        </p:tgtEl>
                                        <p:attrNameLst>
                                          <p:attrName>style.visibility</p:attrName>
                                        </p:attrNameLst>
                                      </p:cBhvr>
                                      <p:to>
                                        <p:strVal val="hidden"/>
                                      </p:to>
                                    </p:set>
                                  </p:childTnLst>
                                </p:cTn>
                              </p:par>
                              <p:par>
                                <p:cTn id="101" presetID="1" presetClass="exit" presetSubtype="0" fill="hold" grpId="1" nodeType="withEffect">
                                  <p:stCondLst>
                                    <p:cond delay="0"/>
                                  </p:stCondLst>
                                  <p:childTnLst>
                                    <p:set>
                                      <p:cBhvr>
                                        <p:cTn id="102" dur="1" fill="hold">
                                          <p:stCondLst>
                                            <p:cond delay="0"/>
                                          </p:stCondLst>
                                        </p:cTn>
                                        <p:tgtEl>
                                          <p:spTgt spid="22"/>
                                        </p:tgtEl>
                                        <p:attrNameLst>
                                          <p:attrName>style.visibility</p:attrName>
                                        </p:attrNameLst>
                                      </p:cBhvr>
                                      <p:to>
                                        <p:strVal val="hidden"/>
                                      </p:to>
                                    </p:set>
                                  </p:childTnLst>
                                </p:cTn>
                              </p:par>
                              <p:par>
                                <p:cTn id="103" presetID="1" presetClass="exit" presetSubtype="0" fill="hold" grpId="1" nodeType="withEffect">
                                  <p:stCondLst>
                                    <p:cond delay="0"/>
                                  </p:stCondLst>
                                  <p:childTnLst>
                                    <p:set>
                                      <p:cBhvr>
                                        <p:cTn id="104" dur="1" fill="hold">
                                          <p:stCondLst>
                                            <p:cond delay="0"/>
                                          </p:stCondLst>
                                        </p:cTn>
                                        <p:tgtEl>
                                          <p:spTgt spid="21"/>
                                        </p:tgtEl>
                                        <p:attrNameLst>
                                          <p:attrName>style.visibility</p:attrName>
                                        </p:attrNameLst>
                                      </p:cBhvr>
                                      <p:to>
                                        <p:strVal val="hidden"/>
                                      </p:to>
                                    </p:set>
                                  </p:childTnLst>
                                </p:cTn>
                              </p:par>
                              <p:par>
                                <p:cTn id="105" presetID="1" presetClass="exit" presetSubtype="0" fill="hold" grpId="1" nodeType="withEffect">
                                  <p:stCondLst>
                                    <p:cond delay="0"/>
                                  </p:stCondLst>
                                  <p:childTnLst>
                                    <p:set>
                                      <p:cBhvr>
                                        <p:cTn id="106" dur="1" fill="hold">
                                          <p:stCondLst>
                                            <p:cond delay="0"/>
                                          </p:stCondLst>
                                        </p:cTn>
                                        <p:tgtEl>
                                          <p:spTgt spid="23"/>
                                        </p:tgtEl>
                                        <p:attrNameLst>
                                          <p:attrName>style.visibility</p:attrName>
                                        </p:attrNameLst>
                                      </p:cBhvr>
                                      <p:to>
                                        <p:strVal val="hidden"/>
                                      </p:to>
                                    </p:set>
                                  </p:childTnLst>
                                </p:cTn>
                              </p:par>
                              <p:par>
                                <p:cTn id="107" presetID="1" presetClass="exit" presetSubtype="0" fill="hold" grpId="1" nodeType="withEffect">
                                  <p:stCondLst>
                                    <p:cond delay="0"/>
                                  </p:stCondLst>
                                  <p:childTnLst>
                                    <p:set>
                                      <p:cBhvr>
                                        <p:cTn id="108" dur="1" fill="hold">
                                          <p:stCondLst>
                                            <p:cond delay="0"/>
                                          </p:stCondLst>
                                        </p:cTn>
                                        <p:tgtEl>
                                          <p:spTgt spid="24"/>
                                        </p:tgtEl>
                                        <p:attrNameLst>
                                          <p:attrName>style.visibility</p:attrName>
                                        </p:attrNameLst>
                                      </p:cBhvr>
                                      <p:to>
                                        <p:strVal val="hidden"/>
                                      </p:to>
                                    </p:set>
                                  </p:childTnLst>
                                </p:cTn>
                              </p:par>
                              <p:par>
                                <p:cTn id="109" presetID="1" presetClass="exit" presetSubtype="0" fill="hold" grpId="1" nodeType="withEffect">
                                  <p:stCondLst>
                                    <p:cond delay="0"/>
                                  </p:stCondLst>
                                  <p:childTnLst>
                                    <p:set>
                                      <p:cBhvr>
                                        <p:cTn id="110" dur="1" fill="hold">
                                          <p:stCondLst>
                                            <p:cond delay="0"/>
                                          </p:stCondLst>
                                        </p:cTn>
                                        <p:tgtEl>
                                          <p:spTgt spid="25"/>
                                        </p:tgtEl>
                                        <p:attrNameLst>
                                          <p:attrName>style.visibility</p:attrName>
                                        </p:attrNameLst>
                                      </p:cBhvr>
                                      <p:to>
                                        <p:strVal val="hidden"/>
                                      </p:to>
                                    </p:set>
                                  </p:childTnLst>
                                </p:cTn>
                              </p:par>
                              <p:par>
                                <p:cTn id="111" presetID="1" presetClass="exit" presetSubtype="0" fill="hold" grpId="1" nodeType="withEffect">
                                  <p:stCondLst>
                                    <p:cond delay="0"/>
                                  </p:stCondLst>
                                  <p:childTnLst>
                                    <p:set>
                                      <p:cBhvr>
                                        <p:cTn id="112" dur="1" fill="hold">
                                          <p:stCondLst>
                                            <p:cond delay="0"/>
                                          </p:stCondLst>
                                        </p:cTn>
                                        <p:tgtEl>
                                          <p:spTgt spid="26"/>
                                        </p:tgtEl>
                                        <p:attrNameLst>
                                          <p:attrName>style.visibility</p:attrName>
                                        </p:attrNameLst>
                                      </p:cBhvr>
                                      <p:to>
                                        <p:strVal val="hidden"/>
                                      </p:to>
                                    </p:set>
                                  </p:childTnLst>
                                </p:cTn>
                              </p:par>
                              <p:par>
                                <p:cTn id="113" presetID="1" presetClass="exit" presetSubtype="0" fill="hold" grpId="1" nodeType="withEffect">
                                  <p:stCondLst>
                                    <p:cond delay="0"/>
                                  </p:stCondLst>
                                  <p:childTnLst>
                                    <p:set>
                                      <p:cBhvr>
                                        <p:cTn id="114" dur="1" fill="hold">
                                          <p:stCondLst>
                                            <p:cond delay="0"/>
                                          </p:stCondLst>
                                        </p:cTn>
                                        <p:tgtEl>
                                          <p:spTgt spid="32"/>
                                        </p:tgtEl>
                                        <p:attrNameLst>
                                          <p:attrName>style.visibility</p:attrName>
                                        </p:attrNameLst>
                                      </p:cBhvr>
                                      <p:to>
                                        <p:strVal val="hidden"/>
                                      </p:to>
                                    </p:set>
                                  </p:childTnLst>
                                </p:cTn>
                              </p:par>
                              <p:par>
                                <p:cTn id="115" presetID="1" presetClass="exit" presetSubtype="0" fill="hold" grpId="1" nodeType="withEffect">
                                  <p:stCondLst>
                                    <p:cond delay="0"/>
                                  </p:stCondLst>
                                  <p:childTnLst>
                                    <p:set>
                                      <p:cBhvr>
                                        <p:cTn id="116" dur="1" fill="hold">
                                          <p:stCondLst>
                                            <p:cond delay="0"/>
                                          </p:stCondLst>
                                        </p:cTn>
                                        <p:tgtEl>
                                          <p:spTgt spid="31"/>
                                        </p:tgtEl>
                                        <p:attrNameLst>
                                          <p:attrName>style.visibility</p:attrName>
                                        </p:attrNameLst>
                                      </p:cBhvr>
                                      <p:to>
                                        <p:strVal val="hidden"/>
                                      </p:to>
                                    </p:set>
                                  </p:childTnLst>
                                </p:cTn>
                              </p:par>
                              <p:par>
                                <p:cTn id="117" presetID="1" presetClass="exit" presetSubtype="0" fill="hold" grpId="1" nodeType="withEffect">
                                  <p:stCondLst>
                                    <p:cond delay="0"/>
                                  </p:stCondLst>
                                  <p:childTnLst>
                                    <p:set>
                                      <p:cBhvr>
                                        <p:cTn id="118" dur="1" fill="hold">
                                          <p:stCondLst>
                                            <p:cond delay="0"/>
                                          </p:stCondLst>
                                        </p:cTn>
                                        <p:tgtEl>
                                          <p:spTgt spid="33"/>
                                        </p:tgtEl>
                                        <p:attrNameLst>
                                          <p:attrName>style.visibility</p:attrName>
                                        </p:attrNameLst>
                                      </p:cBhvr>
                                      <p:to>
                                        <p:strVal val="hidden"/>
                                      </p:to>
                                    </p:set>
                                  </p:childTnLst>
                                </p:cTn>
                              </p:par>
                              <p:par>
                                <p:cTn id="119" presetID="1" presetClass="exit" presetSubtype="0" fill="hold" grpId="1" nodeType="withEffect">
                                  <p:stCondLst>
                                    <p:cond delay="0"/>
                                  </p:stCondLst>
                                  <p:childTnLst>
                                    <p:set>
                                      <p:cBhvr>
                                        <p:cTn id="120" dur="1" fill="hold">
                                          <p:stCondLst>
                                            <p:cond delay="0"/>
                                          </p:stCondLst>
                                        </p:cTn>
                                        <p:tgtEl>
                                          <p:spTgt spid="30"/>
                                        </p:tgtEl>
                                        <p:attrNameLst>
                                          <p:attrName>style.visibility</p:attrName>
                                        </p:attrNameLst>
                                      </p:cBhvr>
                                      <p:to>
                                        <p:strVal val="hidden"/>
                                      </p:to>
                                    </p:set>
                                  </p:childTnLst>
                                </p:cTn>
                              </p:par>
                              <p:par>
                                <p:cTn id="121" presetID="1" presetClass="exit" presetSubtype="0" fill="hold" grpId="1" nodeType="withEffect">
                                  <p:stCondLst>
                                    <p:cond delay="0"/>
                                  </p:stCondLst>
                                  <p:childTnLst>
                                    <p:set>
                                      <p:cBhvr>
                                        <p:cTn id="122" dur="1" fill="hold">
                                          <p:stCondLst>
                                            <p:cond delay="0"/>
                                          </p:stCondLst>
                                        </p:cTn>
                                        <p:tgtEl>
                                          <p:spTgt spid="28"/>
                                        </p:tgtEl>
                                        <p:attrNameLst>
                                          <p:attrName>style.visibility</p:attrName>
                                        </p:attrNameLst>
                                      </p:cBhvr>
                                      <p:to>
                                        <p:strVal val="hidden"/>
                                      </p:to>
                                    </p:set>
                                  </p:childTnLst>
                                </p:cTn>
                              </p:par>
                              <p:par>
                                <p:cTn id="123" presetID="1" presetClass="exit" presetSubtype="0" fill="hold" grpId="1" nodeType="withEffect">
                                  <p:stCondLst>
                                    <p:cond delay="0"/>
                                  </p:stCondLst>
                                  <p:childTnLst>
                                    <p:set>
                                      <p:cBhvr>
                                        <p:cTn id="124" dur="1" fill="hold">
                                          <p:stCondLst>
                                            <p:cond delay="0"/>
                                          </p:stCondLst>
                                        </p:cTn>
                                        <p:tgtEl>
                                          <p:spTgt spid="29"/>
                                        </p:tgtEl>
                                        <p:attrNameLst>
                                          <p:attrName>style.visibility</p:attrName>
                                        </p:attrNameLst>
                                      </p:cBhvr>
                                      <p:to>
                                        <p:strVal val="hidden"/>
                                      </p:to>
                                    </p:set>
                                  </p:childTnLst>
                                </p:cTn>
                              </p:par>
                              <p:par>
                                <p:cTn id="125" presetID="1" presetClass="exit" presetSubtype="0" fill="hold" grpId="1" nodeType="withEffect">
                                  <p:stCondLst>
                                    <p:cond delay="0"/>
                                  </p:stCondLst>
                                  <p:childTnLst>
                                    <p:set>
                                      <p:cBhvr>
                                        <p:cTn id="126"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8" grpId="0" animBg="1"/>
      <p:bldP spid="8" grpId="1" animBg="1"/>
      <p:bldP spid="9" grpId="0" animBg="1"/>
      <p:bldP spid="9" grpId="1" animBg="1"/>
      <p:bldP spid="10" grpId="0" animBg="1"/>
      <p:bldP spid="10" grpId="1" animBg="1"/>
      <p:bldP spid="11" grpId="0" animBg="1"/>
      <p:bldP spid="11" grpId="1" animBg="1"/>
      <p:bldP spid="13" grpId="0" animBg="1"/>
      <p:bldP spid="13" grpId="1" animBg="1"/>
      <p:bldP spid="14" grpId="0" animBg="1"/>
      <p:bldP spid="14" grpId="1" animBg="1"/>
      <p:bldP spid="15" grpId="0" animBg="1"/>
      <p:bldP spid="15" grpId="1" animBg="1"/>
      <p:bldP spid="16" grpId="0" animBg="1"/>
      <p:bldP spid="16" grpId="1" animBg="1"/>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P spid="24" grpId="0" animBg="1"/>
      <p:bldP spid="24" grpId="1" animBg="1"/>
      <p:bldP spid="25" grpId="0" animBg="1"/>
      <p:bldP spid="25" grpId="1" animBg="1"/>
      <p:bldP spid="26" grpId="0" animBg="1"/>
      <p:bldP spid="26" grpId="1"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33" grpId="0" animBg="1"/>
      <p:bldP spid="33"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C78F76D-1865-4F90-8930-6B37EEB9867A}"/>
              </a:ext>
            </a:extLst>
          </p:cNvPr>
          <p:cNvSpPr>
            <a:spLocks noGrp="1"/>
          </p:cNvSpPr>
          <p:nvPr>
            <p:ph type="title"/>
          </p:nvPr>
        </p:nvSpPr>
        <p:spPr>
          <a:xfrm>
            <a:off x="839788" y="539931"/>
            <a:ext cx="3932237" cy="714104"/>
          </a:xfrm>
        </p:spPr>
        <p:txBody>
          <a:bodyPr/>
          <a:lstStyle/>
          <a:p>
            <a:r>
              <a:rPr lang="es-ES" b="0" i="0" u="none" strike="noStrike" baseline="30000" dirty="0">
                <a:solidFill>
                  <a:srgbClr val="000000"/>
                </a:solidFill>
                <a:latin typeface="Futura" panose="02020800000000000000" pitchFamily="18" charset="0"/>
              </a:rPr>
              <a:t>ORGANIGRAMA</a:t>
            </a:r>
            <a:endParaRPr lang="es-CO" dirty="0"/>
          </a:p>
        </p:txBody>
      </p:sp>
      <p:pic>
        <p:nvPicPr>
          <p:cNvPr id="8" name="Marcador de contenido 7" descr="Texto&#10;&#10;Descripción generada automáticamente">
            <a:extLst>
              <a:ext uri="{FF2B5EF4-FFF2-40B4-BE49-F238E27FC236}">
                <a16:creationId xmlns:a16="http://schemas.microsoft.com/office/drawing/2014/main" id="{4CE63A0E-23E3-4774-9EBB-97CD3225FA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9788" y="2057400"/>
            <a:ext cx="10515600" cy="3279671"/>
          </a:xfrm>
        </p:spPr>
      </p:pic>
    </p:spTree>
    <p:extLst>
      <p:ext uri="{BB962C8B-B14F-4D97-AF65-F5344CB8AC3E}">
        <p14:creationId xmlns:p14="http://schemas.microsoft.com/office/powerpoint/2010/main" val="3830888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8C75571-8D1D-48A8-8077-07736281112B}"/>
              </a:ext>
            </a:extLst>
          </p:cNvPr>
          <p:cNvSpPr>
            <a:spLocks noGrp="1"/>
          </p:cNvSpPr>
          <p:nvPr>
            <p:ph type="title"/>
          </p:nvPr>
        </p:nvSpPr>
        <p:spPr>
          <a:xfrm>
            <a:off x="839788" y="539931"/>
            <a:ext cx="4542109" cy="705394"/>
          </a:xfrm>
        </p:spPr>
        <p:txBody>
          <a:bodyPr/>
          <a:lstStyle/>
          <a:p>
            <a:r>
              <a:rPr lang="es-ES" b="0" i="0" u="none" strike="noStrike" baseline="30000" dirty="0">
                <a:solidFill>
                  <a:srgbClr val="000000"/>
                </a:solidFill>
                <a:latin typeface="Futura" panose="02020800000000000000" pitchFamily="18" charset="0"/>
              </a:rPr>
              <a:t>EMPLAZAMIENTO</a:t>
            </a:r>
            <a:endParaRPr lang="es-CO" dirty="0"/>
          </a:p>
        </p:txBody>
      </p:sp>
      <p:sp>
        <p:nvSpPr>
          <p:cNvPr id="4" name="Marcador de texto 3">
            <a:extLst>
              <a:ext uri="{FF2B5EF4-FFF2-40B4-BE49-F238E27FC236}">
                <a16:creationId xmlns:a16="http://schemas.microsoft.com/office/drawing/2014/main" id="{FDC8A61E-91E5-4C6E-B0C6-8C27E70F3479}"/>
              </a:ext>
            </a:extLst>
          </p:cNvPr>
          <p:cNvSpPr>
            <a:spLocks noGrp="1"/>
          </p:cNvSpPr>
          <p:nvPr>
            <p:ph type="body" sz="half" idx="2"/>
          </p:nvPr>
        </p:nvSpPr>
        <p:spPr>
          <a:xfrm>
            <a:off x="839789" y="1524000"/>
            <a:ext cx="3610292" cy="4794070"/>
          </a:xfrm>
        </p:spPr>
        <p:txBody>
          <a:bodyPr>
            <a:normAutofit/>
          </a:bodyPr>
          <a:lstStyle/>
          <a:p>
            <a:pPr algn="just"/>
            <a:r>
              <a:rPr lang="es-CO" sz="1400" b="1" dirty="0">
                <a:latin typeface="Futura Md BT" panose="020B0602020204020303" pitchFamily="34" charset="0"/>
              </a:rPr>
              <a:t>CRITERIOS DE EMPLAZAMIENTO</a:t>
            </a:r>
          </a:p>
          <a:p>
            <a:pPr algn="just"/>
            <a:endParaRPr lang="es-CO" sz="1400" b="1" dirty="0">
              <a:latin typeface="Futura Md BT" panose="020B0602020204020303" pitchFamily="34" charset="0"/>
            </a:endParaRPr>
          </a:p>
          <a:p>
            <a:pPr algn="just"/>
            <a:r>
              <a:rPr lang="es-CO" sz="1400" b="1" dirty="0">
                <a:latin typeface="Futura Md BT" panose="020B0602020204020303" pitchFamily="34" charset="0"/>
              </a:rPr>
              <a:t>MIMESIS ARQUITECTURA + PAISAJE</a:t>
            </a:r>
          </a:p>
          <a:p>
            <a:pPr algn="just"/>
            <a:r>
              <a:rPr lang="es-CO" sz="1400" b="1" dirty="0">
                <a:latin typeface="Futura Md BT" panose="020B0602020204020303" pitchFamily="34" charset="0"/>
              </a:rPr>
              <a:t>RECORRIDOS EXPERIENCIALES</a:t>
            </a:r>
          </a:p>
          <a:p>
            <a:pPr algn="just"/>
            <a:r>
              <a:rPr lang="es-CO" sz="1400" b="1" dirty="0">
                <a:latin typeface="Futura Md BT" panose="020B0602020204020303" pitchFamily="34" charset="0"/>
              </a:rPr>
              <a:t>PERMEABILIDAD VISUAL</a:t>
            </a:r>
          </a:p>
          <a:p>
            <a:pPr algn="just"/>
            <a:endParaRPr lang="es-CO" sz="1400" dirty="0">
              <a:latin typeface="Futura Md BT" panose="020B0602020204020303" pitchFamily="34" charset="0"/>
            </a:endParaRPr>
          </a:p>
          <a:p>
            <a:pPr algn="just"/>
            <a:r>
              <a:rPr lang="es-CO" sz="1400" dirty="0">
                <a:latin typeface="Futura Md BT" panose="020B0602020204020303" pitchFamily="34" charset="0"/>
              </a:rPr>
              <a:t>La perspectiva entendida desde la permeabilidad visual del paisaje desde cualquier punto del proyecto; el refugio entendido como los sólidos estereotómicos en los que ocurre el hecho arquitectónico y que brindan cobijo frente a la naturaleza no domesticada; y por último misterio, dado por los recorridos entre el paisaje, las experiencias sensoriales del mismo y las atmósferas que se presentan en cada uno de los volúmenes arquitectónicos.</a:t>
            </a:r>
          </a:p>
        </p:txBody>
      </p:sp>
      <p:pic>
        <p:nvPicPr>
          <p:cNvPr id="10" name="Marcador de contenido 9" descr="Mapa&#10;&#10;Descripción generada automáticamente">
            <a:extLst>
              <a:ext uri="{FF2B5EF4-FFF2-40B4-BE49-F238E27FC236}">
                <a16:creationId xmlns:a16="http://schemas.microsoft.com/office/drawing/2014/main" id="{6EDF4EA0-F65C-4E96-9195-8E36D7FAD50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69031" y="544213"/>
            <a:ext cx="7183336" cy="5773857"/>
          </a:xfrm>
        </p:spPr>
      </p:pic>
      <p:pic>
        <p:nvPicPr>
          <p:cNvPr id="12" name="Imagen 11" descr="Imagen que contiene Escala de tiempo&#10;&#10;Descripción generada automáticamente">
            <a:extLst>
              <a:ext uri="{FF2B5EF4-FFF2-40B4-BE49-F238E27FC236}">
                <a16:creationId xmlns:a16="http://schemas.microsoft.com/office/drawing/2014/main" id="{420C2C68-9B2F-405A-A568-517A6AB0EE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88" y="1600148"/>
            <a:ext cx="3610293" cy="4363098"/>
          </a:xfrm>
          <a:prstGeom prst="rect">
            <a:avLst/>
          </a:prstGeom>
        </p:spPr>
      </p:pic>
      <p:pic>
        <p:nvPicPr>
          <p:cNvPr id="16" name="Imagen 15" descr="Texto&#10;&#10;Descripción generada automáticamente con confianza media">
            <a:extLst>
              <a:ext uri="{FF2B5EF4-FFF2-40B4-BE49-F238E27FC236}">
                <a16:creationId xmlns:a16="http://schemas.microsoft.com/office/drawing/2014/main" id="{4316C061-BA84-4BA6-B274-0BC2B8199F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787" y="2625201"/>
            <a:ext cx="3540624" cy="1809221"/>
          </a:xfrm>
          <a:prstGeom prst="rect">
            <a:avLst/>
          </a:prstGeom>
        </p:spPr>
      </p:pic>
    </p:spTree>
    <p:extLst>
      <p:ext uri="{BB962C8B-B14F-4D97-AF65-F5344CB8AC3E}">
        <p14:creationId xmlns:p14="http://schemas.microsoft.com/office/powerpoint/2010/main" val="538632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1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rcador de contenido 5" descr="Una calle con nieve y arboles de fondo&#10;&#10;Descripción generada automáticamente con confianza media">
            <a:extLst>
              <a:ext uri="{FF2B5EF4-FFF2-40B4-BE49-F238E27FC236}">
                <a16:creationId xmlns:a16="http://schemas.microsoft.com/office/drawing/2014/main" id="{9823646C-2120-454E-B34B-D40722C1FBA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5999" y="583474"/>
            <a:ext cx="5358143" cy="5721713"/>
          </a:xfrm>
        </p:spPr>
      </p:pic>
      <p:sp>
        <p:nvSpPr>
          <p:cNvPr id="4" name="Marcador de texto 3">
            <a:extLst>
              <a:ext uri="{FF2B5EF4-FFF2-40B4-BE49-F238E27FC236}">
                <a16:creationId xmlns:a16="http://schemas.microsoft.com/office/drawing/2014/main" id="{3EE28901-9378-4C6B-8EDE-EB5AD5403F65}"/>
              </a:ext>
            </a:extLst>
          </p:cNvPr>
          <p:cNvSpPr>
            <a:spLocks noGrp="1"/>
          </p:cNvSpPr>
          <p:nvPr>
            <p:ph type="body" sz="half" idx="2"/>
          </p:nvPr>
        </p:nvSpPr>
        <p:spPr/>
        <p:txBody>
          <a:bodyPr/>
          <a:lstStyle/>
          <a:p>
            <a:endParaRPr lang="es-CO"/>
          </a:p>
        </p:txBody>
      </p:sp>
      <p:pic>
        <p:nvPicPr>
          <p:cNvPr id="12" name="Imagen 11" descr="Diagrama, Dibujo de ingeniería&#10;&#10;Descripción generada automáticamente">
            <a:extLst>
              <a:ext uri="{FF2B5EF4-FFF2-40B4-BE49-F238E27FC236}">
                <a16:creationId xmlns:a16="http://schemas.microsoft.com/office/drawing/2014/main" id="{1DF5F91D-A0BE-4F4F-B6AD-F7D6EA0840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88" y="2057400"/>
            <a:ext cx="4839117" cy="3072733"/>
          </a:xfrm>
          <a:prstGeom prst="rect">
            <a:avLst/>
          </a:prstGeom>
        </p:spPr>
      </p:pic>
      <p:pic>
        <p:nvPicPr>
          <p:cNvPr id="13" name="Marcador de contenido 5" descr="Diagrama, Dibujo de ingeniería&#10;&#10;Descripción generada automáticamente">
            <a:extLst>
              <a:ext uri="{FF2B5EF4-FFF2-40B4-BE49-F238E27FC236}">
                <a16:creationId xmlns:a16="http://schemas.microsoft.com/office/drawing/2014/main" id="{22C134D0-A1C4-4241-A5D6-FDF0EE53C4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7041" y="543249"/>
            <a:ext cx="8377917" cy="5802161"/>
          </a:xfrm>
          <a:prstGeom prst="rect">
            <a:avLst/>
          </a:prstGeom>
        </p:spPr>
      </p:pic>
      <p:pic>
        <p:nvPicPr>
          <p:cNvPr id="8" name="Imagen 7" descr="Imagen que contiene edificio, fuego, foto, hombre&#10;&#10;Descripción generada automáticamente">
            <a:extLst>
              <a:ext uri="{FF2B5EF4-FFF2-40B4-BE49-F238E27FC236}">
                <a16:creationId xmlns:a16="http://schemas.microsoft.com/office/drawing/2014/main" id="{3DB1FA09-8946-4210-98BB-1A1552CB34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7858" y="1538714"/>
            <a:ext cx="10614354" cy="3811230"/>
          </a:xfrm>
          <a:prstGeom prst="rect">
            <a:avLst/>
          </a:prstGeom>
        </p:spPr>
      </p:pic>
      <p:sp>
        <p:nvSpPr>
          <p:cNvPr id="2" name="Título 1">
            <a:extLst>
              <a:ext uri="{FF2B5EF4-FFF2-40B4-BE49-F238E27FC236}">
                <a16:creationId xmlns:a16="http://schemas.microsoft.com/office/drawing/2014/main" id="{6ADF470F-A435-4821-8ABB-EA32099108B7}"/>
              </a:ext>
            </a:extLst>
          </p:cNvPr>
          <p:cNvSpPr>
            <a:spLocks noGrp="1"/>
          </p:cNvSpPr>
          <p:nvPr>
            <p:ph type="title"/>
          </p:nvPr>
        </p:nvSpPr>
        <p:spPr>
          <a:xfrm>
            <a:off x="839788" y="583474"/>
            <a:ext cx="4839117" cy="670560"/>
          </a:xfrm>
        </p:spPr>
        <p:txBody>
          <a:bodyPr/>
          <a:lstStyle/>
          <a:p>
            <a:r>
              <a:rPr lang="es-ES" b="0" i="0" u="none" strike="noStrike" baseline="30000" dirty="0">
                <a:solidFill>
                  <a:srgbClr val="000000"/>
                </a:solidFill>
                <a:latin typeface="Futura" panose="02020800000000000000" pitchFamily="18" charset="0"/>
              </a:rPr>
              <a:t>RECEPCIÓN | CULTURA</a:t>
            </a:r>
            <a:endParaRPr lang="es-CO" dirty="0"/>
          </a:p>
        </p:txBody>
      </p:sp>
    </p:spTree>
    <p:extLst>
      <p:ext uri="{BB962C8B-B14F-4D97-AF65-F5344CB8AC3E}">
        <p14:creationId xmlns:p14="http://schemas.microsoft.com/office/powerpoint/2010/main" val="37022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2"/>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3"/>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texto 3">
            <a:extLst>
              <a:ext uri="{FF2B5EF4-FFF2-40B4-BE49-F238E27FC236}">
                <a16:creationId xmlns:a16="http://schemas.microsoft.com/office/drawing/2014/main" id="{E636EE2E-2413-4217-8BA8-ABB7E131A2A8}"/>
              </a:ext>
            </a:extLst>
          </p:cNvPr>
          <p:cNvSpPr>
            <a:spLocks noGrp="1"/>
          </p:cNvSpPr>
          <p:nvPr>
            <p:ph type="body" sz="half" idx="2"/>
          </p:nvPr>
        </p:nvSpPr>
        <p:spPr/>
        <p:txBody>
          <a:bodyPr/>
          <a:lstStyle/>
          <a:p>
            <a:endParaRPr lang="es-CO" dirty="0"/>
          </a:p>
        </p:txBody>
      </p:sp>
      <p:pic>
        <p:nvPicPr>
          <p:cNvPr id="14" name="Marcador de contenido 13" descr="Imagen que contiene exterior, fuego, agua, frente&#10;&#10;Descripción generada automáticamente">
            <a:extLst>
              <a:ext uri="{FF2B5EF4-FFF2-40B4-BE49-F238E27FC236}">
                <a16:creationId xmlns:a16="http://schemas.microsoft.com/office/drawing/2014/main" id="{E19F52D8-B15E-4EE7-B5F2-54D59A3660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02234" y="570664"/>
            <a:ext cx="5249978" cy="5716672"/>
          </a:xfrm>
        </p:spPr>
      </p:pic>
      <p:pic>
        <p:nvPicPr>
          <p:cNvPr id="16" name="Imagen 15" descr="Diagrama&#10;&#10;Descripción generada automáticamente">
            <a:extLst>
              <a:ext uri="{FF2B5EF4-FFF2-40B4-BE49-F238E27FC236}">
                <a16:creationId xmlns:a16="http://schemas.microsoft.com/office/drawing/2014/main" id="{9D3A8031-73CB-4C97-B1F3-B31F191042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89" y="1829576"/>
            <a:ext cx="4478170" cy="3198847"/>
          </a:xfrm>
          <a:prstGeom prst="rect">
            <a:avLst/>
          </a:prstGeom>
        </p:spPr>
      </p:pic>
      <p:pic>
        <p:nvPicPr>
          <p:cNvPr id="17" name="Marcador de contenido 5" descr="Pintura de arte en la pared&#10;&#10;Descripción generada automáticamente con confianza media">
            <a:extLst>
              <a:ext uri="{FF2B5EF4-FFF2-40B4-BE49-F238E27FC236}">
                <a16:creationId xmlns:a16="http://schemas.microsoft.com/office/drawing/2014/main" id="{81503AF8-97DE-4149-A22F-46DE174D65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7983" y="487130"/>
            <a:ext cx="8452601" cy="5913670"/>
          </a:xfrm>
          <a:prstGeom prst="rect">
            <a:avLst/>
          </a:prstGeom>
        </p:spPr>
      </p:pic>
      <p:sp>
        <p:nvSpPr>
          <p:cNvPr id="2" name="Título 1">
            <a:extLst>
              <a:ext uri="{FF2B5EF4-FFF2-40B4-BE49-F238E27FC236}">
                <a16:creationId xmlns:a16="http://schemas.microsoft.com/office/drawing/2014/main" id="{C95AAB01-1CC6-4654-B159-B9AC02F6681B}"/>
              </a:ext>
            </a:extLst>
          </p:cNvPr>
          <p:cNvSpPr>
            <a:spLocks noGrp="1"/>
          </p:cNvSpPr>
          <p:nvPr>
            <p:ph type="title"/>
          </p:nvPr>
        </p:nvSpPr>
        <p:spPr>
          <a:xfrm>
            <a:off x="839788" y="589546"/>
            <a:ext cx="3932237" cy="637675"/>
          </a:xfrm>
        </p:spPr>
        <p:txBody>
          <a:bodyPr/>
          <a:lstStyle/>
          <a:p>
            <a:r>
              <a:rPr lang="es-ES" b="0" i="0" u="none" strike="noStrike" baseline="30000" dirty="0">
                <a:solidFill>
                  <a:srgbClr val="000000"/>
                </a:solidFill>
                <a:latin typeface="Futura" panose="02020800000000000000" pitchFamily="18" charset="0"/>
              </a:rPr>
              <a:t>CABINA DE MEDITACIÓN</a:t>
            </a:r>
            <a:endParaRPr lang="es-CO" dirty="0"/>
          </a:p>
        </p:txBody>
      </p:sp>
      <p:pic>
        <p:nvPicPr>
          <p:cNvPr id="21" name="Imagen 20" descr="Imagen que contiene interior, tabla, edificio, ventana&#10;&#10;Descripción generada automáticamente">
            <a:extLst>
              <a:ext uri="{FF2B5EF4-FFF2-40B4-BE49-F238E27FC236}">
                <a16:creationId xmlns:a16="http://schemas.microsoft.com/office/drawing/2014/main" id="{0FFF26F5-70C3-4F4B-96F5-DAF1D56A8A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788" y="1657515"/>
            <a:ext cx="10512423" cy="3542970"/>
          </a:xfrm>
          <a:prstGeom prst="rect">
            <a:avLst/>
          </a:prstGeom>
        </p:spPr>
      </p:pic>
    </p:spTree>
    <p:extLst>
      <p:ext uri="{BB962C8B-B14F-4D97-AF65-F5344CB8AC3E}">
        <p14:creationId xmlns:p14="http://schemas.microsoft.com/office/powerpoint/2010/main" val="92904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6"/>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1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texto 3">
            <a:extLst>
              <a:ext uri="{FF2B5EF4-FFF2-40B4-BE49-F238E27FC236}">
                <a16:creationId xmlns:a16="http://schemas.microsoft.com/office/drawing/2014/main" id="{2BF5AB77-891F-47B8-BC44-DE47055A5CEE}"/>
              </a:ext>
            </a:extLst>
          </p:cNvPr>
          <p:cNvSpPr>
            <a:spLocks noGrp="1"/>
          </p:cNvSpPr>
          <p:nvPr>
            <p:ph type="body" sz="half" idx="2"/>
          </p:nvPr>
        </p:nvSpPr>
        <p:spPr/>
        <p:txBody>
          <a:bodyPr/>
          <a:lstStyle/>
          <a:p>
            <a:endParaRPr lang="es-CO" dirty="0"/>
          </a:p>
        </p:txBody>
      </p:sp>
      <p:pic>
        <p:nvPicPr>
          <p:cNvPr id="10" name="Marcador de contenido 9" descr="Un edificio de fondo&#10;&#10;Descripción generada automáticamente con confianza media">
            <a:extLst>
              <a:ext uri="{FF2B5EF4-FFF2-40B4-BE49-F238E27FC236}">
                <a16:creationId xmlns:a16="http://schemas.microsoft.com/office/drawing/2014/main" id="{601F2166-112A-41E1-94C9-C1A2DD01A3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589547"/>
            <a:ext cx="5221313" cy="5692610"/>
          </a:xfrm>
        </p:spPr>
      </p:pic>
      <p:pic>
        <p:nvPicPr>
          <p:cNvPr id="12" name="Imagen 11" descr="Diagrama, Dibujo de ingeniería&#10;&#10;Descripción generada automáticamente">
            <a:extLst>
              <a:ext uri="{FF2B5EF4-FFF2-40B4-BE49-F238E27FC236}">
                <a16:creationId xmlns:a16="http://schemas.microsoft.com/office/drawing/2014/main" id="{CEBD9E36-5CF2-4692-A467-CA27835F28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88" y="2057400"/>
            <a:ext cx="4514265" cy="3224631"/>
          </a:xfrm>
          <a:prstGeom prst="rect">
            <a:avLst/>
          </a:prstGeom>
        </p:spPr>
      </p:pic>
      <p:pic>
        <p:nvPicPr>
          <p:cNvPr id="14" name="Imagen 13" descr="Diagrama, Dibujo de ingeniería&#10;&#10;Descripción generada automáticamente">
            <a:extLst>
              <a:ext uri="{FF2B5EF4-FFF2-40B4-BE49-F238E27FC236}">
                <a16:creationId xmlns:a16="http://schemas.microsoft.com/office/drawing/2014/main" id="{E6A314D4-A3F5-4DD7-BE8A-6716B2066E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6627" y="575842"/>
            <a:ext cx="8181610" cy="5706315"/>
          </a:xfrm>
          <a:prstGeom prst="rect">
            <a:avLst/>
          </a:prstGeom>
        </p:spPr>
      </p:pic>
      <p:pic>
        <p:nvPicPr>
          <p:cNvPr id="16" name="Imagen 15" descr="Imagen que contiene interior, edificio, tabla, fuego&#10;&#10;Descripción generada automáticamente">
            <a:extLst>
              <a:ext uri="{FF2B5EF4-FFF2-40B4-BE49-F238E27FC236}">
                <a16:creationId xmlns:a16="http://schemas.microsoft.com/office/drawing/2014/main" id="{F902FE47-1A73-4F89-A09A-522179AC58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788" y="1667976"/>
            <a:ext cx="10477525" cy="3533817"/>
          </a:xfrm>
          <a:prstGeom prst="rect">
            <a:avLst/>
          </a:prstGeom>
        </p:spPr>
      </p:pic>
      <p:sp>
        <p:nvSpPr>
          <p:cNvPr id="2" name="Título 1">
            <a:extLst>
              <a:ext uri="{FF2B5EF4-FFF2-40B4-BE49-F238E27FC236}">
                <a16:creationId xmlns:a16="http://schemas.microsoft.com/office/drawing/2014/main" id="{4BCFD1E9-33E5-4AE5-A310-FDA035F55CCB}"/>
              </a:ext>
            </a:extLst>
          </p:cNvPr>
          <p:cNvSpPr>
            <a:spLocks noGrp="1"/>
          </p:cNvSpPr>
          <p:nvPr>
            <p:ph type="title"/>
          </p:nvPr>
        </p:nvSpPr>
        <p:spPr>
          <a:xfrm>
            <a:off x="839788" y="589546"/>
            <a:ext cx="4514265" cy="649707"/>
          </a:xfrm>
        </p:spPr>
        <p:txBody>
          <a:bodyPr>
            <a:normAutofit/>
          </a:bodyPr>
          <a:lstStyle/>
          <a:p>
            <a:r>
              <a:rPr lang="es-ES" b="0" i="0" u="none" strike="noStrike" baseline="30000" dirty="0">
                <a:solidFill>
                  <a:srgbClr val="000000"/>
                </a:solidFill>
                <a:latin typeface="Futura" panose="02020800000000000000" pitchFamily="18" charset="0"/>
              </a:rPr>
              <a:t>RESTAURANTE | LOUNGE BAR</a:t>
            </a:r>
            <a:endParaRPr lang="es-CO" dirty="0"/>
          </a:p>
        </p:txBody>
      </p:sp>
    </p:spTree>
    <p:extLst>
      <p:ext uri="{BB962C8B-B14F-4D97-AF65-F5344CB8AC3E}">
        <p14:creationId xmlns:p14="http://schemas.microsoft.com/office/powerpoint/2010/main" val="199169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2"/>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10"/>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rcador de contenido 5" descr="Diagrama, Dibujo de ingeniería&#10;&#10;Descripción generada automáticamente">
            <a:extLst>
              <a:ext uri="{FF2B5EF4-FFF2-40B4-BE49-F238E27FC236}">
                <a16:creationId xmlns:a16="http://schemas.microsoft.com/office/drawing/2014/main" id="{D7301820-E8EF-4DC6-89E3-C5E1799B53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8275" y="577516"/>
            <a:ext cx="5223937" cy="5728703"/>
          </a:xfrm>
        </p:spPr>
      </p:pic>
      <p:sp>
        <p:nvSpPr>
          <p:cNvPr id="4" name="Marcador de texto 3">
            <a:extLst>
              <a:ext uri="{FF2B5EF4-FFF2-40B4-BE49-F238E27FC236}">
                <a16:creationId xmlns:a16="http://schemas.microsoft.com/office/drawing/2014/main" id="{E2AC0517-5F45-494C-8833-972438D18824}"/>
              </a:ext>
            </a:extLst>
          </p:cNvPr>
          <p:cNvSpPr>
            <a:spLocks noGrp="1"/>
          </p:cNvSpPr>
          <p:nvPr>
            <p:ph type="body" sz="half" idx="2"/>
          </p:nvPr>
        </p:nvSpPr>
        <p:spPr/>
        <p:txBody>
          <a:bodyPr/>
          <a:lstStyle/>
          <a:p>
            <a:endParaRPr lang="es-CO"/>
          </a:p>
        </p:txBody>
      </p:sp>
      <p:pic>
        <p:nvPicPr>
          <p:cNvPr id="8" name="Imagen 7">
            <a:extLst>
              <a:ext uri="{FF2B5EF4-FFF2-40B4-BE49-F238E27FC236}">
                <a16:creationId xmlns:a16="http://schemas.microsoft.com/office/drawing/2014/main" id="{CC2AAE44-A46C-4896-AEFA-1C3CC75371C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39788" y="2337987"/>
            <a:ext cx="4550359" cy="3250413"/>
          </a:xfrm>
          <a:prstGeom prst="rect">
            <a:avLst/>
          </a:prstGeom>
        </p:spPr>
      </p:pic>
      <p:pic>
        <p:nvPicPr>
          <p:cNvPr id="10" name="Imagen 9" descr="Diagrama, Dibujo de ingeniería&#10;&#10;Descripción generada automáticamente">
            <a:extLst>
              <a:ext uri="{FF2B5EF4-FFF2-40B4-BE49-F238E27FC236}">
                <a16:creationId xmlns:a16="http://schemas.microsoft.com/office/drawing/2014/main" id="{D7F29C23-34B6-4659-85ED-E2CF28D889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3935" y="551780"/>
            <a:ext cx="8167437" cy="5728704"/>
          </a:xfrm>
          <a:prstGeom prst="rect">
            <a:avLst/>
          </a:prstGeom>
        </p:spPr>
      </p:pic>
      <p:sp>
        <p:nvSpPr>
          <p:cNvPr id="2" name="Título 1">
            <a:extLst>
              <a:ext uri="{FF2B5EF4-FFF2-40B4-BE49-F238E27FC236}">
                <a16:creationId xmlns:a16="http://schemas.microsoft.com/office/drawing/2014/main" id="{D578B3EA-A80C-4AB4-8923-5EB612F556AC}"/>
              </a:ext>
            </a:extLst>
          </p:cNvPr>
          <p:cNvSpPr>
            <a:spLocks noGrp="1"/>
          </p:cNvSpPr>
          <p:nvPr>
            <p:ph type="title"/>
          </p:nvPr>
        </p:nvSpPr>
        <p:spPr>
          <a:xfrm>
            <a:off x="839788" y="577516"/>
            <a:ext cx="3932237" cy="649705"/>
          </a:xfrm>
        </p:spPr>
        <p:txBody>
          <a:bodyPr>
            <a:normAutofit/>
          </a:bodyPr>
          <a:lstStyle/>
          <a:p>
            <a:r>
              <a:rPr lang="es-ES" b="0" i="0" u="none" strike="noStrike" baseline="30000" dirty="0">
                <a:solidFill>
                  <a:srgbClr val="000000"/>
                </a:solidFill>
                <a:latin typeface="Futura" panose="02020800000000000000" pitchFamily="18" charset="0"/>
              </a:rPr>
              <a:t>BALNEARIO | SPA</a:t>
            </a:r>
            <a:endParaRPr lang="es-CO" dirty="0"/>
          </a:p>
        </p:txBody>
      </p:sp>
      <p:pic>
        <p:nvPicPr>
          <p:cNvPr id="12" name="Imagen 11" descr="Imagen que contiene edificio, exterior, mujer, ladrillo&#10;&#10;Descripción generada automáticamente">
            <a:extLst>
              <a:ext uri="{FF2B5EF4-FFF2-40B4-BE49-F238E27FC236}">
                <a16:creationId xmlns:a16="http://schemas.microsoft.com/office/drawing/2014/main" id="{3192028C-77CB-4B4F-9351-E0095715D4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788" y="1699836"/>
            <a:ext cx="10512424" cy="3458328"/>
          </a:xfrm>
          <a:prstGeom prst="rect">
            <a:avLst/>
          </a:prstGeom>
        </p:spPr>
      </p:pic>
    </p:spTree>
    <p:extLst>
      <p:ext uri="{BB962C8B-B14F-4D97-AF65-F5344CB8AC3E}">
        <p14:creationId xmlns:p14="http://schemas.microsoft.com/office/powerpoint/2010/main" val="28789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3A8FA40-A21B-45B7-B087-F4A221C1602C}"/>
              </a:ext>
            </a:extLst>
          </p:cNvPr>
          <p:cNvSpPr>
            <a:spLocks noGrp="1"/>
          </p:cNvSpPr>
          <p:nvPr>
            <p:ph type="title"/>
          </p:nvPr>
        </p:nvSpPr>
        <p:spPr>
          <a:xfrm>
            <a:off x="839788" y="589548"/>
            <a:ext cx="3932237" cy="637674"/>
          </a:xfrm>
        </p:spPr>
        <p:txBody>
          <a:bodyPr/>
          <a:lstStyle/>
          <a:p>
            <a:r>
              <a:rPr lang="es-ES" b="0" i="0" u="none" strike="noStrike" baseline="30000" dirty="0">
                <a:solidFill>
                  <a:srgbClr val="000000"/>
                </a:solidFill>
                <a:latin typeface="Futura" panose="02020800000000000000" pitchFamily="18" charset="0"/>
              </a:rPr>
              <a:t>HABITACIONES HOTEL</a:t>
            </a:r>
            <a:endParaRPr lang="es-CO" dirty="0"/>
          </a:p>
        </p:txBody>
      </p:sp>
      <p:pic>
        <p:nvPicPr>
          <p:cNvPr id="6" name="Marcador de contenido 5" descr="Un dibujo de una ciudad&#10;&#10;Descripción generada automáticamente con confianza media">
            <a:extLst>
              <a:ext uri="{FF2B5EF4-FFF2-40B4-BE49-F238E27FC236}">
                <a16:creationId xmlns:a16="http://schemas.microsoft.com/office/drawing/2014/main" id="{1B8FA745-BD59-427D-B022-CA7DFA8659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29392" y="592556"/>
            <a:ext cx="6722820" cy="5745914"/>
          </a:xfrm>
        </p:spPr>
      </p:pic>
      <p:sp>
        <p:nvSpPr>
          <p:cNvPr id="4" name="Marcador de texto 3">
            <a:extLst>
              <a:ext uri="{FF2B5EF4-FFF2-40B4-BE49-F238E27FC236}">
                <a16:creationId xmlns:a16="http://schemas.microsoft.com/office/drawing/2014/main" id="{17AA438D-D6CC-4923-8227-BCE30A63DB9E}"/>
              </a:ext>
            </a:extLst>
          </p:cNvPr>
          <p:cNvSpPr>
            <a:spLocks noGrp="1"/>
          </p:cNvSpPr>
          <p:nvPr>
            <p:ph type="body" sz="half" idx="2"/>
          </p:nvPr>
        </p:nvSpPr>
        <p:spPr/>
        <p:txBody>
          <a:bodyPr/>
          <a:lstStyle/>
          <a:p>
            <a:endParaRPr lang="es-CO"/>
          </a:p>
        </p:txBody>
      </p:sp>
      <p:pic>
        <p:nvPicPr>
          <p:cNvPr id="8" name="Imagen 7" descr="Diagrama, Dibujo de ingeniería&#10;&#10;Descripción generada automáticamente">
            <a:extLst>
              <a:ext uri="{FF2B5EF4-FFF2-40B4-BE49-F238E27FC236}">
                <a16:creationId xmlns:a16="http://schemas.microsoft.com/office/drawing/2014/main" id="{8CFE3518-9F54-48AC-88BE-DEF132A9C9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88" y="1227222"/>
            <a:ext cx="3789604" cy="2706991"/>
          </a:xfrm>
          <a:prstGeom prst="rect">
            <a:avLst/>
          </a:prstGeom>
        </p:spPr>
      </p:pic>
      <p:pic>
        <p:nvPicPr>
          <p:cNvPr id="10" name="Imagen 9" descr="Gráfico&#10;&#10;Descripción generada automáticamente">
            <a:extLst>
              <a:ext uri="{FF2B5EF4-FFF2-40B4-BE49-F238E27FC236}">
                <a16:creationId xmlns:a16="http://schemas.microsoft.com/office/drawing/2014/main" id="{16E20E90-6759-4FE2-B575-FA779F2D0C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788" y="3706853"/>
            <a:ext cx="3684086" cy="2631617"/>
          </a:xfrm>
          <a:prstGeom prst="rect">
            <a:avLst/>
          </a:prstGeom>
        </p:spPr>
      </p:pic>
      <p:pic>
        <p:nvPicPr>
          <p:cNvPr id="12" name="Imagen 11" descr="Imagen que contiene exterior, edificio, calle, señal&#10;&#10;Descripción generada automáticamente">
            <a:extLst>
              <a:ext uri="{FF2B5EF4-FFF2-40B4-BE49-F238E27FC236}">
                <a16:creationId xmlns:a16="http://schemas.microsoft.com/office/drawing/2014/main" id="{9129C9E8-64E3-44EA-A921-E787330AAF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29392" y="589548"/>
            <a:ext cx="6722820" cy="5745914"/>
          </a:xfrm>
          <a:prstGeom prst="rect">
            <a:avLst/>
          </a:prstGeom>
        </p:spPr>
      </p:pic>
      <p:pic>
        <p:nvPicPr>
          <p:cNvPr id="14" name="Imagen 13" descr="Una chimenea junto a una ventana&#10;&#10;Descripción generada automáticamente con confianza baja">
            <a:extLst>
              <a:ext uri="{FF2B5EF4-FFF2-40B4-BE49-F238E27FC236}">
                <a16:creationId xmlns:a16="http://schemas.microsoft.com/office/drawing/2014/main" id="{1F8AC371-990F-4589-A30E-027EF1736B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1453" y="592556"/>
            <a:ext cx="10049093" cy="5745914"/>
          </a:xfrm>
          <a:prstGeom prst="rect">
            <a:avLst/>
          </a:prstGeom>
        </p:spPr>
      </p:pic>
    </p:spTree>
    <p:extLst>
      <p:ext uri="{BB962C8B-B14F-4D97-AF65-F5344CB8AC3E}">
        <p14:creationId xmlns:p14="http://schemas.microsoft.com/office/powerpoint/2010/main" val="409629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12"/>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hidden"/>
                                      </p:to>
                                    </p:set>
                                  </p:childTnLst>
                                </p:cTn>
                              </p:par>
                              <p:par>
                                <p:cTn id="17" presetID="1" presetClass="exit" presetSubtype="0" fill="hold" nodeType="withEffect">
                                  <p:stCondLst>
                                    <p:cond delay="0"/>
                                  </p:stCondLst>
                                  <p:childTnLst>
                                    <p:set>
                                      <p:cBhvr>
                                        <p:cTn id="18" dur="1" fill="hold">
                                          <p:stCondLst>
                                            <p:cond delay="0"/>
                                          </p:stCondLst>
                                        </p:cTn>
                                        <p:tgtEl>
                                          <p:spTgt spid="8"/>
                                        </p:tgtEl>
                                        <p:attrNameLst>
                                          <p:attrName>style.visibility</p:attrName>
                                        </p:attrNameLst>
                                      </p:cBhvr>
                                      <p:to>
                                        <p:strVal val="hidden"/>
                                      </p:to>
                                    </p:set>
                                  </p:childTnLst>
                                </p:cTn>
                              </p:par>
                              <p:par>
                                <p:cTn id="19" presetID="1" presetClass="exit" presetSubtype="0" fill="hold" nodeType="withEffect">
                                  <p:stCondLst>
                                    <p:cond delay="0"/>
                                  </p:stCondLst>
                                  <p:childTnLst>
                                    <p:set>
                                      <p:cBhvr>
                                        <p:cTn id="20" dur="1" fill="hold">
                                          <p:stCondLst>
                                            <p:cond delay="0"/>
                                          </p:stCondLst>
                                        </p:cTn>
                                        <p:tgtEl>
                                          <p:spTgt spid="10"/>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F59B497-5E75-4B2D-84D4-AAF943AB4E95}"/>
              </a:ext>
            </a:extLst>
          </p:cNvPr>
          <p:cNvSpPr>
            <a:spLocks noGrp="1"/>
          </p:cNvSpPr>
          <p:nvPr>
            <p:ph type="title"/>
          </p:nvPr>
        </p:nvSpPr>
        <p:spPr>
          <a:xfrm>
            <a:off x="839788" y="581024"/>
            <a:ext cx="3932237" cy="666751"/>
          </a:xfrm>
        </p:spPr>
        <p:txBody>
          <a:bodyPr/>
          <a:lstStyle/>
          <a:p>
            <a:r>
              <a:rPr lang="es-ES" b="0" i="0" u="none" strike="noStrike" baseline="30000" dirty="0">
                <a:solidFill>
                  <a:srgbClr val="000000"/>
                </a:solidFill>
                <a:latin typeface="Futura" panose="02020800000000000000" pitchFamily="18" charset="0"/>
              </a:rPr>
              <a:t>CONCLUSIONES - VÍDEO</a:t>
            </a:r>
            <a:endParaRPr lang="es-CO" dirty="0"/>
          </a:p>
        </p:txBody>
      </p:sp>
      <p:pic>
        <p:nvPicPr>
          <p:cNvPr id="5" name="VIDEO TESIS FINAL">
            <a:hlinkClick r:id="" action="ppaction://media"/>
            <a:extLst>
              <a:ext uri="{FF2B5EF4-FFF2-40B4-BE49-F238E27FC236}">
                <a16:creationId xmlns:a16="http://schemas.microsoft.com/office/drawing/2014/main" id="{0967F927-7BD3-4262-96DA-14D8D1914A7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27980" y="1248171"/>
            <a:ext cx="8936039" cy="5026521"/>
          </a:xfrm>
        </p:spPr>
      </p:pic>
      <p:sp>
        <p:nvSpPr>
          <p:cNvPr id="4" name="Marcador de texto 3">
            <a:extLst>
              <a:ext uri="{FF2B5EF4-FFF2-40B4-BE49-F238E27FC236}">
                <a16:creationId xmlns:a16="http://schemas.microsoft.com/office/drawing/2014/main" id="{02CA9F13-7007-4607-8927-1925D2A25D66}"/>
              </a:ext>
            </a:extLst>
          </p:cNvPr>
          <p:cNvSpPr>
            <a:spLocks noGrp="1"/>
          </p:cNvSpPr>
          <p:nvPr>
            <p:ph type="body" sz="half" idx="2"/>
          </p:nvPr>
        </p:nvSpPr>
        <p:spPr/>
        <p:txBody>
          <a:bodyPr/>
          <a:lstStyle/>
          <a:p>
            <a:endParaRPr lang="es-CO"/>
          </a:p>
        </p:txBody>
      </p:sp>
    </p:spTree>
    <p:extLst>
      <p:ext uri="{BB962C8B-B14F-4D97-AF65-F5344CB8AC3E}">
        <p14:creationId xmlns:p14="http://schemas.microsoft.com/office/powerpoint/2010/main" val="264866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9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D200AC8-DA00-4602-AF23-2A9DB134113F}"/>
              </a:ext>
            </a:extLst>
          </p:cNvPr>
          <p:cNvSpPr>
            <a:spLocks noGrp="1"/>
          </p:cNvSpPr>
          <p:nvPr>
            <p:ph type="title"/>
          </p:nvPr>
        </p:nvSpPr>
        <p:spPr>
          <a:xfrm>
            <a:off x="3253592" y="3005545"/>
            <a:ext cx="5684815" cy="846909"/>
          </a:xfrm>
        </p:spPr>
        <p:txBody>
          <a:bodyPr>
            <a:normAutofit/>
          </a:bodyPr>
          <a:lstStyle/>
          <a:p>
            <a:r>
              <a:rPr lang="es-ES" sz="4000" b="0" i="0" u="none" strike="noStrike" baseline="30000" dirty="0">
                <a:solidFill>
                  <a:srgbClr val="000000"/>
                </a:solidFill>
                <a:latin typeface="Futura" panose="02020800000000000000" pitchFamily="18" charset="0"/>
              </a:rPr>
              <a:t>Muchas gracias por su atención.</a:t>
            </a:r>
            <a:endParaRPr lang="es-CO" sz="4000" dirty="0"/>
          </a:p>
        </p:txBody>
      </p:sp>
    </p:spTree>
    <p:extLst>
      <p:ext uri="{BB962C8B-B14F-4D97-AF65-F5344CB8AC3E}">
        <p14:creationId xmlns:p14="http://schemas.microsoft.com/office/powerpoint/2010/main" val="478768260"/>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1918</TotalTime>
  <Words>880</Words>
  <Application>Microsoft Office PowerPoint</Application>
  <PresentationFormat>Panorámica</PresentationFormat>
  <Paragraphs>148</Paragraphs>
  <Slides>17</Slides>
  <Notes>0</Notes>
  <HiddenSlides>0</HiddenSlides>
  <MMClips>1</MMClips>
  <ScaleCrop>false</ScaleCrop>
  <HeadingPairs>
    <vt:vector size="6" baseType="variant">
      <vt:variant>
        <vt:lpstr>Fuentes usadas</vt:lpstr>
      </vt:variant>
      <vt:variant>
        <vt:i4>8</vt:i4>
      </vt:variant>
      <vt:variant>
        <vt:lpstr>Tema</vt:lpstr>
      </vt:variant>
      <vt:variant>
        <vt:i4>1</vt:i4>
      </vt:variant>
      <vt:variant>
        <vt:lpstr>Títulos de diapositiva</vt:lpstr>
      </vt:variant>
      <vt:variant>
        <vt:i4>17</vt:i4>
      </vt:variant>
    </vt:vector>
  </HeadingPairs>
  <TitlesOfParts>
    <vt:vector size="26" baseType="lpstr">
      <vt:lpstr>Arial</vt:lpstr>
      <vt:lpstr>Calibri</vt:lpstr>
      <vt:lpstr>Calibri Light</vt:lpstr>
      <vt:lpstr>Epistolar</vt:lpstr>
      <vt:lpstr>Futura</vt:lpstr>
      <vt:lpstr>Futura Bk BT</vt:lpstr>
      <vt:lpstr>Futura Hv BT</vt:lpstr>
      <vt:lpstr>Futura Md BT</vt:lpstr>
      <vt:lpstr>Tema de Office</vt:lpstr>
      <vt:lpstr>FENOMENOLOGÍA de la ARQUITECTURA del PAISAJE y diseño del COMPLEJO TURÍSTICO en el Parque Natural Lago de Tota - 2021 </vt:lpstr>
      <vt:lpstr>PLANTEAMIENTO PROBLÉMICO</vt:lpstr>
      <vt:lpstr>ESTADO DEL ARTE</vt:lpstr>
      <vt:lpstr>REFERENTES ARQUITECTÓNICOS</vt:lpstr>
      <vt:lpstr>MATRIZ DE CONCLUSIONES</vt:lpstr>
      <vt:lpstr>LOCALIZACIÓN DEL PROYECTO</vt:lpstr>
      <vt:lpstr>COMPLEJO TURÍSTICO SUÉ CONCEPTO DEL PROYECTO</vt:lpstr>
      <vt:lpstr>PROGRAMA ARQUITECTÓNICO</vt:lpstr>
      <vt:lpstr>ORGANIGRAMA</vt:lpstr>
      <vt:lpstr>EMPLAZAMIENTO</vt:lpstr>
      <vt:lpstr>RECEPCIÓN | CULTURA</vt:lpstr>
      <vt:lpstr>CABINA DE MEDITACIÓN</vt:lpstr>
      <vt:lpstr>RESTAURANTE | LOUNGE BAR</vt:lpstr>
      <vt:lpstr>BALNEARIO | SPA</vt:lpstr>
      <vt:lpstr>HABITACIONES HOTEL</vt:lpstr>
      <vt:lpstr>CONCLUSIONES - VÍDEO</vt:lpstr>
      <vt:lpstr>Muchas gracias por su atención.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Alexandre Tarin Flores</dc:creator>
  <cp:lastModifiedBy>Alexandre Tarin Flores</cp:lastModifiedBy>
  <cp:revision>54</cp:revision>
  <dcterms:created xsi:type="dcterms:W3CDTF">2021-06-01T17:19:11Z</dcterms:created>
  <dcterms:modified xsi:type="dcterms:W3CDTF">2021-06-03T19:05:09Z</dcterms:modified>
</cp:coreProperties>
</file>