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9" r:id="rId5"/>
    <p:sldMasterId id="2147493480" r:id="rId6"/>
  </p:sldMasterIdLst>
  <p:notesMasterIdLst>
    <p:notesMasterId r:id="rId27"/>
  </p:notesMasterIdLst>
  <p:handoutMasterIdLst>
    <p:handoutMasterId r:id="rId28"/>
  </p:handoutMasterIdLst>
  <p:sldIdLst>
    <p:sldId id="295" r:id="rId7"/>
    <p:sldId id="261" r:id="rId8"/>
    <p:sldId id="258" r:id="rId9"/>
    <p:sldId id="1064" r:id="rId10"/>
    <p:sldId id="1047" r:id="rId11"/>
    <p:sldId id="283" r:id="rId12"/>
    <p:sldId id="917" r:id="rId13"/>
    <p:sldId id="263" r:id="rId14"/>
    <p:sldId id="286" r:id="rId15"/>
    <p:sldId id="287" r:id="rId16"/>
    <p:sldId id="293" r:id="rId17"/>
    <p:sldId id="1066" r:id="rId18"/>
    <p:sldId id="289" r:id="rId19"/>
    <p:sldId id="290" r:id="rId20"/>
    <p:sldId id="291" r:id="rId21"/>
    <p:sldId id="292" r:id="rId22"/>
    <p:sldId id="288" r:id="rId23"/>
    <p:sldId id="1067" r:id="rId24"/>
    <p:sldId id="1065" r:id="rId25"/>
    <p:sldId id="26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419">
          <p15:clr>
            <a:srgbClr val="A4A3A4"/>
          </p15:clr>
        </p15:guide>
        <p15:guide id="3" pos="5625">
          <p15:clr>
            <a:srgbClr val="A4A3A4"/>
          </p15:clr>
        </p15:guide>
        <p15:guide id="4" pos="56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051F"/>
    <a:srgbClr val="4DC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1434" y="78"/>
      </p:cViewPr>
      <p:guideLst>
        <p:guide orient="horz"/>
        <p:guide pos="5419"/>
        <p:guide pos="5625"/>
        <p:guide pos="56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eferson\Downloads\TITIN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eferson\Downloads\TITINOS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KREN\Monografia\Proyecci&#243;n%20Estados%20Financieros%20Paso%20Firme%20S.A.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KREN\Monografia\Proyecci&#243;n%20Estados%20Financieros%20Paso%20Firme%20S.A.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KREN\Monografia\Proyecci&#243;n%20Estados%20Financieros%20Paso%20Firme%20S.A.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KREN\Monografia\Proyecci&#243;n%20Estados%20Financieros%20Paso%20Firme%20S.A.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KREN\Monografia\Proyecci&#243;n%20Estados%20Financieros%20Paso%20Firme%20S.A.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esktop\KREN\Monografia\Proyecci&#243;n%20Estados%20Financieros%20Paso%20Firme%20S.A.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Proyecci&#243;n%20Kelly%20(1)%20(1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TITINOS</c:v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CIERRE!$E$63:$I$63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CIERRE!$E$65:$I$65</c:f>
              <c:numCache>
                <c:formatCode>0%</c:formatCode>
                <c:ptCount val="5"/>
                <c:pt idx="0">
                  <c:v>0.17054745369473268</c:v>
                </c:pt>
                <c:pt idx="1">
                  <c:v>0.43100847911811102</c:v>
                </c:pt>
                <c:pt idx="2">
                  <c:v>0.18416686436861962</c:v>
                </c:pt>
                <c:pt idx="3">
                  <c:v>0.17296171181072162</c:v>
                </c:pt>
                <c:pt idx="4">
                  <c:v>0.26704773107211732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18-402A-B827-412A4A3AFC33}"/>
            </c:ext>
          </c:extLst>
        </c:ser>
        <c:ser>
          <c:idx val="1"/>
          <c:order val="1"/>
          <c:tx>
            <c:v>SECTOR</c:v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18-402A-B827-412A4A3AFC33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18-402A-B827-412A4A3AFC33}"/>
                </c:ext>
              </c:extLst>
            </c:dLbl>
            <c:dLbl>
              <c:idx val="2"/>
              <c:layout>
                <c:manualLayout>
                  <c:x val="0"/>
                  <c:y val="0.134529200761586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18-402A-B827-412A4A3AFC33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18-402A-B827-412A4A3AFC33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18-402A-B827-412A4A3AFC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CIERRE!$E$63:$I$63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CIERRE!$E$66:$I$66</c:f>
              <c:numCache>
                <c:formatCode>0.00%</c:formatCode>
                <c:ptCount val="5"/>
                <c:pt idx="0">
                  <c:v>3.3000000000000002E-2</c:v>
                </c:pt>
                <c:pt idx="1">
                  <c:v>1.6E-2</c:v>
                </c:pt>
                <c:pt idx="2">
                  <c:v>-1.0999999999999999E-2</c:v>
                </c:pt>
                <c:pt idx="3">
                  <c:v>6.2E-2</c:v>
                </c:pt>
                <c:pt idx="4">
                  <c:v>6.5000000000000002E-2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18-402A-B827-412A4A3AF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3340416"/>
        <c:axId val="71988864"/>
      </c:barChart>
      <c:catAx>
        <c:axId val="59334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1988864"/>
        <c:crosses val="autoZero"/>
        <c:auto val="1"/>
        <c:lblAlgn val="ctr"/>
        <c:lblOffset val="100"/>
        <c:noMultiLvlLbl val="0"/>
      </c:catAx>
      <c:valAx>
        <c:axId val="71988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9334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>
      <a:glow rad="101600">
        <a:schemeClr val="accent2">
          <a:satMod val="175000"/>
          <a:alpha val="40000"/>
        </a:schemeClr>
      </a:glow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Ciclo de operacion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97D-4930-B320-B3060AF7A17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104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97D-4930-B320-B3060AF7A17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116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97D-4930-B320-B3060AF7A17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75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97D-4930-B320-B3060AF7A17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65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E97D-4930-B320-B3060AF7A17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56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E97D-4930-B320-B3060AF7A1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'[TITINOS (1).xlsx]CIERRE'!$D$315:$I$315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'[TITINOS (1).xlsx]CIERRE'!$D$316:$I$316</c:f>
              <c:numCache>
                <c:formatCode>General</c:formatCode>
                <c:ptCount val="6"/>
                <c:pt idx="0">
                  <c:v>74.478690723500549</c:v>
                </c:pt>
                <c:pt idx="1">
                  <c:v>104.08363949525177</c:v>
                </c:pt>
                <c:pt idx="2">
                  <c:v>116.45243031914958</c:v>
                </c:pt>
                <c:pt idx="3">
                  <c:v>75.521430942257865</c:v>
                </c:pt>
                <c:pt idx="4">
                  <c:v>65.124906939499283</c:v>
                </c:pt>
                <c:pt idx="5">
                  <c:v>56.325545892089508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97D-4930-B320-B3060AF7A17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593558016"/>
        <c:axId val="593953344"/>
      </c:barChart>
      <c:catAx>
        <c:axId val="59355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93953344"/>
        <c:crosses val="autoZero"/>
        <c:auto val="1"/>
        <c:lblAlgn val="ctr"/>
        <c:lblOffset val="100"/>
        <c:noMultiLvlLbl val="0"/>
      </c:catAx>
      <c:valAx>
        <c:axId val="59395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93558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101600">
        <a:schemeClr val="accent1">
          <a:satMod val="175000"/>
          <a:alpha val="40000"/>
        </a:schemeClr>
      </a:glow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Indicadores de Rentabilidad</a:t>
            </a:r>
          </a:p>
        </c:rich>
      </c:tx>
      <c:layout>
        <c:manualLayout>
          <c:xMode val="edge"/>
          <c:yMode val="edge"/>
          <c:x val="0.22130627928863661"/>
          <c:y val="1.49158677542938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'GRAFICAS ESCENARIOS'!$B$42</c:f>
              <c:strCache>
                <c:ptCount val="1"/>
                <c:pt idx="0">
                  <c:v>EVA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-1.105888761871328E-2"/>
                  <c:y val="-3.1423898493384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38B-4560-B7B9-88A7D7E745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ESCENARIOS'!$C$41:$F$41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ESCENARIOS'!$C$42:$F$42</c:f>
              <c:numCache>
                <c:formatCode>_(* #,##0_);_(* \(#,##0\);_(* "-"_);_(@_)</c:formatCode>
                <c:ptCount val="4"/>
                <c:pt idx="0">
                  <c:v>-125</c:v>
                </c:pt>
                <c:pt idx="1">
                  <c:v>159</c:v>
                </c:pt>
                <c:pt idx="2">
                  <c:v>485</c:v>
                </c:pt>
                <c:pt idx="3">
                  <c:v>890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8B-4560-B7B9-88A7D7E745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01159864"/>
        <c:axId val="401153304"/>
      </c:areaChart>
      <c:lineChart>
        <c:grouping val="standard"/>
        <c:varyColors val="0"/>
        <c:ser>
          <c:idx val="1"/>
          <c:order val="1"/>
          <c:tx>
            <c:strRef>
              <c:f>'GRAFICAS ESCENARIOS'!$B$43</c:f>
              <c:strCache>
                <c:ptCount val="1"/>
                <c:pt idx="0">
                  <c:v>ROI</c:v>
                </c:pt>
              </c:strCache>
            </c:strRef>
          </c:tx>
          <c:spPr>
            <a:ln w="31750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ESCENARIOS'!$C$41:$F$41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ESCENARIOS'!$C$43:$F$43</c:f>
              <c:numCache>
                <c:formatCode>0.0%</c:formatCode>
                <c:ptCount val="4"/>
                <c:pt idx="0">
                  <c:v>0.16541063786720117</c:v>
                </c:pt>
                <c:pt idx="1">
                  <c:v>0.21948792373470524</c:v>
                </c:pt>
                <c:pt idx="2">
                  <c:v>0.26347141140165137</c:v>
                </c:pt>
                <c:pt idx="3">
                  <c:v>0.29756241682447104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8B-4560-B7B9-88A7D7E74563}"/>
            </c:ext>
          </c:extLst>
        </c:ser>
        <c:ser>
          <c:idx val="2"/>
          <c:order val="2"/>
          <c:tx>
            <c:strRef>
              <c:f>'GRAFICAS ESCENARIOS'!$B$44</c:f>
              <c:strCache>
                <c:ptCount val="1"/>
                <c:pt idx="0">
                  <c:v>MARGEN NETO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dLbl>
              <c:idx val="0"/>
              <c:layout>
                <c:manualLayout>
                  <c:x val="-4.3870694261290706E-2"/>
                  <c:y val="5.81540067944901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38B-4560-B7B9-88A7D7E74563}"/>
                </c:ext>
              </c:extLst>
            </c:dLbl>
            <c:dLbl>
              <c:idx val="1"/>
              <c:layout>
                <c:manualLayout>
                  <c:x val="-2.3964696547606856E-2"/>
                  <c:y val="3.45860829244515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38B-4560-B7B9-88A7D7E74563}"/>
                </c:ext>
              </c:extLst>
            </c:dLbl>
            <c:dLbl>
              <c:idx val="2"/>
              <c:layout>
                <c:manualLayout>
                  <c:x val="-3.06000291188348E-2"/>
                  <c:y val="3.06580956127783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38B-4560-B7B9-88A7D7E74563}"/>
                </c:ext>
              </c:extLst>
            </c:dLbl>
            <c:dLbl>
              <c:idx val="3"/>
              <c:layout>
                <c:manualLayout>
                  <c:x val="-1.5117586452636264E-2"/>
                  <c:y val="3.06580956127783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38B-4560-B7B9-88A7D7E745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ESCENARIOS'!$C$41:$F$41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ESCENARIOS'!$C$44:$F$44</c:f>
              <c:numCache>
                <c:formatCode>0.0%</c:formatCode>
                <c:ptCount val="4"/>
                <c:pt idx="0">
                  <c:v>3.3220830394835782E-2</c:v>
                </c:pt>
                <c:pt idx="1">
                  <c:v>4.7710246613166078E-2</c:v>
                </c:pt>
                <c:pt idx="2">
                  <c:v>6.2327623292607021E-2</c:v>
                </c:pt>
                <c:pt idx="3">
                  <c:v>7.7344309677193718E-2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8B-4560-B7B9-88A7D7E745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9591552"/>
        <c:axId val="268397952"/>
      </c:lineChart>
      <c:catAx>
        <c:axId val="269591552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397952"/>
        <c:crosses val="autoZero"/>
        <c:auto val="1"/>
        <c:lblAlgn val="ctr"/>
        <c:lblOffset val="100"/>
        <c:noMultiLvlLbl val="0"/>
      </c:catAx>
      <c:valAx>
        <c:axId val="26839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9591552"/>
        <c:crosses val="autoZero"/>
        <c:crossBetween val="between"/>
      </c:valAx>
      <c:valAx>
        <c:axId val="401153304"/>
        <c:scaling>
          <c:orientation val="minMax"/>
        </c:scaling>
        <c:delete val="0"/>
        <c:axPos val="r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1159864"/>
        <c:crosses val="max"/>
        <c:crossBetween val="between"/>
      </c:valAx>
      <c:catAx>
        <c:axId val="401159864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4011533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>
      <a:glow rad="101600">
        <a:schemeClr val="accent1">
          <a:satMod val="175000"/>
          <a:alpha val="40000"/>
        </a:schemeClr>
      </a:glow>
      <a:outerShdw blurRad="50800" dist="38100" algn="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 sz="2000" dirty="0"/>
              <a:t>Indicadores de Eficiencia Operacional</a:t>
            </a:r>
          </a:p>
        </c:rich>
      </c:tx>
      <c:layout>
        <c:manualLayout>
          <c:xMode val="edge"/>
          <c:yMode val="edge"/>
          <c:x val="0.22528167193327953"/>
          <c:y val="2.71239725727515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8.7945371697667182E-2"/>
          <c:y val="0.2113109068438789"/>
          <c:w val="0.77203699800523784"/>
          <c:h val="0.54348596633084734"/>
        </c:manualLayout>
      </c:layout>
      <c:areaChart>
        <c:grouping val="standard"/>
        <c:varyColors val="0"/>
        <c:ser>
          <c:idx val="1"/>
          <c:order val="1"/>
          <c:tx>
            <c:strRef>
              <c:f>'GRAFICAS ESCENARIOS'!$H$43</c:f>
              <c:strCache>
                <c:ptCount val="1"/>
                <c:pt idx="0">
                  <c:v>MARGEN EBITDA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-2.1503289918698939E-3"/>
                  <c:y val="-0.13222936629216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DA-455C-A273-9580D23EE803}"/>
                </c:ext>
              </c:extLst>
            </c:dLbl>
            <c:dLbl>
              <c:idx val="1"/>
              <c:layout>
                <c:manualLayout>
                  <c:x val="8.6013159674795756E-3"/>
                  <c:y val="-0.145791352578539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9DA-455C-A273-9580D23EE803}"/>
                </c:ext>
              </c:extLst>
            </c:dLbl>
            <c:dLbl>
              <c:idx val="2"/>
              <c:layout>
                <c:manualLayout>
                  <c:x val="2.150328991869815E-3"/>
                  <c:y val="-0.186477311437666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DA-455C-A273-9580D23EE803}"/>
                </c:ext>
              </c:extLst>
            </c:dLbl>
            <c:dLbl>
              <c:idx val="3"/>
              <c:layout>
                <c:manualLayout>
                  <c:x val="-2.1503289918698939E-3"/>
                  <c:y val="-0.20342979429563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9DA-455C-A273-9580D23EE8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ESCENARIOS'!$I$41:$L$41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ESCENARIOS'!$I$43:$L$43</c:f>
              <c:numCache>
                <c:formatCode>0.0%</c:formatCode>
                <c:ptCount val="4"/>
                <c:pt idx="0">
                  <c:v>8.0175166390542965E-2</c:v>
                </c:pt>
                <c:pt idx="1">
                  <c:v>9.8443943482756868E-2</c:v>
                </c:pt>
                <c:pt idx="2">
                  <c:v>0.11775608053739643</c:v>
                </c:pt>
                <c:pt idx="3">
                  <c:v>0.13778765611645782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85-43E4-95FB-AFE1BF3F04E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04980744"/>
        <c:axId val="404985664"/>
      </c:areaChart>
      <c:lineChart>
        <c:grouping val="standard"/>
        <c:varyColors val="0"/>
        <c:ser>
          <c:idx val="0"/>
          <c:order val="0"/>
          <c:tx>
            <c:strRef>
              <c:f>'GRAFICAS ESCENARIOS'!$H$42</c:f>
              <c:strCache>
                <c:ptCount val="1"/>
                <c:pt idx="0">
                  <c:v>CICLO DE CAJA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ESCENARIOS'!$I$41:$L$41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ESCENARIOS'!$I$42:$L$42</c:f>
              <c:numCache>
                <c:formatCode>0</c:formatCode>
                <c:ptCount val="4"/>
                <c:pt idx="0">
                  <c:v>55.553963071649946</c:v>
                </c:pt>
                <c:pt idx="1">
                  <c:v>55.553963071649946</c:v>
                </c:pt>
                <c:pt idx="2">
                  <c:v>55.553963071649946</c:v>
                </c:pt>
                <c:pt idx="3">
                  <c:v>55.553963071649974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85-43E4-95FB-AFE1BF3F04EC}"/>
            </c:ext>
          </c:extLst>
        </c:ser>
        <c:ser>
          <c:idx val="2"/>
          <c:order val="2"/>
          <c:tx>
            <c:strRef>
              <c:f>'GRAFICAS ESCENARIOS'!$H$44</c:f>
              <c:strCache>
                <c:ptCount val="1"/>
                <c:pt idx="0">
                  <c:v>ROTACION DE INVENTARIOS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ESCENARIOS'!$I$41:$L$41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ESCENARIOS'!$I$44:$L$44</c:f>
              <c:numCache>
                <c:formatCode>0.0</c:formatCode>
                <c:ptCount val="4"/>
                <c:pt idx="0">
                  <c:v>1.7161942315550096</c:v>
                </c:pt>
                <c:pt idx="1">
                  <c:v>1.7161942315550096</c:v>
                </c:pt>
                <c:pt idx="2">
                  <c:v>1.7161942315550096</c:v>
                </c:pt>
                <c:pt idx="3">
                  <c:v>1.7161942315550096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585-43E4-95FB-AFE1BF3F04E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8366848"/>
        <c:axId val="268395648"/>
      </c:lineChart>
      <c:catAx>
        <c:axId val="26836684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395648"/>
        <c:crosses val="autoZero"/>
        <c:auto val="1"/>
        <c:lblAlgn val="ctr"/>
        <c:lblOffset val="100"/>
        <c:noMultiLvlLbl val="0"/>
      </c:catAx>
      <c:valAx>
        <c:axId val="26839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366848"/>
        <c:crosses val="autoZero"/>
        <c:crossBetween val="between"/>
      </c:valAx>
      <c:valAx>
        <c:axId val="404985664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4980744"/>
        <c:crosses val="max"/>
        <c:crossBetween val="between"/>
      </c:valAx>
      <c:catAx>
        <c:axId val="404980744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4049856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353474121776416"/>
          <c:w val="1"/>
          <c:h val="0.133819187606945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solidFill>
        <a:schemeClr val="bg1">
          <a:lumMod val="85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Indicadores de Rentabilidad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6.6870500922948439E-2"/>
          <c:y val="0.15599489554444693"/>
          <c:w val="0.799525634556708"/>
          <c:h val="0.61573026593941116"/>
        </c:manualLayout>
      </c:layout>
      <c:areaChart>
        <c:grouping val="standard"/>
        <c:varyColors val="0"/>
        <c:ser>
          <c:idx val="0"/>
          <c:order val="0"/>
          <c:tx>
            <c:strRef>
              <c:f>'GRAFICAS ESCENARIOS'!$B$69</c:f>
              <c:strCache>
                <c:ptCount val="1"/>
                <c:pt idx="0">
                  <c:v>EVA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4.0176332976386122E-3"/>
                  <c:y val="-3.9872074478105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1AC-4435-9A84-DAE7E3E1406A}"/>
                </c:ext>
              </c:extLst>
            </c:dLbl>
            <c:dLbl>
              <c:idx val="1"/>
              <c:layout>
                <c:manualLayout>
                  <c:x val="0"/>
                  <c:y val="-6.313078459033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AC-4435-9A84-DAE7E3E1406A}"/>
                </c:ext>
              </c:extLst>
            </c:dLbl>
            <c:dLbl>
              <c:idx val="2"/>
              <c:layout>
                <c:manualLayout>
                  <c:x val="-7.365575957908794E-17"/>
                  <c:y val="-0.116293550561139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1AC-4435-9A84-DAE7E3E1406A}"/>
                </c:ext>
              </c:extLst>
            </c:dLbl>
            <c:dLbl>
              <c:idx val="3"/>
              <c:layout>
                <c:manualLayout>
                  <c:x val="2.0088166488193061E-3"/>
                  <c:y val="-0.179424335151472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1AC-4435-9A84-DAE7E3E140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ESCENARIOS'!$C$68:$F$68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ESCENARIOS'!$C$69:$F$69</c:f>
              <c:numCache>
                <c:formatCode>_(* #,##0_);_(* \(#,##0\);_(* "-"_);_(@_)</c:formatCode>
                <c:ptCount val="4"/>
                <c:pt idx="0">
                  <c:v>238.25378053050801</c:v>
                </c:pt>
                <c:pt idx="1">
                  <c:v>1076.4616998669601</c:v>
                </c:pt>
                <c:pt idx="2">
                  <c:v>2115.9934127158499</c:v>
                </c:pt>
                <c:pt idx="3">
                  <c:v>3458.9108753380501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3E-4DE2-9B7B-C341E293814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01165768"/>
        <c:axId val="401172656"/>
      </c:areaChart>
      <c:lineChart>
        <c:grouping val="standard"/>
        <c:varyColors val="0"/>
        <c:ser>
          <c:idx val="1"/>
          <c:order val="1"/>
          <c:tx>
            <c:strRef>
              <c:f>'GRAFICAS ESCENARIOS'!$B$70</c:f>
              <c:strCache>
                <c:ptCount val="1"/>
                <c:pt idx="0">
                  <c:v>ROI</c:v>
                </c:pt>
              </c:strCache>
            </c:strRef>
          </c:tx>
          <c:spPr>
            <a:ln w="31750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ESCENARIOS'!$C$68:$F$68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ESCENARIOS'!$C$70:$F$70</c:f>
              <c:numCache>
                <c:formatCode>0%</c:formatCode>
                <c:ptCount val="4"/>
                <c:pt idx="0">
                  <c:v>0.23777973814478423</c:v>
                </c:pt>
                <c:pt idx="1">
                  <c:v>0.37207501499350559</c:v>
                </c:pt>
                <c:pt idx="2">
                  <c:v>0.45731435182300612</c:v>
                </c:pt>
                <c:pt idx="3">
                  <c:v>0.49597180371273297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63E-4DE2-9B7B-C341E2938149}"/>
            </c:ext>
          </c:extLst>
        </c:ser>
        <c:ser>
          <c:idx val="2"/>
          <c:order val="2"/>
          <c:tx>
            <c:strRef>
              <c:f>'GRAFICAS ESCENARIOS'!$B$71</c:f>
              <c:strCache>
                <c:ptCount val="1"/>
                <c:pt idx="0">
                  <c:v>MARGEN NETO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ESCENARIOS'!$C$68:$F$68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ESCENARIOS'!$C$71:$F$71</c:f>
              <c:numCache>
                <c:formatCode>0%</c:formatCode>
                <c:ptCount val="4"/>
                <c:pt idx="0">
                  <c:v>4.9259112863122512E-2</c:v>
                </c:pt>
                <c:pt idx="1">
                  <c:v>7.7770481841691358E-2</c:v>
                </c:pt>
                <c:pt idx="2">
                  <c:v>0.10125238045470414</c:v>
                </c:pt>
                <c:pt idx="3">
                  <c:v>0.12205729820160287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63E-4DE2-9B7B-C341E293814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8367872"/>
        <c:axId val="270213120"/>
      </c:lineChart>
      <c:catAx>
        <c:axId val="268367872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70213120"/>
        <c:crosses val="autoZero"/>
        <c:auto val="1"/>
        <c:lblAlgn val="ctr"/>
        <c:lblOffset val="100"/>
        <c:noMultiLvlLbl val="0"/>
      </c:catAx>
      <c:valAx>
        <c:axId val="27021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367872"/>
        <c:crosses val="autoZero"/>
        <c:crossBetween val="between"/>
      </c:valAx>
      <c:valAx>
        <c:axId val="401172656"/>
        <c:scaling>
          <c:orientation val="minMax"/>
        </c:scaling>
        <c:delete val="0"/>
        <c:axPos val="r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1165768"/>
        <c:crosses val="max"/>
        <c:crossBetween val="between"/>
      </c:valAx>
      <c:catAx>
        <c:axId val="401165768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4011726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Indicadores de Eficiencia Operacional</a:t>
            </a:r>
          </a:p>
        </c:rich>
      </c:tx>
      <c:layout>
        <c:manualLayout>
          <c:xMode val="edge"/>
          <c:yMode val="edge"/>
          <c:x val="0.1171618670043866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areaChart>
        <c:grouping val="standard"/>
        <c:varyColors val="0"/>
        <c:ser>
          <c:idx val="1"/>
          <c:order val="1"/>
          <c:tx>
            <c:strRef>
              <c:f>'GRAFICAS ESCENARIOS'!$H$70</c:f>
              <c:strCache>
                <c:ptCount val="1"/>
                <c:pt idx="0">
                  <c:v>EBITDA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-6.151860865251965E-3"/>
                  <c:y val="-0.109635271364561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92-43F1-AD85-4D443E6C5BE0}"/>
                </c:ext>
              </c:extLst>
            </c:dLbl>
            <c:dLbl>
              <c:idx val="1"/>
              <c:layout>
                <c:manualLayout>
                  <c:x val="0"/>
                  <c:y val="-0.164452907046843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92-43F1-AD85-4D443E6C5BE0}"/>
                </c:ext>
              </c:extLst>
            </c:dLbl>
            <c:dLbl>
              <c:idx val="2"/>
              <c:layout>
                <c:manualLayout>
                  <c:x val="-4.1012405768346433E-3"/>
                  <c:y val="-0.153489379910386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92-43F1-AD85-4D443E6C5BE0}"/>
                </c:ext>
              </c:extLst>
            </c:dLbl>
            <c:dLbl>
              <c:idx val="3"/>
              <c:layout>
                <c:manualLayout>
                  <c:x val="-1.0253101442086607E-2"/>
                  <c:y val="-0.248506615093007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92-43F1-AD85-4D443E6C5BE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ESCENARIOS'!$I$68:$L$68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ESCENARIOS'!$I$70:$L$70</c:f>
              <c:numCache>
                <c:formatCode>0%</c:formatCode>
                <c:ptCount val="4"/>
                <c:pt idx="0">
                  <c:v>0.10149337417473092</c:v>
                </c:pt>
                <c:pt idx="1">
                  <c:v>0.1377075214042878</c:v>
                </c:pt>
                <c:pt idx="2">
                  <c:v>0.16847455901161285</c:v>
                </c:pt>
                <c:pt idx="3">
                  <c:v>0.1962408325651965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FB-464A-9D6D-0B4153C2BF5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01147072"/>
        <c:axId val="401146744"/>
      </c:areaChart>
      <c:lineChart>
        <c:grouping val="standard"/>
        <c:varyColors val="0"/>
        <c:ser>
          <c:idx val="0"/>
          <c:order val="0"/>
          <c:tx>
            <c:strRef>
              <c:f>'GRAFICAS ESCENARIOS'!$H$69</c:f>
              <c:strCache>
                <c:ptCount val="1"/>
                <c:pt idx="0">
                  <c:v>CICLO DE CAJA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ESCENARIOS'!$I$68:$L$68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ESCENARIOS'!$I$69:$L$69</c:f>
              <c:numCache>
                <c:formatCode>0</c:formatCode>
                <c:ptCount val="4"/>
                <c:pt idx="0">
                  <c:v>24.088993077506785</c:v>
                </c:pt>
                <c:pt idx="1">
                  <c:v>24.088993077506757</c:v>
                </c:pt>
                <c:pt idx="2">
                  <c:v>19.893663744954324</c:v>
                </c:pt>
                <c:pt idx="3">
                  <c:v>15.69833441240192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FB-464A-9D6D-0B4153C2BF50}"/>
            </c:ext>
          </c:extLst>
        </c:ser>
        <c:ser>
          <c:idx val="2"/>
          <c:order val="2"/>
          <c:tx>
            <c:strRef>
              <c:f>'GRAFICAS ESCENARIOS'!$H$71</c:f>
              <c:strCache>
                <c:ptCount val="1"/>
                <c:pt idx="0">
                  <c:v>ROTACION DE INVENTARIOS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ESCENARIOS'!$I$68:$L$68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ESCENARIOS'!$I$71:$L$71</c:f>
              <c:numCache>
                <c:formatCode>0.0</c:formatCode>
                <c:ptCount val="4"/>
                <c:pt idx="0">
                  <c:v>2.0190520371235405</c:v>
                </c:pt>
                <c:pt idx="1">
                  <c:v>2.019052037123541</c:v>
                </c:pt>
                <c:pt idx="2">
                  <c:v>2.0677038934397705</c:v>
                </c:pt>
                <c:pt idx="3">
                  <c:v>2.11875831056174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6FB-464A-9D6D-0B4153C2BF5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8367360"/>
        <c:axId val="268400256"/>
      </c:lineChart>
      <c:catAx>
        <c:axId val="268367360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400256"/>
        <c:crosses val="autoZero"/>
        <c:auto val="1"/>
        <c:lblAlgn val="ctr"/>
        <c:lblOffset val="100"/>
        <c:noMultiLvlLbl val="0"/>
      </c:catAx>
      <c:valAx>
        <c:axId val="2684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367360"/>
        <c:crosses val="autoZero"/>
        <c:crossBetween val="between"/>
      </c:valAx>
      <c:valAx>
        <c:axId val="401146744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1147072"/>
        <c:crosses val="max"/>
        <c:crossBetween val="between"/>
      </c:valAx>
      <c:catAx>
        <c:axId val="401147072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401146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>
      <a:glow rad="101600">
        <a:schemeClr val="accent1">
          <a:satMod val="175000"/>
          <a:alpha val="40000"/>
        </a:schemeClr>
      </a:glow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Indicadores de Rentabilidad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'GRAFICAS ESCENARIOS'!$B$5</c:f>
              <c:strCache>
                <c:ptCount val="1"/>
                <c:pt idx="0">
                  <c:v>EVA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0"/>
                  <c:y val="-9.1048903441419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BA-407B-851E-8B4999F65735}"/>
                </c:ext>
              </c:extLst>
            </c:dLbl>
            <c:dLbl>
              <c:idx val="1"/>
              <c:layout>
                <c:manualLayout>
                  <c:x val="2.146947210118134E-3"/>
                  <c:y val="-8.0123035028448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BA-407B-851E-8B4999F65735}"/>
                </c:ext>
              </c:extLst>
            </c:dLbl>
            <c:dLbl>
              <c:idx val="2"/>
              <c:layout>
                <c:manualLayout>
                  <c:x val="0"/>
                  <c:y val="-0.127468464817986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CBA-407B-851E-8B4999F65735}"/>
                </c:ext>
              </c:extLst>
            </c:dLbl>
            <c:dLbl>
              <c:idx val="3"/>
              <c:layout>
                <c:manualLayout>
                  <c:x val="-7.8720488318534486E-17"/>
                  <c:y val="-0.174813894607524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CBA-407B-851E-8B4999F657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ESCENARIOS'!$C$4:$F$4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ESCENARIOS'!$C$5:$F$5</c:f>
              <c:numCache>
                <c:formatCode>_(* #,##0_);_(* \(#,##0\);_(* "-"_);_(@_)</c:formatCode>
                <c:ptCount val="4"/>
                <c:pt idx="0">
                  <c:v>406.88152920725696</c:v>
                </c:pt>
                <c:pt idx="1">
                  <c:v>1509.6428508108499</c:v>
                </c:pt>
                <c:pt idx="2">
                  <c:v>2933.6113917358898</c:v>
                </c:pt>
                <c:pt idx="3">
                  <c:v>4834.2995131133403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85-4F66-88FB-C1AD48DA25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04963032"/>
        <c:axId val="404960408"/>
      </c:areaChart>
      <c:lineChart>
        <c:grouping val="standard"/>
        <c:varyColors val="0"/>
        <c:ser>
          <c:idx val="1"/>
          <c:order val="1"/>
          <c:tx>
            <c:strRef>
              <c:f>'GRAFICAS ESCENARIOS'!$B$6</c:f>
              <c:strCache>
                <c:ptCount val="1"/>
                <c:pt idx="0">
                  <c:v>ROI</c:v>
                </c:pt>
              </c:strCache>
            </c:strRef>
          </c:tx>
          <c:spPr>
            <a:ln w="31750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ESCENARIOS'!$C$4:$F$4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ESCENARIOS'!$C$6:$F$6</c:f>
              <c:numCache>
                <c:formatCode>0%</c:formatCode>
                <c:ptCount val="4"/>
                <c:pt idx="0">
                  <c:v>0.27130670450001643</c:v>
                </c:pt>
                <c:pt idx="1">
                  <c:v>0.43805243985259618</c:v>
                </c:pt>
                <c:pt idx="2">
                  <c:v>0.53351805199804248</c:v>
                </c:pt>
                <c:pt idx="3">
                  <c:v>0.56693345562015784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85-4F66-88FB-C1AD48DA2591}"/>
            </c:ext>
          </c:extLst>
        </c:ser>
        <c:ser>
          <c:idx val="2"/>
          <c:order val="2"/>
          <c:tx>
            <c:strRef>
              <c:f>'GRAFICAS ESCENARIOS'!$B$7</c:f>
              <c:strCache>
                <c:ptCount val="1"/>
                <c:pt idx="0">
                  <c:v>MARGEN NETO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ESCENARIOS'!$C$4:$F$4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ESCENARIOS'!$C$7:$F$7</c:f>
              <c:numCache>
                <c:formatCode>0%</c:formatCode>
                <c:ptCount val="4"/>
                <c:pt idx="0">
                  <c:v>5.5660500158898181E-2</c:v>
                </c:pt>
                <c:pt idx="1">
                  <c:v>8.8666585234595779E-2</c:v>
                </c:pt>
                <c:pt idx="2">
                  <c:v>0.11499494704945087</c:v>
                </c:pt>
                <c:pt idx="3">
                  <c:v>0.13760588912761962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85-4F66-88FB-C1AD48DA25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8365824"/>
        <c:axId val="267934464"/>
      </c:lineChart>
      <c:catAx>
        <c:axId val="268365824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7934464"/>
        <c:crosses val="autoZero"/>
        <c:auto val="1"/>
        <c:lblAlgn val="ctr"/>
        <c:lblOffset val="100"/>
        <c:noMultiLvlLbl val="0"/>
      </c:catAx>
      <c:valAx>
        <c:axId val="26793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8365824"/>
        <c:crosses val="autoZero"/>
        <c:crossBetween val="between"/>
      </c:valAx>
      <c:valAx>
        <c:axId val="404960408"/>
        <c:scaling>
          <c:orientation val="minMax"/>
        </c:scaling>
        <c:delete val="0"/>
        <c:axPos val="r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4963032"/>
        <c:crosses val="max"/>
        <c:crossBetween val="between"/>
      </c:valAx>
      <c:catAx>
        <c:axId val="404963032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4049604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noFill/>
    <a:ln>
      <a:noFill/>
    </a:ln>
    <a:effectLst>
      <a:glow rad="101600">
        <a:schemeClr val="accent1">
          <a:satMod val="175000"/>
          <a:alpha val="40000"/>
        </a:schemeClr>
      </a:glow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Proyección de Eficiencia Operacional</a:t>
            </a:r>
          </a:p>
        </c:rich>
      </c:tx>
      <c:layout>
        <c:manualLayout>
          <c:xMode val="edge"/>
          <c:yMode val="edge"/>
          <c:x val="0.13556617757844258"/>
          <c:y val="3.18485156974596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6085278210927398"/>
          <c:y val="0.17997732156592208"/>
          <c:w val="0.81295603674540684"/>
          <c:h val="0.57990953357169051"/>
        </c:manualLayout>
      </c:layout>
      <c:areaChart>
        <c:grouping val="standard"/>
        <c:varyColors val="0"/>
        <c:ser>
          <c:idx val="1"/>
          <c:order val="1"/>
          <c:tx>
            <c:strRef>
              <c:f>'GRAFICAS ESCENARIOS'!$H$6</c:f>
              <c:strCache>
                <c:ptCount val="1"/>
                <c:pt idx="0">
                  <c:v>EBITDA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-2.0788194185988569E-17"/>
                  <c:y val="-8.6949222368543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8E-49C9-8E9D-D1A41637EB8D}"/>
                </c:ext>
              </c:extLst>
            </c:dLbl>
            <c:dLbl>
              <c:idx val="1"/>
              <c:layout>
                <c:manualLayout>
                  <c:x val="-2.2678291999616851E-3"/>
                  <c:y val="-0.1474356379292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8E-49C9-8E9D-D1A41637EB8D}"/>
                </c:ext>
              </c:extLst>
            </c:dLbl>
            <c:dLbl>
              <c:idx val="2"/>
              <c:layout>
                <c:manualLayout>
                  <c:x val="-2.7213950399539721E-2"/>
                  <c:y val="-0.139874835984178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8E-49C9-8E9D-D1A41637EB8D}"/>
                </c:ext>
              </c:extLst>
            </c:dLbl>
            <c:dLbl>
              <c:idx val="3"/>
              <c:layout>
                <c:manualLayout>
                  <c:x val="-2.0410462799654791E-2"/>
                  <c:y val="-0.241945662242903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8E-49C9-8E9D-D1A41637EB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ESCENARIOS'!$I$4:$L$4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ESCENARIOS'!$I$6:$L$6</c:f>
              <c:numCache>
                <c:formatCode>0.0%</c:formatCode>
                <c:ptCount val="4"/>
                <c:pt idx="0">
                  <c:v>0.10996845308601629</c:v>
                </c:pt>
                <c:pt idx="1">
                  <c:v>0.1520647404414649</c:v>
                </c:pt>
                <c:pt idx="2">
                  <c:v>0.18682098709221737</c:v>
                </c:pt>
                <c:pt idx="3">
                  <c:v>0.2172091242044607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EF-41A1-AD3F-353BB7A667B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04995832"/>
        <c:axId val="404992552"/>
      </c:areaChart>
      <c:lineChart>
        <c:grouping val="standard"/>
        <c:varyColors val="0"/>
        <c:ser>
          <c:idx val="0"/>
          <c:order val="0"/>
          <c:tx>
            <c:strRef>
              <c:f>'GRAFICAS ESCENARIOS'!$H$5</c:f>
              <c:strCache>
                <c:ptCount val="1"/>
                <c:pt idx="0">
                  <c:v>CICLO DE CAJA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ESCENARIOS'!$I$4:$L$4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ESCENARIOS'!$I$5:$L$5</c:f>
              <c:numCache>
                <c:formatCode>0</c:formatCode>
                <c:ptCount val="4"/>
                <c:pt idx="0">
                  <c:v>24.088993077506757</c:v>
                </c:pt>
                <c:pt idx="1">
                  <c:v>24.088993077506757</c:v>
                </c:pt>
                <c:pt idx="2">
                  <c:v>19.893663744954324</c:v>
                </c:pt>
                <c:pt idx="3">
                  <c:v>15.69833441240192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BEF-41A1-AD3F-353BB7A667B7}"/>
            </c:ext>
          </c:extLst>
        </c:ser>
        <c:ser>
          <c:idx val="2"/>
          <c:order val="2"/>
          <c:tx>
            <c:strRef>
              <c:f>'GRAFICAS ESCENARIOS'!$H$7</c:f>
              <c:strCache>
                <c:ptCount val="1"/>
                <c:pt idx="0">
                  <c:v>ROTACION DE INVENTARIOS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12700">
                <a:solidFill>
                  <a:schemeClr val="l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'GRAFICAS ESCENARIOS'!$I$4:$L$4</c:f>
              <c:numCache>
                <c:formatCode>0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'GRAFICAS ESCENARIOS'!$I$7:$L$7</c:f>
              <c:numCache>
                <c:formatCode>0.0</c:formatCode>
                <c:ptCount val="4"/>
                <c:pt idx="0">
                  <c:v>2.019052037123541</c:v>
                </c:pt>
                <c:pt idx="1">
                  <c:v>2.0190520371235405</c:v>
                </c:pt>
                <c:pt idx="2">
                  <c:v>2.0677038934397709</c:v>
                </c:pt>
                <c:pt idx="3">
                  <c:v>2.11875831056174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BEF-41A1-AD3F-353BB7A667B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9592576"/>
        <c:axId val="267932736"/>
      </c:lineChart>
      <c:catAx>
        <c:axId val="269592576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7932736"/>
        <c:crosses val="autoZero"/>
        <c:auto val="1"/>
        <c:lblAlgn val="ctr"/>
        <c:lblOffset val="100"/>
        <c:noMultiLvlLbl val="0"/>
      </c:catAx>
      <c:valAx>
        <c:axId val="26793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69592576"/>
        <c:crosses val="autoZero"/>
        <c:crossBetween val="between"/>
      </c:valAx>
      <c:valAx>
        <c:axId val="404992552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4995832"/>
        <c:crosses val="max"/>
        <c:crossBetween val="between"/>
      </c:valAx>
      <c:catAx>
        <c:axId val="404995832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4049925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noFill/>
    <a:ln>
      <a:noFill/>
    </a:ln>
    <a:effectLst>
      <a:glow rad="101600">
        <a:schemeClr val="accent1">
          <a:satMod val="175000"/>
          <a:alpha val="40000"/>
        </a:schemeClr>
      </a:glow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 sz="1800"/>
              <a:t>ESCENARIOS DE INGRESOS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Hoja1!$A$33</c:f>
              <c:strCache>
                <c:ptCount val="1"/>
                <c:pt idx="0">
                  <c:v>ESCENARIO PESIMISTA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Hoja1!$B$32:$F$32</c:f>
              <c:numCache>
                <c:formatCode>0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Hoja1!$B$33:$F$33</c:f>
              <c:numCache>
                <c:formatCode>_(* #,##0_);_(* \(#,##0\);_(* "-"_);_(@_)</c:formatCode>
                <c:ptCount val="5"/>
                <c:pt idx="0">
                  <c:v>14604.917599999999</c:v>
                </c:pt>
                <c:pt idx="1">
                  <c:v>17087.753592000001</c:v>
                </c:pt>
                <c:pt idx="2">
                  <c:v>20163.549238559997</c:v>
                </c:pt>
                <c:pt idx="3">
                  <c:v>23994.623593886401</c:v>
                </c:pt>
                <c:pt idx="4">
                  <c:v>28793.548312663701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01-4433-9AEF-3FC64D353842}"/>
            </c:ext>
          </c:extLst>
        </c:ser>
        <c:ser>
          <c:idx val="2"/>
          <c:order val="2"/>
          <c:tx>
            <c:strRef>
              <c:f>Hoja1!$A$34</c:f>
              <c:strCache>
                <c:ptCount val="1"/>
                <c:pt idx="0">
                  <c:v>ESCENARIO NORMAL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Hoja1!$B$32:$F$32</c:f>
              <c:numCache>
                <c:formatCode>0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Hoja1!$B$34:$F$34</c:f>
              <c:numCache>
                <c:formatCode>_(* #,##0_);_(* \(#,##0\);_(* "-"_);_(@_)</c:formatCode>
                <c:ptCount val="5"/>
                <c:pt idx="0">
                  <c:v>14604.917599999999</c:v>
                </c:pt>
                <c:pt idx="1">
                  <c:v>18913.41634344</c:v>
                </c:pt>
                <c:pt idx="2">
                  <c:v>25220.927608343998</c:v>
                </c:pt>
                <c:pt idx="3">
                  <c:v>33930.960926733096</c:v>
                </c:pt>
                <c:pt idx="4">
                  <c:v>45367.813655945101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01-4433-9AEF-3FC64D353842}"/>
            </c:ext>
          </c:extLst>
        </c:ser>
        <c:ser>
          <c:idx val="3"/>
          <c:order val="3"/>
          <c:tx>
            <c:strRef>
              <c:f>Hoja1!$A$35</c:f>
              <c:strCache>
                <c:ptCount val="1"/>
                <c:pt idx="0">
                  <c:v>ESCENARIO OPTIMISTA</c:v>
                </c:pt>
              </c:strCache>
            </c:strRef>
          </c:tx>
          <c:spPr>
            <a:ln w="31750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Hoja1!$B$32:$F$32</c:f>
              <c:numCache>
                <c:formatCode>0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Hoja1!$B$35:$F$35</c:f>
              <c:numCache>
                <c:formatCode>_(* #,##0_);_(* \(#,##0\);_(* "-"_);_(@_)</c:formatCode>
                <c:ptCount val="5"/>
                <c:pt idx="0">
                  <c:v>14604.917599999999</c:v>
                </c:pt>
                <c:pt idx="1">
                  <c:v>19767.80402304</c:v>
                </c:pt>
                <c:pt idx="2">
                  <c:v>27438.918024585601</c:v>
                </c:pt>
                <c:pt idx="3">
                  <c:v>38249.993173632596</c:v>
                </c:pt>
                <c:pt idx="4">
                  <c:v>52854.136217237705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C01-4433-9AEF-3FC64D35384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31467008"/>
        <c:axId val="17720115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Hoja1!$A$32</c15:sqref>
                        </c15:formulaRef>
                      </c:ext>
                    </c:extLst>
                    <c:strCache>
                      <c:ptCount val="1"/>
                      <c:pt idx="0">
                        <c:v>INGRESOS</c:v>
                      </c:pt>
                    </c:strCache>
                  </c:strRef>
                </c:tx>
                <c:spPr>
                  <a:ln w="31750" cap="rnd">
                    <a:solidFill>
                      <a:schemeClr val="accent1"/>
                    </a:solidFill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2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Hoja1!$B$32:$F$32</c15:sqref>
                        </c15:formulaRef>
                      </c:ext>
                    </c:extLst>
                    <c:numCache>
                      <c:formatCode>0</c:formatCode>
                      <c:ptCount val="5"/>
                      <c:pt idx="0">
                        <c:v>2020</c:v>
                      </c:pt>
                      <c:pt idx="1">
                        <c:v>2021</c:v>
                      </c:pt>
                      <c:pt idx="2">
                        <c:v>2022</c:v>
                      </c:pt>
                      <c:pt idx="3">
                        <c:v>2023</c:v>
                      </c:pt>
                      <c:pt idx="4">
                        <c:v>2024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Hoja1!$B$32:$F$32</c15:sqref>
                        </c15:formulaRef>
                      </c:ext>
                    </c:extLst>
                    <c:numCache>
                      <c:formatCode>0</c:formatCode>
                      <c:ptCount val="5"/>
                      <c:pt idx="0">
                        <c:v>2020</c:v>
                      </c:pt>
                      <c:pt idx="1">
                        <c:v>2021</c:v>
                      </c:pt>
                      <c:pt idx="2">
                        <c:v>2022</c:v>
                      </c:pt>
                      <c:pt idx="3">
                        <c:v>2023</c:v>
                      </c:pt>
                      <c:pt idx="4">
                        <c:v>2024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7C01-4433-9AEF-3FC64D353842}"/>
                  </c:ext>
                </c:extLst>
              </c15:ser>
            </c15:filteredLineSeries>
          </c:ext>
        </c:extLst>
      </c:lineChart>
      <c:catAx>
        <c:axId val="23146700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77201152"/>
        <c:crosses val="autoZero"/>
        <c:auto val="1"/>
        <c:lblAlgn val="ctr"/>
        <c:lblOffset val="100"/>
        <c:noMultiLvlLbl val="0"/>
      </c:catAx>
      <c:valAx>
        <c:axId val="177201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31467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>
      <a:glow rad="101600">
        <a:schemeClr val="accent1">
          <a:satMod val="175000"/>
          <a:alpha val="40000"/>
        </a:schemeClr>
      </a:glow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1A9D2-CBF5-4C50-934C-CCE042A3691C}" type="doc">
      <dgm:prSet loTypeId="urn:microsoft.com/office/officeart/2009/3/layout/StepUpProcess" loCatId="process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EFD3F43D-3620-484B-97C2-442583C3691C}">
      <dgm:prSet phldrT="[Texto]"/>
      <dgm:spPr/>
      <dgm:t>
        <a:bodyPr/>
        <a:lstStyle/>
        <a:p>
          <a:r>
            <a:rPr lang="es-CO" dirty="0"/>
            <a:t>18 Años </a:t>
          </a:r>
        </a:p>
      </dgm:t>
    </dgm:pt>
    <dgm:pt modelId="{4E5AC1B9-4581-4365-A6DC-44245257694A}" type="parTrans" cxnId="{CC8D8B80-21B9-4455-AD41-C498989113F0}">
      <dgm:prSet/>
      <dgm:spPr/>
      <dgm:t>
        <a:bodyPr/>
        <a:lstStyle/>
        <a:p>
          <a:endParaRPr lang="es-CO"/>
        </a:p>
      </dgm:t>
    </dgm:pt>
    <dgm:pt modelId="{63B074DD-C21A-404E-8A80-9F3B8DA139C3}" type="sibTrans" cxnId="{CC8D8B80-21B9-4455-AD41-C498989113F0}">
      <dgm:prSet/>
      <dgm:spPr/>
      <dgm:t>
        <a:bodyPr/>
        <a:lstStyle/>
        <a:p>
          <a:endParaRPr lang="es-CO"/>
        </a:p>
      </dgm:t>
    </dgm:pt>
    <dgm:pt modelId="{5ED4C510-E701-4AAE-B0B4-60A062BB0E0C}">
      <dgm:prSet phldrT="[Texto]"/>
      <dgm:spPr/>
      <dgm:t>
        <a:bodyPr/>
        <a:lstStyle/>
        <a:p>
          <a:r>
            <a:rPr lang="es-CO" dirty="0"/>
            <a:t>Municipios </a:t>
          </a:r>
        </a:p>
      </dgm:t>
    </dgm:pt>
    <dgm:pt modelId="{2793A55B-692F-4BD7-A36B-634432A14B29}" type="parTrans" cxnId="{E0FEB28F-8064-49DA-B630-A3BF234A4004}">
      <dgm:prSet/>
      <dgm:spPr/>
      <dgm:t>
        <a:bodyPr/>
        <a:lstStyle/>
        <a:p>
          <a:endParaRPr lang="es-CO"/>
        </a:p>
      </dgm:t>
    </dgm:pt>
    <dgm:pt modelId="{CCB6CDD5-37B4-422A-82E2-B05DF1F3002B}" type="sibTrans" cxnId="{E0FEB28F-8064-49DA-B630-A3BF234A4004}">
      <dgm:prSet/>
      <dgm:spPr/>
      <dgm:t>
        <a:bodyPr/>
        <a:lstStyle/>
        <a:p>
          <a:endParaRPr lang="es-CO"/>
        </a:p>
      </dgm:t>
    </dgm:pt>
    <dgm:pt modelId="{C6D5EABD-C86C-40A3-9A0C-5290ECCEE1F0}">
      <dgm:prSet phldrT="[Texto]"/>
      <dgm:spPr/>
      <dgm:t>
        <a:bodyPr/>
        <a:lstStyle/>
        <a:p>
          <a:r>
            <a:rPr lang="es-CO" dirty="0"/>
            <a:t>Proveedores </a:t>
          </a:r>
        </a:p>
      </dgm:t>
    </dgm:pt>
    <dgm:pt modelId="{924F0175-F3B1-410A-8ED0-06B8733907C2}" type="parTrans" cxnId="{712C89C4-2566-4975-81C4-9681E298009D}">
      <dgm:prSet/>
      <dgm:spPr/>
      <dgm:t>
        <a:bodyPr/>
        <a:lstStyle/>
        <a:p>
          <a:endParaRPr lang="es-CO"/>
        </a:p>
      </dgm:t>
    </dgm:pt>
    <dgm:pt modelId="{9280E95E-F1B4-4862-AE7A-3BFBE7CC5497}" type="sibTrans" cxnId="{712C89C4-2566-4975-81C4-9681E298009D}">
      <dgm:prSet/>
      <dgm:spPr/>
      <dgm:t>
        <a:bodyPr/>
        <a:lstStyle/>
        <a:p>
          <a:endParaRPr lang="es-CO"/>
        </a:p>
      </dgm:t>
    </dgm:pt>
    <dgm:pt modelId="{D7CDAE85-B811-417C-BB78-9C6882889951}">
      <dgm:prSet phldrT="[Texto]"/>
      <dgm:spPr/>
      <dgm:t>
        <a:bodyPr/>
        <a:lstStyle/>
        <a:p>
          <a:r>
            <a:rPr lang="es-CO" dirty="0"/>
            <a:t>29 Tiendas</a:t>
          </a:r>
        </a:p>
      </dgm:t>
    </dgm:pt>
    <dgm:pt modelId="{73B10BB8-BEB0-4036-B3AE-F78A1B51D95C}" type="parTrans" cxnId="{CD099921-3C0D-48FA-9866-53B0141FE873}">
      <dgm:prSet/>
      <dgm:spPr/>
      <dgm:t>
        <a:bodyPr/>
        <a:lstStyle/>
        <a:p>
          <a:endParaRPr lang="es-CO"/>
        </a:p>
      </dgm:t>
    </dgm:pt>
    <dgm:pt modelId="{5C813E1E-101D-4240-9121-F532D5ECC86E}" type="sibTrans" cxnId="{CD099921-3C0D-48FA-9866-53B0141FE873}">
      <dgm:prSet/>
      <dgm:spPr/>
      <dgm:t>
        <a:bodyPr/>
        <a:lstStyle/>
        <a:p>
          <a:endParaRPr lang="es-CO"/>
        </a:p>
      </dgm:t>
    </dgm:pt>
    <dgm:pt modelId="{7E688371-7131-433F-9ED2-8641EE25AA23}" type="pres">
      <dgm:prSet presAssocID="{91C1A9D2-CBF5-4C50-934C-CCE042A3691C}" presName="rootnode" presStyleCnt="0">
        <dgm:presLayoutVars>
          <dgm:chMax/>
          <dgm:chPref/>
          <dgm:dir/>
          <dgm:animLvl val="lvl"/>
        </dgm:presLayoutVars>
      </dgm:prSet>
      <dgm:spPr/>
    </dgm:pt>
    <dgm:pt modelId="{43A25CB5-6CDC-467D-A256-C7C2A1526CB8}" type="pres">
      <dgm:prSet presAssocID="{EFD3F43D-3620-484B-97C2-442583C3691C}" presName="composite" presStyleCnt="0"/>
      <dgm:spPr/>
    </dgm:pt>
    <dgm:pt modelId="{6E7CDDC3-4518-4C31-BBEC-8A2835C92BA9}" type="pres">
      <dgm:prSet presAssocID="{EFD3F43D-3620-484B-97C2-442583C3691C}" presName="LShape" presStyleLbl="alignNode1" presStyleIdx="0" presStyleCnt="7"/>
      <dgm:spPr/>
    </dgm:pt>
    <dgm:pt modelId="{988C425B-0B8B-48BA-B9CA-F847C2197301}" type="pres">
      <dgm:prSet presAssocID="{EFD3F43D-3620-484B-97C2-442583C3691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79AA76DF-19BA-4CD5-A4DC-43D9AAA8C8C4}" type="pres">
      <dgm:prSet presAssocID="{EFD3F43D-3620-484B-97C2-442583C3691C}" presName="Triangle" presStyleLbl="alignNode1" presStyleIdx="1" presStyleCnt="7"/>
      <dgm:spPr/>
    </dgm:pt>
    <dgm:pt modelId="{2F3972E9-1F1F-4E84-B728-0DEE3390EAF8}" type="pres">
      <dgm:prSet presAssocID="{63B074DD-C21A-404E-8A80-9F3B8DA139C3}" presName="sibTrans" presStyleCnt="0"/>
      <dgm:spPr/>
    </dgm:pt>
    <dgm:pt modelId="{39F90117-1FE3-45E4-8D3A-159B5B3B9372}" type="pres">
      <dgm:prSet presAssocID="{63B074DD-C21A-404E-8A80-9F3B8DA139C3}" presName="space" presStyleCnt="0"/>
      <dgm:spPr/>
    </dgm:pt>
    <dgm:pt modelId="{245FE3E2-FB70-404A-93EB-B39B673EB794}" type="pres">
      <dgm:prSet presAssocID="{D7CDAE85-B811-417C-BB78-9C6882889951}" presName="composite" presStyleCnt="0"/>
      <dgm:spPr/>
    </dgm:pt>
    <dgm:pt modelId="{500D1323-2B9F-4084-8855-E61BAB6E5DFE}" type="pres">
      <dgm:prSet presAssocID="{D7CDAE85-B811-417C-BB78-9C6882889951}" presName="LShape" presStyleLbl="alignNode1" presStyleIdx="2" presStyleCnt="7"/>
      <dgm:spPr>
        <a:solidFill>
          <a:schemeClr val="accent1"/>
        </a:solidFill>
        <a:ln>
          <a:solidFill>
            <a:schemeClr val="accent1"/>
          </a:solidFill>
        </a:ln>
      </dgm:spPr>
    </dgm:pt>
    <dgm:pt modelId="{1D270777-2135-43A2-B5E5-2D9C95BF4266}" type="pres">
      <dgm:prSet presAssocID="{D7CDAE85-B811-417C-BB78-9C6882889951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DE3900CA-3242-4D59-ABB7-516BC1304941}" type="pres">
      <dgm:prSet presAssocID="{D7CDAE85-B811-417C-BB78-9C6882889951}" presName="Triangle" presStyleLbl="alignNode1" presStyleIdx="3" presStyleCnt="7"/>
      <dgm:spPr/>
    </dgm:pt>
    <dgm:pt modelId="{CC7A3CEA-388E-4FE2-8FAD-48759A4E8B77}" type="pres">
      <dgm:prSet presAssocID="{5C813E1E-101D-4240-9121-F532D5ECC86E}" presName="sibTrans" presStyleCnt="0"/>
      <dgm:spPr/>
    </dgm:pt>
    <dgm:pt modelId="{B7607305-E7C9-4AF7-B692-EB60F3EAC895}" type="pres">
      <dgm:prSet presAssocID="{5C813E1E-101D-4240-9121-F532D5ECC86E}" presName="space" presStyleCnt="0"/>
      <dgm:spPr/>
    </dgm:pt>
    <dgm:pt modelId="{DA528933-3F0C-4970-BF60-C592B6A3E66C}" type="pres">
      <dgm:prSet presAssocID="{5ED4C510-E701-4AAE-B0B4-60A062BB0E0C}" presName="composite" presStyleCnt="0"/>
      <dgm:spPr/>
    </dgm:pt>
    <dgm:pt modelId="{A50EBBF0-0A8B-4C03-91D1-16D0AB8AA9BF}" type="pres">
      <dgm:prSet presAssocID="{5ED4C510-E701-4AAE-B0B4-60A062BB0E0C}" presName="LShape" presStyleLbl="alignNode1" presStyleIdx="4" presStyleCnt="7"/>
      <dgm:spPr>
        <a:solidFill>
          <a:schemeClr val="tx2"/>
        </a:solidFill>
        <a:ln>
          <a:solidFill>
            <a:schemeClr val="tx2"/>
          </a:solidFill>
        </a:ln>
      </dgm:spPr>
    </dgm:pt>
    <dgm:pt modelId="{3C7EA07C-E408-4666-ABCC-6F7183EB2DD4}" type="pres">
      <dgm:prSet presAssocID="{5ED4C510-E701-4AAE-B0B4-60A062BB0E0C}" presName="ParentText" presStyleLbl="revTx" presStyleIdx="2" presStyleCnt="4" custLinFactNeighborX="-624" custLinFactNeighborY="775">
        <dgm:presLayoutVars>
          <dgm:chMax val="0"/>
          <dgm:chPref val="0"/>
          <dgm:bulletEnabled val="1"/>
        </dgm:presLayoutVars>
      </dgm:prSet>
      <dgm:spPr/>
    </dgm:pt>
    <dgm:pt modelId="{9EDE5D58-C743-450B-92F0-B72B811D22DB}" type="pres">
      <dgm:prSet presAssocID="{5ED4C510-E701-4AAE-B0B4-60A062BB0E0C}" presName="Triangle" presStyleLbl="alignNode1" presStyleIdx="5" presStyleCnt="7"/>
      <dgm:spPr/>
    </dgm:pt>
    <dgm:pt modelId="{E246ACFF-F820-4F4D-A73B-5614791A10F8}" type="pres">
      <dgm:prSet presAssocID="{CCB6CDD5-37B4-422A-82E2-B05DF1F3002B}" presName="sibTrans" presStyleCnt="0"/>
      <dgm:spPr/>
    </dgm:pt>
    <dgm:pt modelId="{0243C2A4-CDFA-43A6-8F50-DA828D951750}" type="pres">
      <dgm:prSet presAssocID="{CCB6CDD5-37B4-422A-82E2-B05DF1F3002B}" presName="space" presStyleCnt="0"/>
      <dgm:spPr/>
    </dgm:pt>
    <dgm:pt modelId="{41E455B2-5DE3-4DD3-85BF-6B0BC1CDE85B}" type="pres">
      <dgm:prSet presAssocID="{C6D5EABD-C86C-40A3-9A0C-5290ECCEE1F0}" presName="composite" presStyleCnt="0"/>
      <dgm:spPr/>
    </dgm:pt>
    <dgm:pt modelId="{C154C023-8ED8-4925-9F54-869F50834E61}" type="pres">
      <dgm:prSet presAssocID="{C6D5EABD-C86C-40A3-9A0C-5290ECCEE1F0}" presName="LShape" presStyleLbl="alignNode1" presStyleIdx="6" presStyleCnt="7"/>
      <dgm:spPr/>
    </dgm:pt>
    <dgm:pt modelId="{E35C22EC-DD2F-4090-BFAD-2C6A5AB632B1}" type="pres">
      <dgm:prSet presAssocID="{C6D5EABD-C86C-40A3-9A0C-5290ECCEE1F0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A993601-9054-49AD-B7F8-EE073741D171}" type="presOf" srcId="{EFD3F43D-3620-484B-97C2-442583C3691C}" destId="{988C425B-0B8B-48BA-B9CA-F847C2197301}" srcOrd="0" destOrd="0" presId="urn:microsoft.com/office/officeart/2009/3/layout/StepUpProcess"/>
    <dgm:cxn modelId="{44036E09-B7E4-4F84-BDB8-FD5308E8CCF3}" type="presOf" srcId="{91C1A9D2-CBF5-4C50-934C-CCE042A3691C}" destId="{7E688371-7131-433F-9ED2-8641EE25AA23}" srcOrd="0" destOrd="0" presId="urn:microsoft.com/office/officeart/2009/3/layout/StepUpProcess"/>
    <dgm:cxn modelId="{CD099921-3C0D-48FA-9866-53B0141FE873}" srcId="{91C1A9D2-CBF5-4C50-934C-CCE042A3691C}" destId="{D7CDAE85-B811-417C-BB78-9C6882889951}" srcOrd="1" destOrd="0" parTransId="{73B10BB8-BEB0-4036-B3AE-F78A1B51D95C}" sibTransId="{5C813E1E-101D-4240-9121-F532D5ECC86E}"/>
    <dgm:cxn modelId="{A67B5C5B-954D-46C8-AC7E-7BCE470B5591}" type="presOf" srcId="{5ED4C510-E701-4AAE-B0B4-60A062BB0E0C}" destId="{3C7EA07C-E408-4666-ABCC-6F7183EB2DD4}" srcOrd="0" destOrd="0" presId="urn:microsoft.com/office/officeart/2009/3/layout/StepUpProcess"/>
    <dgm:cxn modelId="{67841569-94B8-42A5-904D-D1D9BABDB1AF}" type="presOf" srcId="{D7CDAE85-B811-417C-BB78-9C6882889951}" destId="{1D270777-2135-43A2-B5E5-2D9C95BF4266}" srcOrd="0" destOrd="0" presId="urn:microsoft.com/office/officeart/2009/3/layout/StepUpProcess"/>
    <dgm:cxn modelId="{CC8D8B80-21B9-4455-AD41-C498989113F0}" srcId="{91C1A9D2-CBF5-4C50-934C-CCE042A3691C}" destId="{EFD3F43D-3620-484B-97C2-442583C3691C}" srcOrd="0" destOrd="0" parTransId="{4E5AC1B9-4581-4365-A6DC-44245257694A}" sibTransId="{63B074DD-C21A-404E-8A80-9F3B8DA139C3}"/>
    <dgm:cxn modelId="{E0FEB28F-8064-49DA-B630-A3BF234A4004}" srcId="{91C1A9D2-CBF5-4C50-934C-CCE042A3691C}" destId="{5ED4C510-E701-4AAE-B0B4-60A062BB0E0C}" srcOrd="2" destOrd="0" parTransId="{2793A55B-692F-4BD7-A36B-634432A14B29}" sibTransId="{CCB6CDD5-37B4-422A-82E2-B05DF1F3002B}"/>
    <dgm:cxn modelId="{F8B6B499-3977-498E-8AAE-710EC77A6580}" type="presOf" srcId="{C6D5EABD-C86C-40A3-9A0C-5290ECCEE1F0}" destId="{E35C22EC-DD2F-4090-BFAD-2C6A5AB632B1}" srcOrd="0" destOrd="0" presId="urn:microsoft.com/office/officeart/2009/3/layout/StepUpProcess"/>
    <dgm:cxn modelId="{712C89C4-2566-4975-81C4-9681E298009D}" srcId="{91C1A9D2-CBF5-4C50-934C-CCE042A3691C}" destId="{C6D5EABD-C86C-40A3-9A0C-5290ECCEE1F0}" srcOrd="3" destOrd="0" parTransId="{924F0175-F3B1-410A-8ED0-06B8733907C2}" sibTransId="{9280E95E-F1B4-4862-AE7A-3BFBE7CC5497}"/>
    <dgm:cxn modelId="{3CD06CD1-B2AE-4C89-AABB-17AC7D5B226C}" type="presParOf" srcId="{7E688371-7131-433F-9ED2-8641EE25AA23}" destId="{43A25CB5-6CDC-467D-A256-C7C2A1526CB8}" srcOrd="0" destOrd="0" presId="urn:microsoft.com/office/officeart/2009/3/layout/StepUpProcess"/>
    <dgm:cxn modelId="{FA12EE88-7B1D-4574-A63A-71A4411DE75F}" type="presParOf" srcId="{43A25CB5-6CDC-467D-A256-C7C2A1526CB8}" destId="{6E7CDDC3-4518-4C31-BBEC-8A2835C92BA9}" srcOrd="0" destOrd="0" presId="urn:microsoft.com/office/officeart/2009/3/layout/StepUpProcess"/>
    <dgm:cxn modelId="{0E6F58F3-BB10-48D0-8589-7DEFF9A88DAC}" type="presParOf" srcId="{43A25CB5-6CDC-467D-A256-C7C2A1526CB8}" destId="{988C425B-0B8B-48BA-B9CA-F847C2197301}" srcOrd="1" destOrd="0" presId="urn:microsoft.com/office/officeart/2009/3/layout/StepUpProcess"/>
    <dgm:cxn modelId="{C01FD961-C30D-43FE-925B-2C608EE48E18}" type="presParOf" srcId="{43A25CB5-6CDC-467D-A256-C7C2A1526CB8}" destId="{79AA76DF-19BA-4CD5-A4DC-43D9AAA8C8C4}" srcOrd="2" destOrd="0" presId="urn:microsoft.com/office/officeart/2009/3/layout/StepUpProcess"/>
    <dgm:cxn modelId="{D517D7EB-C132-4A39-8A02-497FA52EF1AB}" type="presParOf" srcId="{7E688371-7131-433F-9ED2-8641EE25AA23}" destId="{2F3972E9-1F1F-4E84-B728-0DEE3390EAF8}" srcOrd="1" destOrd="0" presId="urn:microsoft.com/office/officeart/2009/3/layout/StepUpProcess"/>
    <dgm:cxn modelId="{A9D5FFDA-3F64-4705-844C-BA7498980CE5}" type="presParOf" srcId="{2F3972E9-1F1F-4E84-B728-0DEE3390EAF8}" destId="{39F90117-1FE3-45E4-8D3A-159B5B3B9372}" srcOrd="0" destOrd="0" presId="urn:microsoft.com/office/officeart/2009/3/layout/StepUpProcess"/>
    <dgm:cxn modelId="{7C075D90-AA5B-4495-A2BB-25D645B5B356}" type="presParOf" srcId="{7E688371-7131-433F-9ED2-8641EE25AA23}" destId="{245FE3E2-FB70-404A-93EB-B39B673EB794}" srcOrd="2" destOrd="0" presId="urn:microsoft.com/office/officeart/2009/3/layout/StepUpProcess"/>
    <dgm:cxn modelId="{8A8F3978-8135-4AA9-93D9-47EB1FCFC9EA}" type="presParOf" srcId="{245FE3E2-FB70-404A-93EB-B39B673EB794}" destId="{500D1323-2B9F-4084-8855-E61BAB6E5DFE}" srcOrd="0" destOrd="0" presId="urn:microsoft.com/office/officeart/2009/3/layout/StepUpProcess"/>
    <dgm:cxn modelId="{F06012B0-EF97-40BC-BA19-0F699545B7EA}" type="presParOf" srcId="{245FE3E2-FB70-404A-93EB-B39B673EB794}" destId="{1D270777-2135-43A2-B5E5-2D9C95BF4266}" srcOrd="1" destOrd="0" presId="urn:microsoft.com/office/officeart/2009/3/layout/StepUpProcess"/>
    <dgm:cxn modelId="{DC21EEEC-B507-44AE-8C43-D8DDF01E69D5}" type="presParOf" srcId="{245FE3E2-FB70-404A-93EB-B39B673EB794}" destId="{DE3900CA-3242-4D59-ABB7-516BC1304941}" srcOrd="2" destOrd="0" presId="urn:microsoft.com/office/officeart/2009/3/layout/StepUpProcess"/>
    <dgm:cxn modelId="{60AD054B-9193-4B21-B5B5-14BF68A0A1BB}" type="presParOf" srcId="{7E688371-7131-433F-9ED2-8641EE25AA23}" destId="{CC7A3CEA-388E-4FE2-8FAD-48759A4E8B77}" srcOrd="3" destOrd="0" presId="urn:microsoft.com/office/officeart/2009/3/layout/StepUpProcess"/>
    <dgm:cxn modelId="{7FD58FC2-5290-4A5C-A26B-B719A6B79457}" type="presParOf" srcId="{CC7A3CEA-388E-4FE2-8FAD-48759A4E8B77}" destId="{B7607305-E7C9-4AF7-B692-EB60F3EAC895}" srcOrd="0" destOrd="0" presId="urn:microsoft.com/office/officeart/2009/3/layout/StepUpProcess"/>
    <dgm:cxn modelId="{8F448C29-64CB-49F3-9409-6710F8BA2DF5}" type="presParOf" srcId="{7E688371-7131-433F-9ED2-8641EE25AA23}" destId="{DA528933-3F0C-4970-BF60-C592B6A3E66C}" srcOrd="4" destOrd="0" presId="urn:microsoft.com/office/officeart/2009/3/layout/StepUpProcess"/>
    <dgm:cxn modelId="{050E2702-1D91-41A7-BAC2-76C8909994EB}" type="presParOf" srcId="{DA528933-3F0C-4970-BF60-C592B6A3E66C}" destId="{A50EBBF0-0A8B-4C03-91D1-16D0AB8AA9BF}" srcOrd="0" destOrd="0" presId="urn:microsoft.com/office/officeart/2009/3/layout/StepUpProcess"/>
    <dgm:cxn modelId="{2F02CB62-5F17-489E-A9AF-DEE97B683757}" type="presParOf" srcId="{DA528933-3F0C-4970-BF60-C592B6A3E66C}" destId="{3C7EA07C-E408-4666-ABCC-6F7183EB2DD4}" srcOrd="1" destOrd="0" presId="urn:microsoft.com/office/officeart/2009/3/layout/StepUpProcess"/>
    <dgm:cxn modelId="{BE9137F0-BD69-4AC9-8BA0-D448BB911565}" type="presParOf" srcId="{DA528933-3F0C-4970-BF60-C592B6A3E66C}" destId="{9EDE5D58-C743-450B-92F0-B72B811D22DB}" srcOrd="2" destOrd="0" presId="urn:microsoft.com/office/officeart/2009/3/layout/StepUpProcess"/>
    <dgm:cxn modelId="{5EAFF5FF-6614-4B8E-AB1A-D7AC5920DC4C}" type="presParOf" srcId="{7E688371-7131-433F-9ED2-8641EE25AA23}" destId="{E246ACFF-F820-4F4D-A73B-5614791A10F8}" srcOrd="5" destOrd="0" presId="urn:microsoft.com/office/officeart/2009/3/layout/StepUpProcess"/>
    <dgm:cxn modelId="{9EF3D931-6415-4D64-AE92-8E412BAA6283}" type="presParOf" srcId="{E246ACFF-F820-4F4D-A73B-5614791A10F8}" destId="{0243C2A4-CDFA-43A6-8F50-DA828D951750}" srcOrd="0" destOrd="0" presId="urn:microsoft.com/office/officeart/2009/3/layout/StepUpProcess"/>
    <dgm:cxn modelId="{8BA8F915-9B64-41E3-A9CA-E1D9DDF5C225}" type="presParOf" srcId="{7E688371-7131-433F-9ED2-8641EE25AA23}" destId="{41E455B2-5DE3-4DD3-85BF-6B0BC1CDE85B}" srcOrd="6" destOrd="0" presId="urn:microsoft.com/office/officeart/2009/3/layout/StepUpProcess"/>
    <dgm:cxn modelId="{3ABEEAF4-5985-46D9-BFE4-3D5B4596250E}" type="presParOf" srcId="{41E455B2-5DE3-4DD3-85BF-6B0BC1CDE85B}" destId="{C154C023-8ED8-4925-9F54-869F50834E61}" srcOrd="0" destOrd="0" presId="urn:microsoft.com/office/officeart/2009/3/layout/StepUpProcess"/>
    <dgm:cxn modelId="{F15417D8-C63E-4907-A4BE-95F9E6C5128B}" type="presParOf" srcId="{41E455B2-5DE3-4DD3-85BF-6B0BC1CDE85B}" destId="{E35C22EC-DD2F-4090-BFAD-2C6A5AB632B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CDDC3-4518-4C31-BBEC-8A2835C92BA9}">
      <dsp:nvSpPr>
        <dsp:cNvPr id="0" name=""/>
        <dsp:cNvSpPr/>
      </dsp:nvSpPr>
      <dsp:spPr>
        <a:xfrm rot="5400000">
          <a:off x="393113" y="1570367"/>
          <a:ext cx="1182539" cy="1967719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C425B-0B8B-48BA-B9CA-F847C2197301}">
      <dsp:nvSpPr>
        <dsp:cNvPr id="0" name=""/>
        <dsp:cNvSpPr/>
      </dsp:nvSpPr>
      <dsp:spPr>
        <a:xfrm>
          <a:off x="195718" y="2158291"/>
          <a:ext cx="1776468" cy="1557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18 Años </a:t>
          </a:r>
        </a:p>
      </dsp:txBody>
      <dsp:txXfrm>
        <a:off x="195718" y="2158291"/>
        <a:ext cx="1776468" cy="1557178"/>
      </dsp:txXfrm>
    </dsp:sp>
    <dsp:sp modelId="{79AA76DF-19BA-4CD5-A4DC-43D9AAA8C8C4}">
      <dsp:nvSpPr>
        <dsp:cNvPr id="0" name=""/>
        <dsp:cNvSpPr/>
      </dsp:nvSpPr>
      <dsp:spPr>
        <a:xfrm>
          <a:off x="1637004" y="1425501"/>
          <a:ext cx="335182" cy="335182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D1323-2B9F-4084-8855-E61BAB6E5DFE}">
      <dsp:nvSpPr>
        <dsp:cNvPr id="0" name=""/>
        <dsp:cNvSpPr/>
      </dsp:nvSpPr>
      <dsp:spPr>
        <a:xfrm rot="5400000">
          <a:off x="2567858" y="1032224"/>
          <a:ext cx="1182539" cy="1967719"/>
        </a:xfrm>
        <a:prstGeom prst="corner">
          <a:avLst>
            <a:gd name="adj1" fmla="val 16120"/>
            <a:gd name="adj2" fmla="val 16110"/>
          </a:avLst>
        </a:pr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70777-2135-43A2-B5E5-2D9C95BF4266}">
      <dsp:nvSpPr>
        <dsp:cNvPr id="0" name=""/>
        <dsp:cNvSpPr/>
      </dsp:nvSpPr>
      <dsp:spPr>
        <a:xfrm>
          <a:off x="2370462" y="1620149"/>
          <a:ext cx="1776468" cy="1557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29 Tiendas</a:t>
          </a:r>
        </a:p>
      </dsp:txBody>
      <dsp:txXfrm>
        <a:off x="2370462" y="1620149"/>
        <a:ext cx="1776468" cy="1557178"/>
      </dsp:txXfrm>
    </dsp:sp>
    <dsp:sp modelId="{DE3900CA-3242-4D59-ABB7-516BC1304941}">
      <dsp:nvSpPr>
        <dsp:cNvPr id="0" name=""/>
        <dsp:cNvSpPr/>
      </dsp:nvSpPr>
      <dsp:spPr>
        <a:xfrm>
          <a:off x="3811748" y="887359"/>
          <a:ext cx="335182" cy="335182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EBBF0-0A8B-4C03-91D1-16D0AB8AA9BF}">
      <dsp:nvSpPr>
        <dsp:cNvPr id="0" name=""/>
        <dsp:cNvSpPr/>
      </dsp:nvSpPr>
      <dsp:spPr>
        <a:xfrm rot="5400000">
          <a:off x="4742602" y="494082"/>
          <a:ext cx="1182539" cy="1967719"/>
        </a:xfrm>
        <a:prstGeom prst="corner">
          <a:avLst>
            <a:gd name="adj1" fmla="val 16120"/>
            <a:gd name="adj2" fmla="val 16110"/>
          </a:avLst>
        </a:prstGeom>
        <a:solidFill>
          <a:schemeClr val="tx2"/>
        </a:solidFill>
        <a:ln w="9525" cap="flat" cmpd="sng" algn="ctr">
          <a:solidFill>
            <a:schemeClr val="tx2"/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EA07C-E408-4666-ABCC-6F7183EB2DD4}">
      <dsp:nvSpPr>
        <dsp:cNvPr id="0" name=""/>
        <dsp:cNvSpPr/>
      </dsp:nvSpPr>
      <dsp:spPr>
        <a:xfrm>
          <a:off x="4534122" y="1094074"/>
          <a:ext cx="1776468" cy="1557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Municipios </a:t>
          </a:r>
        </a:p>
      </dsp:txBody>
      <dsp:txXfrm>
        <a:off x="4534122" y="1094074"/>
        <a:ext cx="1776468" cy="1557178"/>
      </dsp:txXfrm>
    </dsp:sp>
    <dsp:sp modelId="{9EDE5D58-C743-450B-92F0-B72B811D22DB}">
      <dsp:nvSpPr>
        <dsp:cNvPr id="0" name=""/>
        <dsp:cNvSpPr/>
      </dsp:nvSpPr>
      <dsp:spPr>
        <a:xfrm>
          <a:off x="5986493" y="349216"/>
          <a:ext cx="335182" cy="335182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4C023-8ED8-4925-9F54-869F50834E61}">
      <dsp:nvSpPr>
        <dsp:cNvPr id="0" name=""/>
        <dsp:cNvSpPr/>
      </dsp:nvSpPr>
      <dsp:spPr>
        <a:xfrm rot="5400000">
          <a:off x="6917346" y="-44060"/>
          <a:ext cx="1182539" cy="1967719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5C22EC-DD2F-4090-BFAD-2C6A5AB632B1}">
      <dsp:nvSpPr>
        <dsp:cNvPr id="0" name=""/>
        <dsp:cNvSpPr/>
      </dsp:nvSpPr>
      <dsp:spPr>
        <a:xfrm>
          <a:off x="6719951" y="543863"/>
          <a:ext cx="1776468" cy="1557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Proveedores </a:t>
          </a:r>
        </a:p>
      </dsp:txBody>
      <dsp:txXfrm>
        <a:off x="6719951" y="543863"/>
        <a:ext cx="1776468" cy="1557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7B93C-1618-CD49-A6B2-C6BF6E11527C}" type="datetimeFigureOut">
              <a:rPr lang="es-ES" smtClean="0"/>
              <a:t>24/11/2020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11909-8B1E-8F4A-B9CA-82127161A7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27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3BB0B-C1A2-4C4D-A1E4-6987AE953146}" type="datetimeFigureOut">
              <a:rPr lang="es-ES" smtClean="0"/>
              <a:t>24/11/2020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8FF9A-2E2E-5B4A-8468-9F28F395D4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85265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88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1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3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16277"/>
            <a:ext cx="7772400" cy="10943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10577"/>
            <a:ext cx="6400800" cy="10210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A1EB-BB4D-0649-AB74-5A8E1E14B14B}" type="datetime1">
              <a:rPr lang="es-AR" smtClean="0"/>
              <a:t>24/11/2020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6BFE-21BB-A443-90A9-05270B0E3551}" type="datetime1">
              <a:rPr lang="es-AR" smtClean="0"/>
              <a:t>24/11/2020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ous-titre 2"/>
          <p:cNvSpPr>
            <a:spLocks noGrp="1"/>
          </p:cNvSpPr>
          <p:nvPr>
            <p:ph type="subTitle" idx="1"/>
          </p:nvPr>
        </p:nvSpPr>
        <p:spPr>
          <a:xfrm>
            <a:off x="467914" y="862554"/>
            <a:ext cx="7200430" cy="461665"/>
          </a:xfrm>
        </p:spPr>
        <p:txBody>
          <a:bodyPr wrap="square" anchor="ctr">
            <a:spAutoFit/>
          </a:bodyPr>
          <a:lstStyle>
            <a:lvl1pPr marL="0" indent="0" algn="l">
              <a:buNone/>
              <a:defRPr sz="2400" cap="none" baseline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42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467914" y="304508"/>
            <a:ext cx="7200430" cy="585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cap="all" baseline="0">
                <a:solidFill>
                  <a:srgbClr val="2F3A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8048512" y="5774480"/>
            <a:ext cx="1095488" cy="1083520"/>
          </a:xfrm>
          <a:prstGeom prst="rect">
            <a:avLst/>
          </a:prstGeom>
        </p:spPr>
      </p:pic>
      <p:grpSp>
        <p:nvGrpSpPr>
          <p:cNvPr id="23" name="Group 2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24" name="Rectangle 2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6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7584449" y="237075"/>
            <a:ext cx="1435522" cy="720080"/>
            <a:chOff x="7584449" y="237075"/>
            <a:chExt cx="1435522" cy="720080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68344" y="421437"/>
              <a:ext cx="1267733" cy="351357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7584449" y="237075"/>
              <a:ext cx="1435522" cy="72008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345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7287">
          <p15:clr>
            <a:srgbClr val="FBAE40"/>
          </p15:clr>
        </p15:guide>
        <p15:guide id="3" pos="39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46125" y="6237312"/>
            <a:ext cx="329431" cy="439240"/>
            <a:chOff x="186858" y="6096003"/>
            <a:chExt cx="580550" cy="580549"/>
          </a:xfrm>
          <a:solidFill>
            <a:schemeClr val="bg1">
              <a:lumMod val="9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/>
            </a:p>
          </p:txBody>
        </p:sp>
      </p:grp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915817" y="620688"/>
            <a:ext cx="5770984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200" cap="small" baseline="0">
                <a:solidFill>
                  <a:srgbClr val="2F3A4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2915817" y="3076"/>
            <a:ext cx="5770984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2F3A4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8322384" y="5774480"/>
            <a:ext cx="821616" cy="1083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597" y="100098"/>
            <a:ext cx="1220830" cy="45114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7514" y="6237313"/>
            <a:ext cx="432048" cy="390437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51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IPILOTO Plantilla Institucional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10577"/>
            <a:ext cx="6400800" cy="10210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16277"/>
            <a:ext cx="7772400" cy="10943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8149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IPILOTO Plantilla Institucional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" y="0"/>
            <a:ext cx="9142477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848" y="2226547"/>
            <a:ext cx="9206622" cy="46568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688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UNIPILOTO Plantilla Institucional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352" y="3350933"/>
            <a:ext cx="3434805" cy="10943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3423" y="4862209"/>
            <a:ext cx="2828663" cy="10210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-33848" y="2210867"/>
            <a:ext cx="4611772" cy="467253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5487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27537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0E80-7980-924D-8819-5C7C97C42C2F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74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488F-0358-6B43-A2F0-718FB9481030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99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2501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2501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A0CF-A114-DA4B-B22B-28CCA33B3855}" type="datetime1">
              <a:rPr lang="es-AR" smtClean="0"/>
              <a:t>24/11/2020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9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UNIPILOTO Plantilla Institucional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" y="0"/>
            <a:ext cx="9142477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848" y="2210867"/>
            <a:ext cx="9206622" cy="467253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3503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007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7007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3EF1A-AAE1-B849-BFFF-537B93219FAE}" type="datetime1">
              <a:rPr lang="es-AR" smtClean="0"/>
              <a:t>24/11/2020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28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86069-45B4-9A4C-B1DF-D3FE44614C19}" type="datetime1">
              <a:rPr lang="es-AR" smtClean="0"/>
              <a:t>24/11/2020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1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EAD5B-46CA-F34D-B199-C2DE61FEC43B}" type="datetime1">
              <a:rPr lang="es-AR" smtClean="0"/>
              <a:t>24/11/2020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59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615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453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511A-5BC9-C84E-8312-48B7941D1706}" type="datetime1">
              <a:rPr lang="es-AR" smtClean="0"/>
              <a:t>24/11/2020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453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" y="0"/>
            <a:ext cx="9142477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10577"/>
            <a:ext cx="6400800" cy="10210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16277"/>
            <a:ext cx="7772400" cy="10943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181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UNIPILOTO Plantilla Institucional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" y="0"/>
            <a:ext cx="9142477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848" y="2226547"/>
            <a:ext cx="9206622" cy="46568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2118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" y="0"/>
            <a:ext cx="914247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352" y="3350933"/>
            <a:ext cx="3434805" cy="10943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3423" y="4862209"/>
            <a:ext cx="2828663" cy="10210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-33848" y="2209800"/>
            <a:ext cx="4611772" cy="467359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6768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142D-A219-634E-8A29-8C284121EEAD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381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5340-BA65-7D4B-B7EF-924AB9CDF86D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681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2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2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0FFD-5766-F046-BE05-251D1C7BF410}" type="datetime1">
              <a:rPr lang="es-AR" smtClean="0"/>
              <a:t>24/11/2020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59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352" y="3350933"/>
            <a:ext cx="3434805" cy="10943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3423" y="4862209"/>
            <a:ext cx="2828663" cy="10210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-33848" y="2210867"/>
            <a:ext cx="4611772" cy="467253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81258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754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6754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7474-BE64-C94A-9F5D-1FF2FC6C3190}" type="datetime1">
              <a:rPr lang="es-AR" smtClean="0"/>
              <a:t>24/11/2020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497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AE8E3-3A89-974F-AAE1-4EB2890FAA22}" type="datetime1">
              <a:rPr lang="es-AR" smtClean="0"/>
              <a:t>24/11/2020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091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1DB2-59AB-9E4C-A38B-646A7E32E06D}" type="datetime1">
              <a:rPr lang="es-AR" smtClean="0"/>
              <a:t>24/11/2020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32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898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4278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3331C-51DE-5849-8C2C-B1A7820648CA}" type="datetime1">
              <a:rPr lang="es-AR" smtClean="0"/>
              <a:t>24/11/2020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6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FA66-AFAC-C94B-8515-077F25F63FCB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268"/>
            <a:ext cx="9144000" cy="595889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FA66-AFAC-C94B-8515-077F25F63FCB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6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0B01-2CB7-C947-94B0-E44BD3398AE8}" type="datetime1">
              <a:rPr lang="es-AR" smtClean="0"/>
              <a:t>24/11/2020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8D7-BF26-6F46-B52A-6DB95F7B5370}" type="datetime1">
              <a:rPr lang="es-AR" smtClean="0"/>
              <a:t>24/11/2020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AEF3-FBAA-8949-951C-5289376D1DE9}" type="datetime1">
              <a:rPr lang="es-AR" smtClean="0"/>
              <a:t>24/11/2020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536E9-13FF-F842-A6A1-D9669D8B399D}" type="datetime1">
              <a:rPr lang="es-AR" smtClean="0"/>
              <a:t>24/11/2020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5.jp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image" Target="../media/image7.jp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IPILOTO Plantilla Institucional-01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741" y="6306543"/>
            <a:ext cx="5597266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Propiedad intelectual de la UNIVERSIDAD PILOTO DE COLOMBIA® - Año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676" y="6306543"/>
            <a:ext cx="550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699" y="6306543"/>
            <a:ext cx="597617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9754C-70E4-D74C-99D3-B5C95F385C2A}" type="datetime1">
              <a:rPr lang="es-AR" smtClean="0"/>
              <a:t>24/11/2020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7" r:id="rId2"/>
    <p:sldLayoutId id="2147493468" r:id="rId3"/>
    <p:sldLayoutId id="2147493457" r:id="rId4"/>
    <p:sldLayoutId id="2147493491" r:id="rId5"/>
    <p:sldLayoutId id="2147493458" r:id="rId6"/>
    <p:sldLayoutId id="2147493459" r:id="rId7"/>
    <p:sldLayoutId id="2147493460" r:id="rId8"/>
    <p:sldLayoutId id="2147493461" r:id="rId9"/>
    <p:sldLayoutId id="2147493462" r:id="rId10"/>
    <p:sldLayoutId id="2147493463" r:id="rId11"/>
    <p:sldLayoutId id="2147493492" r:id="rId12"/>
    <p:sldLayoutId id="2147493493" r:id="rId1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IPILOTO Plantilla Institucional-02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741" y="6306543"/>
            <a:ext cx="55972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Propiedad intelectual de la UNIVERSIDAD PILOTO DE COLOMBIA® - Año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676" y="6306543"/>
            <a:ext cx="550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699" y="6306543"/>
            <a:ext cx="597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96325-9034-2D44-B3CF-BCA9BB7BB905}" type="datetime1">
              <a:rPr lang="es-AR" smtClean="0"/>
              <a:t>24/11/2020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4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71" r:id="rId2"/>
    <p:sldLayoutId id="2147493472" r:id="rId3"/>
    <p:sldLayoutId id="2147493473" r:id="rId4"/>
    <p:sldLayoutId id="2147493474" r:id="rId5"/>
    <p:sldLayoutId id="2147493475" r:id="rId6"/>
    <p:sldLayoutId id="2147493476" r:id="rId7"/>
    <p:sldLayoutId id="2147493477" r:id="rId8"/>
    <p:sldLayoutId id="2147493478" r:id="rId9"/>
    <p:sldLayoutId id="2147493479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IPILOTO Plantilla Institucional-03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275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741" y="6306543"/>
            <a:ext cx="55972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Propiedad intelectual de la UNIVERSIDAD PILOTO DE COLOMBIA® - Año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676" y="6306543"/>
            <a:ext cx="550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699" y="6306543"/>
            <a:ext cx="597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38E7A-6C0C-4E45-92A2-01F059605597}" type="datetime1">
              <a:rPr lang="es-AR" smtClean="0"/>
              <a:t>24/11/2020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8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1" r:id="rId1"/>
    <p:sldLayoutId id="2147493482" r:id="rId2"/>
    <p:sldLayoutId id="2147493483" r:id="rId3"/>
    <p:sldLayoutId id="2147493484" r:id="rId4"/>
    <p:sldLayoutId id="2147493485" r:id="rId5"/>
    <p:sldLayoutId id="2147493486" r:id="rId6"/>
    <p:sldLayoutId id="2147493487" r:id="rId7"/>
    <p:sldLayoutId id="2147493488" r:id="rId8"/>
    <p:sldLayoutId id="2147493489" r:id="rId9"/>
    <p:sldLayoutId id="2147493490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>
            <a:extLst>
              <a:ext uri="{FF2B5EF4-FFF2-40B4-BE49-F238E27FC236}">
                <a16:creationId xmlns:a16="http://schemas.microsoft.com/office/drawing/2014/main" id="{AC79CDA9-0856-4367-974C-D8341F825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088" y="2614613"/>
            <a:ext cx="7772400" cy="1093787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CO" sz="2500" dirty="0"/>
              <a:t>ANÁLISIS DE LA ESTRATEGIA DE EXPANSIÓN DE LA COMERCIALIZADORA DE CALZADO PASO FIRME S.A.S.</a:t>
            </a:r>
          </a:p>
        </p:txBody>
      </p:sp>
      <p:sp>
        <p:nvSpPr>
          <p:cNvPr id="18435" name="Subtítulo 2">
            <a:extLst>
              <a:ext uri="{FF2B5EF4-FFF2-40B4-BE49-F238E27FC236}">
                <a16:creationId xmlns:a16="http://schemas.microsoft.com/office/drawing/2014/main" id="{9FA2A802-2563-487B-B388-53F5F02E6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608513"/>
            <a:ext cx="6400800" cy="1020762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s-ES" altLang="es-CO" sz="2000" dirty="0"/>
              <a:t>Kelly Johanna Gutiérrez</a:t>
            </a:r>
          </a:p>
          <a:p>
            <a:pPr eaLnBrk="1" hangingPunct="1"/>
            <a:r>
              <a:rPr lang="es-ES" altLang="es-CO" sz="2000" dirty="0"/>
              <a:t>Karen Rocío Ramírez Buitrago</a:t>
            </a:r>
          </a:p>
          <a:p>
            <a:pPr eaLnBrk="1" hangingPunct="1"/>
            <a:r>
              <a:rPr lang="es-ES" altLang="es-CO" sz="2000" dirty="0"/>
              <a:t>Juan </a:t>
            </a:r>
            <a:r>
              <a:rPr lang="es-ES" altLang="es-CO" sz="2000"/>
              <a:t>Carlos Ríos Olaya</a:t>
            </a:r>
            <a:endParaRPr lang="es-ES" altLang="es-CO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>
            <a:extLst>
              <a:ext uri="{FF2B5EF4-FFF2-40B4-BE49-F238E27FC236}">
                <a16:creationId xmlns:a16="http://schemas.microsoft.com/office/drawing/2014/main" id="{47554D42-009E-4F7D-A551-B3EB3AED14C9}"/>
              </a:ext>
            </a:extLst>
          </p:cNvPr>
          <p:cNvSpPr/>
          <p:nvPr/>
        </p:nvSpPr>
        <p:spPr>
          <a:xfrm>
            <a:off x="0" y="620713"/>
            <a:ext cx="7235825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4. </a:t>
            </a:r>
            <a:r>
              <a:rPr lang="es-CO" sz="2400" dirty="0">
                <a:latin typeface="Abadi" panose="020B0604020104020204" pitchFamily="34" charset="0"/>
              </a:rPr>
              <a:t>Estrategias</a:t>
            </a:r>
            <a:r>
              <a:rPr lang="es-CO" sz="2400" b="1" dirty="0">
                <a:latin typeface="Abadi" panose="020B0604020104020204" pitchFamily="34" charset="0"/>
              </a:rPr>
              <a:t>  </a:t>
            </a:r>
          </a:p>
        </p:txBody>
      </p:sp>
      <p:sp>
        <p:nvSpPr>
          <p:cNvPr id="28675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C50BDE5A-8E14-4AE7-88E7-01637408F4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8676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B5B0E116-DF8B-41F0-A127-D9063FA702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8" name="7 Elipse">
            <a:extLst>
              <a:ext uri="{FF2B5EF4-FFF2-40B4-BE49-F238E27FC236}">
                <a16:creationId xmlns:a16="http://schemas.microsoft.com/office/drawing/2014/main" id="{DF870655-FDDA-4363-8B25-E66E58E5F242}"/>
              </a:ext>
            </a:extLst>
          </p:cNvPr>
          <p:cNvSpPr/>
          <p:nvPr/>
        </p:nvSpPr>
        <p:spPr>
          <a:xfrm>
            <a:off x="728663" y="1989138"/>
            <a:ext cx="557212" cy="503237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3.</a:t>
            </a:r>
          </a:p>
        </p:txBody>
      </p:sp>
      <p:sp>
        <p:nvSpPr>
          <p:cNvPr id="28678" name="9 CuadroTexto">
            <a:extLst>
              <a:ext uri="{FF2B5EF4-FFF2-40B4-BE49-F238E27FC236}">
                <a16:creationId xmlns:a16="http://schemas.microsoft.com/office/drawing/2014/main" id="{F4566910-5A83-406D-87A8-BF4C3C78A6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3513" y="1989138"/>
            <a:ext cx="2490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Marketing Digital</a:t>
            </a:r>
            <a:endParaRPr lang="es-CO" altLang="es-CO" sz="2400"/>
          </a:p>
        </p:txBody>
      </p:sp>
      <p:sp>
        <p:nvSpPr>
          <p:cNvPr id="12" name="11 Elipse">
            <a:extLst>
              <a:ext uri="{FF2B5EF4-FFF2-40B4-BE49-F238E27FC236}">
                <a16:creationId xmlns:a16="http://schemas.microsoft.com/office/drawing/2014/main" id="{51618255-2FD8-4EA4-B62F-DED2642EF5B7}"/>
              </a:ext>
            </a:extLst>
          </p:cNvPr>
          <p:cNvSpPr/>
          <p:nvPr/>
        </p:nvSpPr>
        <p:spPr>
          <a:xfrm>
            <a:off x="5003800" y="1949450"/>
            <a:ext cx="558800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4. </a:t>
            </a:r>
          </a:p>
        </p:txBody>
      </p:sp>
      <p:sp>
        <p:nvSpPr>
          <p:cNvPr id="28680" name="12 CuadroTexto">
            <a:extLst>
              <a:ext uri="{FF2B5EF4-FFF2-40B4-BE49-F238E27FC236}">
                <a16:creationId xmlns:a16="http://schemas.microsoft.com/office/drawing/2014/main" id="{82F12B61-B554-4BC1-A906-092AD7EB4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8650" y="1949450"/>
            <a:ext cx="3040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Gestión experiencia de Cliente </a:t>
            </a:r>
            <a:endParaRPr lang="es-CO" altLang="es-CO" sz="2400"/>
          </a:p>
        </p:txBody>
      </p:sp>
      <p:pic>
        <p:nvPicPr>
          <p:cNvPr id="28681" name="Picture 2" descr="Marketing digital: ¿Por qué es importante y cómo usarlo a su favor?">
            <a:extLst>
              <a:ext uri="{FF2B5EF4-FFF2-40B4-BE49-F238E27FC236}">
                <a16:creationId xmlns:a16="http://schemas.microsoft.com/office/drawing/2014/main" id="{960AD593-8620-4B57-A4AC-9C187393C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751138"/>
            <a:ext cx="4592638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2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7289D915-B89B-41F6-9B36-2C3B81D1F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8683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7423F74E-5C3E-4597-9EF2-0C8ABDE4CD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8684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42E5CD2F-435B-46AB-A7C7-671EB36E76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pic>
        <p:nvPicPr>
          <p:cNvPr id="28685" name="Picture 10" descr="http://3.bp.blogspot.com/-egn5_6TMnAA/VjJfI_4JKRI/AAAAAAAACKU/CT4T-BQLSTY/s400/Customer-experience-management.png">
            <a:extLst>
              <a:ext uri="{FF2B5EF4-FFF2-40B4-BE49-F238E27FC236}">
                <a16:creationId xmlns:a16="http://schemas.microsoft.com/office/drawing/2014/main" id="{21730622-7AA3-4D04-BF50-B791BF2B7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32113"/>
            <a:ext cx="35337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69D40F4-E9EA-42CB-9A15-4FD30C813BB0}"/>
              </a:ext>
            </a:extLst>
          </p:cNvPr>
          <p:cNvSpPr txBox="1"/>
          <p:nvPr/>
        </p:nvSpPr>
        <p:spPr>
          <a:xfrm>
            <a:off x="5689600" y="5223653"/>
            <a:ext cx="2381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>
                <a:solidFill>
                  <a:srgbClr val="BB051F"/>
                </a:solidFill>
              </a:rPr>
              <a:t>Inversión Total año 1</a:t>
            </a:r>
            <a:r>
              <a:rPr lang="es-CO" b="1" dirty="0">
                <a:solidFill>
                  <a:srgbClr val="BB051F"/>
                </a:solidFill>
              </a:rPr>
              <a:t>: </a:t>
            </a:r>
            <a:r>
              <a:rPr lang="es-CO" dirty="0">
                <a:solidFill>
                  <a:srgbClr val="BB051F"/>
                </a:solidFill>
              </a:rPr>
              <a:t>$112.335 Millones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F14E55E-6C81-4FCC-BDE9-113F2B067381}"/>
              </a:ext>
            </a:extLst>
          </p:cNvPr>
          <p:cNvSpPr txBox="1"/>
          <p:nvPr/>
        </p:nvSpPr>
        <p:spPr>
          <a:xfrm>
            <a:off x="1488281" y="5223652"/>
            <a:ext cx="2381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>
                <a:solidFill>
                  <a:srgbClr val="BB051F"/>
                </a:solidFill>
              </a:rPr>
              <a:t>Inversión Total año 1</a:t>
            </a:r>
            <a:r>
              <a:rPr lang="es-CO" b="1" dirty="0">
                <a:solidFill>
                  <a:srgbClr val="BB051F"/>
                </a:solidFill>
              </a:rPr>
              <a:t>: </a:t>
            </a:r>
            <a:r>
              <a:rPr lang="es-CO" dirty="0">
                <a:solidFill>
                  <a:srgbClr val="BB051F"/>
                </a:solidFill>
              </a:rPr>
              <a:t>$30 Millones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8678" grpId="0"/>
      <p:bldP spid="12" grpId="0" animBg="1"/>
      <p:bldP spid="28680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4 Gráfico">
            <a:extLst>
              <a:ext uri="{FF2B5EF4-FFF2-40B4-BE49-F238E27FC236}">
                <a16:creationId xmlns:a16="http://schemas.microsoft.com/office/drawing/2014/main" id="{00000000-0008-0000-08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9684640"/>
              </p:ext>
            </p:extLst>
          </p:nvPr>
        </p:nvGraphicFramePr>
        <p:xfrm>
          <a:off x="1798990" y="2243139"/>
          <a:ext cx="5662966" cy="3660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9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76F1A6A3-2DF4-4001-A22D-332566034A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0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20E8B51A-851D-430B-8DAC-BEB94A1D90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1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6ED7D4DB-AE2C-4944-AF4A-D7AF409C5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2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51DAABCF-0023-4B92-B930-5E9DE1DF32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3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9A0C7F3A-B35A-484B-9869-3B85C788D2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663C8097-A82B-4249-B79F-43F03494E137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1.</a:t>
            </a:r>
          </a:p>
        </p:txBody>
      </p:sp>
      <p:sp>
        <p:nvSpPr>
          <p:cNvPr id="34825" name="14 CuadroTexto">
            <a:extLst>
              <a:ext uri="{FF2B5EF4-FFF2-40B4-BE49-F238E27FC236}">
                <a16:creationId xmlns:a16="http://schemas.microsoft.com/office/drawing/2014/main" id="{CE2B9F1F-95BD-4430-814F-4702ADC33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2490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Pesimista</a:t>
            </a:r>
            <a:endParaRPr lang="es-CO" altLang="es-CO" sz="240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4327A1A-3F3E-47BE-B1DF-6E29DC230E1C}"/>
              </a:ext>
            </a:extLst>
          </p:cNvPr>
          <p:cNvSpPr txBox="1"/>
          <p:nvPr/>
        </p:nvSpPr>
        <p:spPr>
          <a:xfrm>
            <a:off x="6737415" y="2494835"/>
            <a:ext cx="1215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Millones</a:t>
            </a:r>
          </a:p>
        </p:txBody>
      </p:sp>
      <p:sp>
        <p:nvSpPr>
          <p:cNvPr id="16" name="3 Pentágono">
            <a:extLst>
              <a:ext uri="{FF2B5EF4-FFF2-40B4-BE49-F238E27FC236}">
                <a16:creationId xmlns:a16="http://schemas.microsoft.com/office/drawing/2014/main" id="{F2861C91-ECF5-4932-A084-28EE0E8CC134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76F1A6A3-2DF4-4001-A22D-332566034A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0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20E8B51A-851D-430B-8DAC-BEB94A1D90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1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6ED7D4DB-AE2C-4944-AF4A-D7AF409C58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2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51DAABCF-0023-4B92-B930-5E9DE1DF32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4823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9A0C7F3A-B35A-484B-9869-3B85C788D2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663C8097-A82B-4249-B79F-43F03494E137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1.</a:t>
            </a:r>
          </a:p>
        </p:txBody>
      </p:sp>
      <p:sp>
        <p:nvSpPr>
          <p:cNvPr id="34825" name="14 CuadroTexto">
            <a:extLst>
              <a:ext uri="{FF2B5EF4-FFF2-40B4-BE49-F238E27FC236}">
                <a16:creationId xmlns:a16="http://schemas.microsoft.com/office/drawing/2014/main" id="{CE2B9F1F-95BD-4430-814F-4702ADC33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2490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Pesimista</a:t>
            </a:r>
            <a:endParaRPr lang="es-CO" altLang="es-CO" sz="2400"/>
          </a:p>
        </p:txBody>
      </p:sp>
      <p:graphicFrame>
        <p:nvGraphicFramePr>
          <p:cNvPr id="2" name="3 Gráfico">
            <a:extLst>
              <a:ext uri="{FF2B5EF4-FFF2-40B4-BE49-F238E27FC236}">
                <a16:creationId xmlns:a16="http://schemas.microsoft.com/office/drawing/2014/main" id="{825A2E31-DEC5-47C4-8C34-2D79F847A6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8333865"/>
              </p:ext>
            </p:extLst>
          </p:nvPr>
        </p:nvGraphicFramePr>
        <p:xfrm>
          <a:off x="1618963" y="2243139"/>
          <a:ext cx="5906073" cy="3745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3 Pentágono">
            <a:extLst>
              <a:ext uri="{FF2B5EF4-FFF2-40B4-BE49-F238E27FC236}">
                <a16:creationId xmlns:a16="http://schemas.microsoft.com/office/drawing/2014/main" id="{AF1E6AB5-0B01-4608-ABE8-A73A738E3091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  <p:extLst>
      <p:ext uri="{BB962C8B-B14F-4D97-AF65-F5344CB8AC3E}">
        <p14:creationId xmlns:p14="http://schemas.microsoft.com/office/powerpoint/2010/main" val="2035195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4BF998C6-8E83-4254-989C-A74E91A98E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0724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41BB47BB-AEAD-431E-A1B1-87E603522E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0725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2D5922A3-20F0-4E9A-AA1E-D71585630A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0726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8BB919F4-DBC1-43FC-935A-1A85A28964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0727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2F22A7D0-8057-4C5B-B952-F173BCFF8C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41FB321C-75F5-47AF-A646-37AB809A7582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2.</a:t>
            </a:r>
          </a:p>
        </p:txBody>
      </p:sp>
      <p:sp>
        <p:nvSpPr>
          <p:cNvPr id="30729" name="14 CuadroTexto">
            <a:extLst>
              <a:ext uri="{FF2B5EF4-FFF2-40B4-BE49-F238E27FC236}">
                <a16:creationId xmlns:a16="http://schemas.microsoft.com/office/drawing/2014/main" id="{A38F2D63-9797-443E-8489-15487A9B3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2490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Normal</a:t>
            </a:r>
            <a:endParaRPr lang="es-CO" altLang="es-CO" sz="2400"/>
          </a:p>
        </p:txBody>
      </p:sp>
      <p:graphicFrame>
        <p:nvGraphicFramePr>
          <p:cNvPr id="13" name="6 Gráfico">
            <a:extLst>
              <a:ext uri="{FF2B5EF4-FFF2-40B4-BE49-F238E27FC236}">
                <a16:creationId xmlns:a16="http://schemas.microsoft.com/office/drawing/2014/main" id="{ABB26BC9-34E4-46A5-AA13-8C5F78918D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6639"/>
              </p:ext>
            </p:extLst>
          </p:nvPr>
        </p:nvGraphicFramePr>
        <p:xfrm>
          <a:off x="1715911" y="2415063"/>
          <a:ext cx="6050844" cy="372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76D66610-E3B2-4433-AE1E-D0B1208CC3EA}"/>
              </a:ext>
            </a:extLst>
          </p:cNvPr>
          <p:cNvSpPr txBox="1"/>
          <p:nvPr/>
        </p:nvSpPr>
        <p:spPr>
          <a:xfrm>
            <a:off x="6692590" y="2512077"/>
            <a:ext cx="1215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Millones</a:t>
            </a:r>
          </a:p>
        </p:txBody>
      </p:sp>
      <p:sp>
        <p:nvSpPr>
          <p:cNvPr id="12" name="3 Pentágono">
            <a:extLst>
              <a:ext uri="{FF2B5EF4-FFF2-40B4-BE49-F238E27FC236}">
                <a16:creationId xmlns:a16="http://schemas.microsoft.com/office/drawing/2014/main" id="{AE9B3C79-4753-40DF-B05F-0237ABA805F4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782B62CC-46D5-41C8-87E0-156B58D3DC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1748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CEF3AAB1-9CB5-4D7E-AC68-1BAEBA8B6F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1749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CFF54946-8191-46F8-8D4B-C5C6FAD556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1750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81CBE909-4A4E-4D2E-A8A7-A2AEA6B2BF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1751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6E5EE8DE-7694-409E-80F2-3C3C9E4F13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341B27AD-0D27-4598-AEAE-991884CE27EB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2.</a:t>
            </a:r>
          </a:p>
        </p:txBody>
      </p:sp>
      <p:sp>
        <p:nvSpPr>
          <p:cNvPr id="31753" name="14 CuadroTexto">
            <a:extLst>
              <a:ext uri="{FF2B5EF4-FFF2-40B4-BE49-F238E27FC236}">
                <a16:creationId xmlns:a16="http://schemas.microsoft.com/office/drawing/2014/main" id="{4870801B-B833-47A0-B478-CAF7511F6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2490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Normal</a:t>
            </a:r>
            <a:endParaRPr lang="es-CO" altLang="es-CO" sz="2400"/>
          </a:p>
        </p:txBody>
      </p:sp>
      <p:graphicFrame>
        <p:nvGraphicFramePr>
          <p:cNvPr id="16" name="5 Gráfico">
            <a:extLst>
              <a:ext uri="{FF2B5EF4-FFF2-40B4-BE49-F238E27FC236}">
                <a16:creationId xmlns:a16="http://schemas.microsoft.com/office/drawing/2014/main" id="{250B6151-0D1B-4002-B53C-A48FA60DF6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5979250"/>
              </p:ext>
            </p:extLst>
          </p:nvPr>
        </p:nvGraphicFramePr>
        <p:xfrm>
          <a:off x="1562219" y="2372485"/>
          <a:ext cx="6193248" cy="3475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3 Pentágono">
            <a:extLst>
              <a:ext uri="{FF2B5EF4-FFF2-40B4-BE49-F238E27FC236}">
                <a16:creationId xmlns:a16="http://schemas.microsoft.com/office/drawing/2014/main" id="{FF93DF3D-0EE3-411B-9F57-95CEE828BB90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5536B455-5C3C-4636-8F5D-11AFAF8E5E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2771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21E75CB6-1B70-4C5B-84E1-56843B8A77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2772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FBAF05FF-A18C-48D8-B266-AA4C42B4D1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2773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15D149AA-2E88-4A5B-B2C9-428783882B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2774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FBA43A37-7BD1-4FB5-B514-0DB53864C2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93027531-6513-48F7-A1A5-6566F6BCB513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3.</a:t>
            </a:r>
          </a:p>
        </p:txBody>
      </p:sp>
      <p:sp>
        <p:nvSpPr>
          <p:cNvPr id="32776" name="14 CuadroTexto">
            <a:extLst>
              <a:ext uri="{FF2B5EF4-FFF2-40B4-BE49-F238E27FC236}">
                <a16:creationId xmlns:a16="http://schemas.microsoft.com/office/drawing/2014/main" id="{FB7A0D21-4331-457F-BCC8-5966A1099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2490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Optimista </a:t>
            </a:r>
            <a:endParaRPr lang="es-CO" altLang="es-CO" sz="2400"/>
          </a:p>
        </p:txBody>
      </p:sp>
      <p:graphicFrame>
        <p:nvGraphicFramePr>
          <p:cNvPr id="12" name="2 Gráfico">
            <a:extLst>
              <a:ext uri="{FF2B5EF4-FFF2-40B4-BE49-F238E27FC236}">
                <a16:creationId xmlns:a16="http://schemas.microsoft.com/office/drawing/2014/main" id="{88D2EB1E-3E05-4C57-9BF8-E7385133FF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203784"/>
              </p:ext>
            </p:extLst>
          </p:nvPr>
        </p:nvGraphicFramePr>
        <p:xfrm>
          <a:off x="1648178" y="2247618"/>
          <a:ext cx="6028266" cy="3633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43E9A044-2021-4B78-BE75-EB9C83B92368}"/>
              </a:ext>
            </a:extLst>
          </p:cNvPr>
          <p:cNvSpPr txBox="1"/>
          <p:nvPr/>
        </p:nvSpPr>
        <p:spPr>
          <a:xfrm>
            <a:off x="6760323" y="2393842"/>
            <a:ext cx="1215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Millones</a:t>
            </a:r>
          </a:p>
        </p:txBody>
      </p:sp>
      <p:sp>
        <p:nvSpPr>
          <p:cNvPr id="13" name="3 Pentágono">
            <a:extLst>
              <a:ext uri="{FF2B5EF4-FFF2-40B4-BE49-F238E27FC236}">
                <a16:creationId xmlns:a16="http://schemas.microsoft.com/office/drawing/2014/main" id="{F7208EB0-3760-45C9-B017-4376A5B7600F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569AF2CB-85C5-4857-AEAA-9A30AF2950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3795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EAF966FC-93D0-48F9-B1C5-C3E79B654B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3796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4D2636A6-CA77-4497-A6A5-9C0475261C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3797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F1DFB265-AE12-4E88-8533-40B7B07CB0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33798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66EBF3E1-773D-4FA3-B5D7-5065184873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44F526BF-B67F-4A8C-AB01-799167D091B3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3.</a:t>
            </a:r>
          </a:p>
        </p:txBody>
      </p:sp>
      <p:sp>
        <p:nvSpPr>
          <p:cNvPr id="33800" name="14 CuadroTexto">
            <a:extLst>
              <a:ext uri="{FF2B5EF4-FFF2-40B4-BE49-F238E27FC236}">
                <a16:creationId xmlns:a16="http://schemas.microsoft.com/office/drawing/2014/main" id="{EBA4ACD3-6402-46ED-90C5-149F256CB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2490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 dirty="0"/>
              <a:t>Optimista </a:t>
            </a:r>
            <a:endParaRPr lang="es-CO" altLang="es-CO" sz="2400" dirty="0"/>
          </a:p>
        </p:txBody>
      </p:sp>
      <p:graphicFrame>
        <p:nvGraphicFramePr>
          <p:cNvPr id="13" name="1 Gráfico">
            <a:extLst>
              <a:ext uri="{FF2B5EF4-FFF2-40B4-BE49-F238E27FC236}">
                <a16:creationId xmlns:a16="http://schemas.microsoft.com/office/drawing/2014/main" id="{28A8B182-7BF1-4119-9ACC-4CFA6DD50B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953820"/>
              </p:ext>
            </p:extLst>
          </p:nvPr>
        </p:nvGraphicFramePr>
        <p:xfrm>
          <a:off x="1761068" y="2243138"/>
          <a:ext cx="5802488" cy="3660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3 Pentágono">
            <a:extLst>
              <a:ext uri="{FF2B5EF4-FFF2-40B4-BE49-F238E27FC236}">
                <a16:creationId xmlns:a16="http://schemas.microsoft.com/office/drawing/2014/main" id="{3C80772A-E6D1-4780-B73B-AFF149B151AF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>
            <a:extLst>
              <a:ext uri="{FF2B5EF4-FFF2-40B4-BE49-F238E27FC236}">
                <a16:creationId xmlns:a16="http://schemas.microsoft.com/office/drawing/2014/main" id="{0D2BCA61-18CC-4DE5-ABCF-78069BC7478F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  <p:sp>
        <p:nvSpPr>
          <p:cNvPr id="29699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45165E83-797C-49F1-BA78-E1FC844FDB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9700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C8A67D3F-009C-43B8-ADB1-A255F2CD19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9701" name="AutoShape 4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B8CA382A-2B54-418C-AFC2-8045D03DC4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9702" name="AutoShape 6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724EB63C-8404-4E05-AF2D-E23C0648F4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9703" name="AutoShape 8" descr="Hablemos de liderazgo: LA EXPERIENCIA DEL CLIENTE. CÓMO ABORDAR LAS  SITUACIONES DE ALTA INTENSIDAD EMOCIONAL">
            <a:extLst>
              <a:ext uri="{FF2B5EF4-FFF2-40B4-BE49-F238E27FC236}">
                <a16:creationId xmlns:a16="http://schemas.microsoft.com/office/drawing/2014/main" id="{6794B88E-0616-4E92-A503-54C424FB1B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00000000-0008-0000-0500-000004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663754"/>
              </p:ext>
            </p:extLst>
          </p:nvPr>
        </p:nvGraphicFramePr>
        <p:xfrm>
          <a:off x="1542654" y="2121123"/>
          <a:ext cx="5805841" cy="3602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8F4299A-C4A4-459C-8089-535D15EF44E6}"/>
              </a:ext>
            </a:extLst>
          </p:cNvPr>
          <p:cNvSpPr txBox="1"/>
          <p:nvPr/>
        </p:nvSpPr>
        <p:spPr>
          <a:xfrm>
            <a:off x="1542654" y="2204300"/>
            <a:ext cx="1215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Millones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C72F29A-AD1D-45B1-B849-985EC4C25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536E9-13FF-F842-A6A1-D9669D8B399D}" type="datetime1">
              <a:rPr lang="es-AR" smtClean="0"/>
              <a:t>24/11/2020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F6DB58-7237-423A-B6F5-A6D35FC8F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5814E88-F4C2-4DA8-8FA5-5A6DE228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18</a:t>
            </a:fld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2028D91-F54D-4683-8997-38E1D5502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699" y="2445489"/>
            <a:ext cx="7400106" cy="3288562"/>
          </a:xfrm>
          <a:prstGeom prst="rect">
            <a:avLst/>
          </a:prstGeom>
        </p:spPr>
      </p:pic>
      <p:sp>
        <p:nvSpPr>
          <p:cNvPr id="9" name="13 Elipse">
            <a:extLst>
              <a:ext uri="{FF2B5EF4-FFF2-40B4-BE49-F238E27FC236}">
                <a16:creationId xmlns:a16="http://schemas.microsoft.com/office/drawing/2014/main" id="{F21128B9-2197-4A6A-89CF-AC72506047DE}"/>
              </a:ext>
            </a:extLst>
          </p:cNvPr>
          <p:cNvSpPr/>
          <p:nvPr/>
        </p:nvSpPr>
        <p:spPr>
          <a:xfrm>
            <a:off x="728663" y="1484313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1.</a:t>
            </a:r>
          </a:p>
        </p:txBody>
      </p:sp>
      <p:sp>
        <p:nvSpPr>
          <p:cNvPr id="10" name="14 CuadroTexto">
            <a:extLst>
              <a:ext uri="{FF2B5EF4-FFF2-40B4-BE49-F238E27FC236}">
                <a16:creationId xmlns:a16="http://schemas.microsoft.com/office/drawing/2014/main" id="{E7B63BD7-7226-406F-B038-FD1D05384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489075"/>
            <a:ext cx="37546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 dirty="0"/>
              <a:t>Cuadro de Mando Integral </a:t>
            </a:r>
            <a:endParaRPr lang="es-CO" altLang="es-CO" sz="2400" dirty="0"/>
          </a:p>
        </p:txBody>
      </p:sp>
      <p:sp>
        <p:nvSpPr>
          <p:cNvPr id="11" name="3 Pentágono">
            <a:extLst>
              <a:ext uri="{FF2B5EF4-FFF2-40B4-BE49-F238E27FC236}">
                <a16:creationId xmlns:a16="http://schemas.microsoft.com/office/drawing/2014/main" id="{2989C01D-D0DF-4CD8-8E7B-401DCD7E8A96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5. </a:t>
            </a:r>
            <a:r>
              <a:rPr lang="es-CO" sz="2400" dirty="0">
                <a:latin typeface="Abadi" panose="020B0604020104020204" pitchFamily="34" charset="0"/>
              </a:rPr>
              <a:t>Proyección Financiera </a:t>
            </a:r>
          </a:p>
        </p:txBody>
      </p:sp>
    </p:spTree>
    <p:extLst>
      <p:ext uri="{BB962C8B-B14F-4D97-AF65-F5344CB8AC3E}">
        <p14:creationId xmlns:p14="http://schemas.microsoft.com/office/powerpoint/2010/main" val="954342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8242CAB-A6D1-4312-A05C-A0301A999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536E9-13FF-F842-A6A1-D9669D8B399D}" type="datetime1">
              <a:rPr lang="es-AR" smtClean="0"/>
              <a:t>24/11/2020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E54AA2C-697F-4474-8324-54463E20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D4D38C1-6619-4F64-8EDA-FAA55C3C6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19</a:t>
            </a:fld>
            <a:endParaRPr lang="en-US"/>
          </a:p>
        </p:txBody>
      </p:sp>
      <p:grpSp>
        <p:nvGrpSpPr>
          <p:cNvPr id="8" name="Group 21">
            <a:extLst>
              <a:ext uri="{FF2B5EF4-FFF2-40B4-BE49-F238E27FC236}">
                <a16:creationId xmlns:a16="http://schemas.microsoft.com/office/drawing/2014/main" id="{58F3D72F-DFC3-48F0-8B73-E2EE6768AB92}"/>
              </a:ext>
            </a:extLst>
          </p:cNvPr>
          <p:cNvGrpSpPr/>
          <p:nvPr/>
        </p:nvGrpSpPr>
        <p:grpSpPr>
          <a:xfrm>
            <a:off x="989149" y="2136975"/>
            <a:ext cx="2496230" cy="2457604"/>
            <a:chOff x="2786743" y="1867066"/>
            <a:chExt cx="3570515" cy="3399172"/>
          </a:xfrm>
        </p:grpSpPr>
        <p:sp>
          <p:nvSpPr>
            <p:cNvPr id="9" name="Figure">
              <a:extLst>
                <a:ext uri="{FF2B5EF4-FFF2-40B4-BE49-F238E27FC236}">
                  <a16:creationId xmlns:a16="http://schemas.microsoft.com/office/drawing/2014/main" id="{9D16BA96-2577-495B-ADBF-A58223DB096D}"/>
                </a:ext>
              </a:extLst>
            </p:cNvPr>
            <p:cNvSpPr/>
            <p:nvPr/>
          </p:nvSpPr>
          <p:spPr>
            <a:xfrm>
              <a:off x="3145847" y="3503552"/>
              <a:ext cx="2408559" cy="176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42" y="21600"/>
                  </a:moveTo>
                  <a:lnTo>
                    <a:pt x="345" y="21600"/>
                  </a:lnTo>
                  <a:cubicBezTo>
                    <a:pt x="156" y="21600"/>
                    <a:pt x="0" y="21386"/>
                    <a:pt x="0" y="21129"/>
                  </a:cubicBezTo>
                  <a:lnTo>
                    <a:pt x="0" y="15012"/>
                  </a:lnTo>
                  <a:cubicBezTo>
                    <a:pt x="0" y="14754"/>
                    <a:pt x="156" y="14540"/>
                    <a:pt x="345" y="14540"/>
                  </a:cubicBezTo>
                  <a:lnTo>
                    <a:pt x="4610" y="14540"/>
                  </a:lnTo>
                  <a:lnTo>
                    <a:pt x="4610" y="8323"/>
                  </a:lnTo>
                  <a:cubicBezTo>
                    <a:pt x="4610" y="8065"/>
                    <a:pt x="4766" y="7852"/>
                    <a:pt x="4955" y="7852"/>
                  </a:cubicBezTo>
                  <a:cubicBezTo>
                    <a:pt x="5144" y="7852"/>
                    <a:pt x="5300" y="8065"/>
                    <a:pt x="5300" y="8323"/>
                  </a:cubicBezTo>
                  <a:lnTo>
                    <a:pt x="5300" y="15012"/>
                  </a:lnTo>
                  <a:cubicBezTo>
                    <a:pt x="5300" y="15270"/>
                    <a:pt x="5144" y="15483"/>
                    <a:pt x="4955" y="15483"/>
                  </a:cubicBezTo>
                  <a:lnTo>
                    <a:pt x="690" y="15483"/>
                  </a:lnTo>
                  <a:lnTo>
                    <a:pt x="690" y="20657"/>
                  </a:lnTo>
                  <a:lnTo>
                    <a:pt x="13402" y="20657"/>
                  </a:lnTo>
                  <a:lnTo>
                    <a:pt x="13402" y="13509"/>
                  </a:lnTo>
                  <a:cubicBezTo>
                    <a:pt x="13402" y="13252"/>
                    <a:pt x="13558" y="13038"/>
                    <a:pt x="13747" y="13038"/>
                  </a:cubicBezTo>
                  <a:lnTo>
                    <a:pt x="17708" y="13038"/>
                  </a:lnTo>
                  <a:cubicBezTo>
                    <a:pt x="17896" y="13038"/>
                    <a:pt x="18053" y="13252"/>
                    <a:pt x="18053" y="13509"/>
                  </a:cubicBezTo>
                  <a:lnTo>
                    <a:pt x="18053" y="20123"/>
                  </a:lnTo>
                  <a:lnTo>
                    <a:pt x="20910" y="20123"/>
                  </a:lnTo>
                  <a:lnTo>
                    <a:pt x="20878" y="471"/>
                  </a:lnTo>
                  <a:cubicBezTo>
                    <a:pt x="20878" y="214"/>
                    <a:pt x="21030" y="0"/>
                    <a:pt x="21223" y="0"/>
                  </a:cubicBezTo>
                  <a:cubicBezTo>
                    <a:pt x="21223" y="0"/>
                    <a:pt x="21223" y="0"/>
                    <a:pt x="21223" y="0"/>
                  </a:cubicBezTo>
                  <a:cubicBezTo>
                    <a:pt x="21411" y="0"/>
                    <a:pt x="21568" y="207"/>
                    <a:pt x="21568" y="471"/>
                  </a:cubicBezTo>
                  <a:lnTo>
                    <a:pt x="21600" y="20594"/>
                  </a:lnTo>
                  <a:cubicBezTo>
                    <a:pt x="21600" y="20720"/>
                    <a:pt x="21563" y="20839"/>
                    <a:pt x="21499" y="20927"/>
                  </a:cubicBezTo>
                  <a:cubicBezTo>
                    <a:pt x="21434" y="21015"/>
                    <a:pt x="21347" y="21066"/>
                    <a:pt x="21255" y="21066"/>
                  </a:cubicBezTo>
                  <a:lnTo>
                    <a:pt x="17708" y="21066"/>
                  </a:lnTo>
                  <a:cubicBezTo>
                    <a:pt x="17519" y="21066"/>
                    <a:pt x="17363" y="20852"/>
                    <a:pt x="17363" y="20594"/>
                  </a:cubicBezTo>
                  <a:lnTo>
                    <a:pt x="17363" y="13981"/>
                  </a:lnTo>
                  <a:lnTo>
                    <a:pt x="14092" y="13981"/>
                  </a:lnTo>
                  <a:lnTo>
                    <a:pt x="14092" y="21135"/>
                  </a:lnTo>
                  <a:cubicBezTo>
                    <a:pt x="14087" y="21393"/>
                    <a:pt x="13935" y="21600"/>
                    <a:pt x="13742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0" name="Figure">
              <a:extLst>
                <a:ext uri="{FF2B5EF4-FFF2-40B4-BE49-F238E27FC236}">
                  <a16:creationId xmlns:a16="http://schemas.microsoft.com/office/drawing/2014/main" id="{8FFB7643-8722-441E-9C1B-6C4B86CFA15B}"/>
                </a:ext>
              </a:extLst>
            </p:cNvPr>
            <p:cNvSpPr/>
            <p:nvPr/>
          </p:nvSpPr>
          <p:spPr>
            <a:xfrm>
              <a:off x="5264558" y="2631443"/>
              <a:ext cx="491551" cy="453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577" extrusionOk="0">
                  <a:moveTo>
                    <a:pt x="20139" y="806"/>
                  </a:moveTo>
                  <a:cubicBezTo>
                    <a:pt x="19230" y="244"/>
                    <a:pt x="17655" y="195"/>
                    <a:pt x="16213" y="1906"/>
                  </a:cubicBezTo>
                  <a:cubicBezTo>
                    <a:pt x="15637" y="2590"/>
                    <a:pt x="15149" y="3690"/>
                    <a:pt x="14750" y="5009"/>
                  </a:cubicBezTo>
                  <a:cubicBezTo>
                    <a:pt x="14040" y="4960"/>
                    <a:pt x="13331" y="4862"/>
                    <a:pt x="12687" y="4691"/>
                  </a:cubicBezTo>
                  <a:cubicBezTo>
                    <a:pt x="13685" y="3910"/>
                    <a:pt x="13796" y="3005"/>
                    <a:pt x="13752" y="2566"/>
                  </a:cubicBezTo>
                  <a:cubicBezTo>
                    <a:pt x="13685" y="1295"/>
                    <a:pt x="12222" y="0"/>
                    <a:pt x="10625" y="0"/>
                  </a:cubicBezTo>
                  <a:cubicBezTo>
                    <a:pt x="9028" y="0"/>
                    <a:pt x="7565" y="1295"/>
                    <a:pt x="7498" y="2566"/>
                  </a:cubicBezTo>
                  <a:cubicBezTo>
                    <a:pt x="7476" y="3005"/>
                    <a:pt x="7565" y="3910"/>
                    <a:pt x="8563" y="4691"/>
                  </a:cubicBezTo>
                  <a:cubicBezTo>
                    <a:pt x="7919" y="4838"/>
                    <a:pt x="7210" y="4960"/>
                    <a:pt x="6500" y="5009"/>
                  </a:cubicBezTo>
                  <a:cubicBezTo>
                    <a:pt x="6101" y="3690"/>
                    <a:pt x="5613" y="2590"/>
                    <a:pt x="5037" y="1906"/>
                  </a:cubicBezTo>
                  <a:cubicBezTo>
                    <a:pt x="3595" y="195"/>
                    <a:pt x="2020" y="244"/>
                    <a:pt x="1111" y="806"/>
                  </a:cubicBezTo>
                  <a:cubicBezTo>
                    <a:pt x="246" y="1344"/>
                    <a:pt x="-175" y="2321"/>
                    <a:pt x="69" y="3274"/>
                  </a:cubicBezTo>
                  <a:cubicBezTo>
                    <a:pt x="335" y="4374"/>
                    <a:pt x="1023" y="5278"/>
                    <a:pt x="2020" y="5889"/>
                  </a:cubicBezTo>
                  <a:cubicBezTo>
                    <a:pt x="2952" y="6451"/>
                    <a:pt x="4105" y="6719"/>
                    <a:pt x="5325" y="6793"/>
                  </a:cubicBezTo>
                  <a:cubicBezTo>
                    <a:pt x="6367" y="11167"/>
                    <a:pt x="6766" y="17788"/>
                    <a:pt x="6833" y="20720"/>
                  </a:cubicBezTo>
                  <a:cubicBezTo>
                    <a:pt x="6855" y="21209"/>
                    <a:pt x="7210" y="21600"/>
                    <a:pt x="7653" y="21576"/>
                  </a:cubicBezTo>
                  <a:cubicBezTo>
                    <a:pt x="8097" y="21551"/>
                    <a:pt x="8452" y="21160"/>
                    <a:pt x="8430" y="20671"/>
                  </a:cubicBezTo>
                  <a:cubicBezTo>
                    <a:pt x="8407" y="19548"/>
                    <a:pt x="8163" y="12119"/>
                    <a:pt x="6944" y="6768"/>
                  </a:cubicBezTo>
                  <a:cubicBezTo>
                    <a:pt x="8008" y="6671"/>
                    <a:pt x="9028" y="6451"/>
                    <a:pt x="9938" y="6157"/>
                  </a:cubicBezTo>
                  <a:cubicBezTo>
                    <a:pt x="10181" y="6084"/>
                    <a:pt x="10403" y="5986"/>
                    <a:pt x="10625" y="5864"/>
                  </a:cubicBezTo>
                  <a:cubicBezTo>
                    <a:pt x="10847" y="5962"/>
                    <a:pt x="11069" y="6060"/>
                    <a:pt x="11312" y="6157"/>
                  </a:cubicBezTo>
                  <a:cubicBezTo>
                    <a:pt x="12200" y="6475"/>
                    <a:pt x="13242" y="6695"/>
                    <a:pt x="14306" y="6768"/>
                  </a:cubicBezTo>
                  <a:cubicBezTo>
                    <a:pt x="13087" y="12144"/>
                    <a:pt x="12865" y="19572"/>
                    <a:pt x="12820" y="20671"/>
                  </a:cubicBezTo>
                  <a:cubicBezTo>
                    <a:pt x="12798" y="21160"/>
                    <a:pt x="13153" y="21576"/>
                    <a:pt x="13597" y="21576"/>
                  </a:cubicBezTo>
                  <a:cubicBezTo>
                    <a:pt x="14040" y="21600"/>
                    <a:pt x="14417" y="21209"/>
                    <a:pt x="14417" y="20720"/>
                  </a:cubicBezTo>
                  <a:cubicBezTo>
                    <a:pt x="14484" y="17788"/>
                    <a:pt x="14905" y="11167"/>
                    <a:pt x="15925" y="6793"/>
                  </a:cubicBezTo>
                  <a:cubicBezTo>
                    <a:pt x="17123" y="6719"/>
                    <a:pt x="18298" y="6451"/>
                    <a:pt x="19230" y="5889"/>
                  </a:cubicBezTo>
                  <a:cubicBezTo>
                    <a:pt x="20227" y="5278"/>
                    <a:pt x="20893" y="4374"/>
                    <a:pt x="21181" y="3274"/>
                  </a:cubicBezTo>
                  <a:cubicBezTo>
                    <a:pt x="21425" y="2321"/>
                    <a:pt x="21004" y="1344"/>
                    <a:pt x="20139" y="806"/>
                  </a:cubicBezTo>
                  <a:close/>
                  <a:moveTo>
                    <a:pt x="2797" y="4325"/>
                  </a:moveTo>
                  <a:cubicBezTo>
                    <a:pt x="2176" y="3958"/>
                    <a:pt x="1799" y="3445"/>
                    <a:pt x="1621" y="2810"/>
                  </a:cubicBezTo>
                  <a:cubicBezTo>
                    <a:pt x="1599" y="2663"/>
                    <a:pt x="1710" y="2492"/>
                    <a:pt x="1887" y="2370"/>
                  </a:cubicBezTo>
                  <a:cubicBezTo>
                    <a:pt x="2287" y="2126"/>
                    <a:pt x="3041" y="2175"/>
                    <a:pt x="3861" y="3128"/>
                  </a:cubicBezTo>
                  <a:cubicBezTo>
                    <a:pt x="4216" y="3543"/>
                    <a:pt x="4526" y="4178"/>
                    <a:pt x="4793" y="4985"/>
                  </a:cubicBezTo>
                  <a:cubicBezTo>
                    <a:pt x="4061" y="4862"/>
                    <a:pt x="3351" y="4667"/>
                    <a:pt x="2797" y="4325"/>
                  </a:cubicBezTo>
                  <a:close/>
                  <a:moveTo>
                    <a:pt x="10625" y="3836"/>
                  </a:moveTo>
                  <a:cubicBezTo>
                    <a:pt x="9494" y="3421"/>
                    <a:pt x="9073" y="2932"/>
                    <a:pt x="9095" y="2688"/>
                  </a:cubicBezTo>
                  <a:cubicBezTo>
                    <a:pt x="9117" y="2419"/>
                    <a:pt x="9960" y="1808"/>
                    <a:pt x="10625" y="1808"/>
                  </a:cubicBezTo>
                  <a:cubicBezTo>
                    <a:pt x="11290" y="1808"/>
                    <a:pt x="12133" y="2419"/>
                    <a:pt x="12155" y="2688"/>
                  </a:cubicBezTo>
                  <a:cubicBezTo>
                    <a:pt x="12177" y="2932"/>
                    <a:pt x="11756" y="3445"/>
                    <a:pt x="10625" y="3836"/>
                  </a:cubicBezTo>
                  <a:close/>
                  <a:moveTo>
                    <a:pt x="18476" y="4325"/>
                  </a:moveTo>
                  <a:cubicBezTo>
                    <a:pt x="17899" y="4667"/>
                    <a:pt x="17211" y="4862"/>
                    <a:pt x="16480" y="4960"/>
                  </a:cubicBezTo>
                  <a:cubicBezTo>
                    <a:pt x="16746" y="4154"/>
                    <a:pt x="17056" y="3519"/>
                    <a:pt x="17411" y="3103"/>
                  </a:cubicBezTo>
                  <a:cubicBezTo>
                    <a:pt x="18209" y="2150"/>
                    <a:pt x="18963" y="2101"/>
                    <a:pt x="19385" y="2346"/>
                  </a:cubicBezTo>
                  <a:cubicBezTo>
                    <a:pt x="19584" y="2468"/>
                    <a:pt x="19695" y="2639"/>
                    <a:pt x="19651" y="2786"/>
                  </a:cubicBezTo>
                  <a:cubicBezTo>
                    <a:pt x="19473" y="3445"/>
                    <a:pt x="19096" y="3934"/>
                    <a:pt x="18476" y="43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1" name="Figure">
              <a:extLst>
                <a:ext uri="{FF2B5EF4-FFF2-40B4-BE49-F238E27FC236}">
                  <a16:creationId xmlns:a16="http://schemas.microsoft.com/office/drawing/2014/main" id="{E3B8F66B-6156-45F2-8D5A-EA8AD3900DF7}"/>
                </a:ext>
              </a:extLst>
            </p:cNvPr>
            <p:cNvSpPr/>
            <p:nvPr/>
          </p:nvSpPr>
          <p:spPr>
            <a:xfrm>
              <a:off x="4992665" y="2185129"/>
              <a:ext cx="1036270" cy="909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6" extrusionOk="0">
                  <a:moveTo>
                    <a:pt x="4074" y="21576"/>
                  </a:moveTo>
                  <a:cubicBezTo>
                    <a:pt x="3850" y="21576"/>
                    <a:pt x="3625" y="21478"/>
                    <a:pt x="3454" y="21296"/>
                  </a:cubicBezTo>
                  <a:cubicBezTo>
                    <a:pt x="1262" y="18984"/>
                    <a:pt x="0" y="15698"/>
                    <a:pt x="0" y="12291"/>
                  </a:cubicBezTo>
                  <a:cubicBezTo>
                    <a:pt x="0" y="5513"/>
                    <a:pt x="4844" y="0"/>
                    <a:pt x="10800" y="0"/>
                  </a:cubicBezTo>
                  <a:cubicBezTo>
                    <a:pt x="16756" y="0"/>
                    <a:pt x="21600" y="5513"/>
                    <a:pt x="21600" y="12291"/>
                  </a:cubicBezTo>
                  <a:cubicBezTo>
                    <a:pt x="21600" y="15698"/>
                    <a:pt x="20402" y="18862"/>
                    <a:pt x="18232" y="21198"/>
                  </a:cubicBezTo>
                  <a:cubicBezTo>
                    <a:pt x="17868" y="21600"/>
                    <a:pt x="17280" y="21576"/>
                    <a:pt x="16938" y="21162"/>
                  </a:cubicBezTo>
                  <a:cubicBezTo>
                    <a:pt x="16585" y="20748"/>
                    <a:pt x="16606" y="20079"/>
                    <a:pt x="16970" y="19689"/>
                  </a:cubicBezTo>
                  <a:cubicBezTo>
                    <a:pt x="18766" y="17742"/>
                    <a:pt x="19761" y="15114"/>
                    <a:pt x="19761" y="12291"/>
                  </a:cubicBezTo>
                  <a:cubicBezTo>
                    <a:pt x="19761" y="6669"/>
                    <a:pt x="15740" y="2093"/>
                    <a:pt x="10800" y="2093"/>
                  </a:cubicBezTo>
                  <a:cubicBezTo>
                    <a:pt x="5860" y="2093"/>
                    <a:pt x="1839" y="6669"/>
                    <a:pt x="1839" y="12291"/>
                  </a:cubicBezTo>
                  <a:cubicBezTo>
                    <a:pt x="1839" y="15114"/>
                    <a:pt x="2887" y="17840"/>
                    <a:pt x="4705" y="19762"/>
                  </a:cubicBezTo>
                  <a:cubicBezTo>
                    <a:pt x="5079" y="20152"/>
                    <a:pt x="5101" y="20821"/>
                    <a:pt x="4748" y="21235"/>
                  </a:cubicBezTo>
                  <a:cubicBezTo>
                    <a:pt x="4566" y="21466"/>
                    <a:pt x="4320" y="21576"/>
                    <a:pt x="4074" y="2157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2" name="Figure">
              <a:extLst>
                <a:ext uri="{FF2B5EF4-FFF2-40B4-BE49-F238E27FC236}">
                  <a16:creationId xmlns:a16="http://schemas.microsoft.com/office/drawing/2014/main" id="{9900F495-3271-4BD2-899C-A18CC71ADE59}"/>
                </a:ext>
              </a:extLst>
            </p:cNvPr>
            <p:cNvSpPr/>
            <p:nvPr/>
          </p:nvSpPr>
          <p:spPr>
            <a:xfrm>
              <a:off x="5259427" y="3108538"/>
              <a:ext cx="504284" cy="86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843"/>
                    <a:pt x="20765" y="21600"/>
                    <a:pt x="19732" y="21600"/>
                  </a:cubicBezTo>
                  <a:lnTo>
                    <a:pt x="1868" y="21600"/>
                  </a:lnTo>
                  <a:cubicBezTo>
                    <a:pt x="835" y="21600"/>
                    <a:pt x="0" y="16714"/>
                    <a:pt x="0" y="10800"/>
                  </a:cubicBezTo>
                  <a:lnTo>
                    <a:pt x="0" y="10800"/>
                  </a:lnTo>
                  <a:cubicBezTo>
                    <a:pt x="0" y="4757"/>
                    <a:pt x="835" y="0"/>
                    <a:pt x="1868" y="0"/>
                  </a:cubicBezTo>
                  <a:lnTo>
                    <a:pt x="19732" y="0"/>
                  </a:lnTo>
                  <a:cubicBezTo>
                    <a:pt x="20787" y="0"/>
                    <a:pt x="21600" y="4757"/>
                    <a:pt x="21600" y="10800"/>
                  </a:cubicBezTo>
                  <a:lnTo>
                    <a:pt x="21600" y="1080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3" name="Figure">
              <a:extLst>
                <a:ext uri="{FF2B5EF4-FFF2-40B4-BE49-F238E27FC236}">
                  <a16:creationId xmlns:a16="http://schemas.microsoft.com/office/drawing/2014/main" id="{EFE483C3-34DF-4AA6-9258-CDDBD50C6567}"/>
                </a:ext>
              </a:extLst>
            </p:cNvPr>
            <p:cNvSpPr/>
            <p:nvPr/>
          </p:nvSpPr>
          <p:spPr>
            <a:xfrm>
              <a:off x="5259427" y="3221399"/>
              <a:ext cx="504284" cy="8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5" extrusionOk="0">
                  <a:moveTo>
                    <a:pt x="21600" y="10675"/>
                  </a:moveTo>
                  <a:cubicBezTo>
                    <a:pt x="21600" y="16647"/>
                    <a:pt x="20765" y="21475"/>
                    <a:pt x="19732" y="21475"/>
                  </a:cubicBezTo>
                  <a:lnTo>
                    <a:pt x="1868" y="21475"/>
                  </a:lnTo>
                  <a:cubicBezTo>
                    <a:pt x="835" y="21475"/>
                    <a:pt x="0" y="16647"/>
                    <a:pt x="0" y="10675"/>
                  </a:cubicBezTo>
                  <a:lnTo>
                    <a:pt x="0" y="10675"/>
                  </a:lnTo>
                  <a:cubicBezTo>
                    <a:pt x="0" y="4703"/>
                    <a:pt x="835" y="2"/>
                    <a:pt x="1868" y="2"/>
                  </a:cubicBezTo>
                  <a:lnTo>
                    <a:pt x="19732" y="2"/>
                  </a:lnTo>
                  <a:cubicBezTo>
                    <a:pt x="20787" y="-125"/>
                    <a:pt x="21600" y="4703"/>
                    <a:pt x="21600" y="10675"/>
                  </a:cubicBezTo>
                  <a:lnTo>
                    <a:pt x="21600" y="1067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4" name="Figure">
              <a:extLst>
                <a:ext uri="{FF2B5EF4-FFF2-40B4-BE49-F238E27FC236}">
                  <a16:creationId xmlns:a16="http://schemas.microsoft.com/office/drawing/2014/main" id="{0AA2493E-B41D-491D-BE7D-3A510DD76D44}"/>
                </a:ext>
              </a:extLst>
            </p:cNvPr>
            <p:cNvSpPr/>
            <p:nvPr/>
          </p:nvSpPr>
          <p:spPr>
            <a:xfrm>
              <a:off x="5259427" y="3329131"/>
              <a:ext cx="504284" cy="8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5" extrusionOk="0">
                  <a:moveTo>
                    <a:pt x="21600" y="10739"/>
                  </a:moveTo>
                  <a:cubicBezTo>
                    <a:pt x="21600" y="16746"/>
                    <a:pt x="20765" y="21475"/>
                    <a:pt x="19732" y="21475"/>
                  </a:cubicBezTo>
                  <a:lnTo>
                    <a:pt x="1868" y="21475"/>
                  </a:lnTo>
                  <a:cubicBezTo>
                    <a:pt x="835" y="21475"/>
                    <a:pt x="0" y="16618"/>
                    <a:pt x="0" y="10739"/>
                  </a:cubicBezTo>
                  <a:lnTo>
                    <a:pt x="0" y="10739"/>
                  </a:lnTo>
                  <a:cubicBezTo>
                    <a:pt x="0" y="4732"/>
                    <a:pt x="835" y="3"/>
                    <a:pt x="1868" y="3"/>
                  </a:cubicBezTo>
                  <a:lnTo>
                    <a:pt x="19732" y="3"/>
                  </a:lnTo>
                  <a:cubicBezTo>
                    <a:pt x="20787" y="-125"/>
                    <a:pt x="21600" y="4732"/>
                    <a:pt x="21600" y="10739"/>
                  </a:cubicBezTo>
                  <a:lnTo>
                    <a:pt x="21600" y="10739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5" name="Figure">
              <a:extLst>
                <a:ext uri="{FF2B5EF4-FFF2-40B4-BE49-F238E27FC236}">
                  <a16:creationId xmlns:a16="http://schemas.microsoft.com/office/drawing/2014/main" id="{755CEFEF-1F3A-4908-820D-A6D67115EC46}"/>
                </a:ext>
              </a:extLst>
            </p:cNvPr>
            <p:cNvSpPr/>
            <p:nvPr/>
          </p:nvSpPr>
          <p:spPr>
            <a:xfrm>
              <a:off x="5351768" y="3441991"/>
              <a:ext cx="316012" cy="13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3949"/>
                  </a:lnTo>
                  <a:cubicBezTo>
                    <a:pt x="0" y="13701"/>
                    <a:pt x="3436" y="21600"/>
                    <a:pt x="7679" y="21600"/>
                  </a:cubicBezTo>
                  <a:lnTo>
                    <a:pt x="13921" y="21600"/>
                  </a:lnTo>
                  <a:cubicBezTo>
                    <a:pt x="18164" y="21600"/>
                    <a:pt x="21600" y="13701"/>
                    <a:pt x="21600" y="3949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6" name="Figure">
              <a:extLst>
                <a:ext uri="{FF2B5EF4-FFF2-40B4-BE49-F238E27FC236}">
                  <a16:creationId xmlns:a16="http://schemas.microsoft.com/office/drawing/2014/main" id="{5796AD56-8F44-4E71-A153-527C4BBB0A4E}"/>
                </a:ext>
              </a:extLst>
            </p:cNvPr>
            <p:cNvSpPr/>
            <p:nvPr/>
          </p:nvSpPr>
          <p:spPr>
            <a:xfrm>
              <a:off x="6105885" y="2718654"/>
              <a:ext cx="251373" cy="7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4" y="21600"/>
                  </a:moveTo>
                  <a:cubicBezTo>
                    <a:pt x="18294" y="21600"/>
                    <a:pt x="18294" y="21600"/>
                    <a:pt x="18294" y="21600"/>
                  </a:cubicBezTo>
                  <a:lnTo>
                    <a:pt x="3306" y="21457"/>
                  </a:lnTo>
                  <a:cubicBezTo>
                    <a:pt x="1499" y="21457"/>
                    <a:pt x="0" y="16593"/>
                    <a:pt x="0" y="10728"/>
                  </a:cubicBezTo>
                  <a:cubicBezTo>
                    <a:pt x="0" y="4864"/>
                    <a:pt x="1499" y="0"/>
                    <a:pt x="3306" y="0"/>
                  </a:cubicBezTo>
                  <a:cubicBezTo>
                    <a:pt x="3306" y="0"/>
                    <a:pt x="3306" y="0"/>
                    <a:pt x="3306" y="0"/>
                  </a:cubicBezTo>
                  <a:lnTo>
                    <a:pt x="18294" y="143"/>
                  </a:lnTo>
                  <a:cubicBezTo>
                    <a:pt x="20101" y="143"/>
                    <a:pt x="21600" y="5007"/>
                    <a:pt x="21600" y="10872"/>
                  </a:cubicBezTo>
                  <a:cubicBezTo>
                    <a:pt x="21600" y="16736"/>
                    <a:pt x="20101" y="21600"/>
                    <a:pt x="18294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7" name="Figure">
              <a:extLst>
                <a:ext uri="{FF2B5EF4-FFF2-40B4-BE49-F238E27FC236}">
                  <a16:creationId xmlns:a16="http://schemas.microsoft.com/office/drawing/2014/main" id="{E05C1662-1123-45F0-9368-6ADFE33BAF38}"/>
                </a:ext>
              </a:extLst>
            </p:cNvPr>
            <p:cNvSpPr/>
            <p:nvPr/>
          </p:nvSpPr>
          <p:spPr>
            <a:xfrm>
              <a:off x="4654082" y="2718654"/>
              <a:ext cx="255990" cy="7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54" y="21600"/>
                  </a:moveTo>
                  <a:cubicBezTo>
                    <a:pt x="18354" y="21600"/>
                    <a:pt x="18354" y="21600"/>
                    <a:pt x="18354" y="21600"/>
                  </a:cubicBezTo>
                  <a:lnTo>
                    <a:pt x="3246" y="21457"/>
                  </a:lnTo>
                  <a:cubicBezTo>
                    <a:pt x="1472" y="21457"/>
                    <a:pt x="0" y="16593"/>
                    <a:pt x="0" y="10728"/>
                  </a:cubicBezTo>
                  <a:cubicBezTo>
                    <a:pt x="0" y="4864"/>
                    <a:pt x="1472" y="0"/>
                    <a:pt x="3246" y="0"/>
                  </a:cubicBezTo>
                  <a:cubicBezTo>
                    <a:pt x="3246" y="0"/>
                    <a:pt x="3246" y="0"/>
                    <a:pt x="3246" y="0"/>
                  </a:cubicBezTo>
                  <a:lnTo>
                    <a:pt x="18354" y="143"/>
                  </a:lnTo>
                  <a:cubicBezTo>
                    <a:pt x="20128" y="143"/>
                    <a:pt x="21600" y="5007"/>
                    <a:pt x="21600" y="10872"/>
                  </a:cubicBezTo>
                  <a:cubicBezTo>
                    <a:pt x="21600" y="16736"/>
                    <a:pt x="20128" y="21600"/>
                    <a:pt x="18354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8" name="Figure">
              <a:extLst>
                <a:ext uri="{FF2B5EF4-FFF2-40B4-BE49-F238E27FC236}">
                  <a16:creationId xmlns:a16="http://schemas.microsoft.com/office/drawing/2014/main" id="{62456AD0-40ED-4CEE-AF64-C1F112F53213}"/>
                </a:ext>
              </a:extLst>
            </p:cNvPr>
            <p:cNvSpPr/>
            <p:nvPr/>
          </p:nvSpPr>
          <p:spPr>
            <a:xfrm>
              <a:off x="5469759" y="1867066"/>
              <a:ext cx="76952" cy="24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4752" y="21600"/>
                    <a:pt x="0" y="20037"/>
                    <a:pt x="0" y="18153"/>
                  </a:cubicBezTo>
                  <a:lnTo>
                    <a:pt x="0" y="3447"/>
                  </a:lnTo>
                  <a:cubicBezTo>
                    <a:pt x="0" y="1563"/>
                    <a:pt x="4896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6704" y="0"/>
                    <a:pt x="21600" y="1563"/>
                    <a:pt x="21600" y="3447"/>
                  </a:cubicBezTo>
                  <a:lnTo>
                    <a:pt x="21600" y="18153"/>
                  </a:lnTo>
                  <a:cubicBezTo>
                    <a:pt x="21600" y="20037"/>
                    <a:pt x="16704" y="21600"/>
                    <a:pt x="108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19" name="Figure">
              <a:extLst>
                <a:ext uri="{FF2B5EF4-FFF2-40B4-BE49-F238E27FC236}">
                  <a16:creationId xmlns:a16="http://schemas.microsoft.com/office/drawing/2014/main" id="{DFECEFAF-F548-4B38-842E-312EA4C0905B}"/>
                </a:ext>
              </a:extLst>
            </p:cNvPr>
            <p:cNvSpPr/>
            <p:nvPr/>
          </p:nvSpPr>
          <p:spPr>
            <a:xfrm>
              <a:off x="5946854" y="2123568"/>
              <a:ext cx="185965" cy="185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9" h="21176" extrusionOk="0">
                  <a:moveTo>
                    <a:pt x="4283" y="21176"/>
                  </a:moveTo>
                  <a:cubicBezTo>
                    <a:pt x="3195" y="21176"/>
                    <a:pt x="2106" y="20766"/>
                    <a:pt x="1247" y="19888"/>
                  </a:cubicBezTo>
                  <a:cubicBezTo>
                    <a:pt x="-415" y="18191"/>
                    <a:pt x="-415" y="15381"/>
                    <a:pt x="1247" y="13683"/>
                  </a:cubicBezTo>
                  <a:lnTo>
                    <a:pt x="13450" y="1274"/>
                  </a:lnTo>
                  <a:cubicBezTo>
                    <a:pt x="15112" y="-424"/>
                    <a:pt x="17862" y="-424"/>
                    <a:pt x="19523" y="1274"/>
                  </a:cubicBezTo>
                  <a:cubicBezTo>
                    <a:pt x="21185" y="2971"/>
                    <a:pt x="21185" y="5781"/>
                    <a:pt x="19523" y="7478"/>
                  </a:cubicBezTo>
                  <a:lnTo>
                    <a:pt x="7320" y="19888"/>
                  </a:lnTo>
                  <a:cubicBezTo>
                    <a:pt x="6518" y="20766"/>
                    <a:pt x="5372" y="21176"/>
                    <a:pt x="4283" y="2117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0" name="Figure">
              <a:extLst>
                <a:ext uri="{FF2B5EF4-FFF2-40B4-BE49-F238E27FC236}">
                  <a16:creationId xmlns:a16="http://schemas.microsoft.com/office/drawing/2014/main" id="{CF79FBBA-56B7-4921-AD0B-2BDCD9659EFB}"/>
                </a:ext>
              </a:extLst>
            </p:cNvPr>
            <p:cNvSpPr/>
            <p:nvPr/>
          </p:nvSpPr>
          <p:spPr>
            <a:xfrm>
              <a:off x="4879803" y="2174869"/>
              <a:ext cx="185452" cy="185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7" h="21174" extrusionOk="0">
                  <a:moveTo>
                    <a:pt x="16473" y="21174"/>
                  </a:moveTo>
                  <a:cubicBezTo>
                    <a:pt x="15382" y="21174"/>
                    <a:pt x="14290" y="20763"/>
                    <a:pt x="13429" y="19883"/>
                  </a:cubicBezTo>
                  <a:lnTo>
                    <a:pt x="1250" y="7498"/>
                  </a:lnTo>
                  <a:cubicBezTo>
                    <a:pt x="-416" y="5796"/>
                    <a:pt x="-416" y="2978"/>
                    <a:pt x="1250" y="1276"/>
                  </a:cubicBezTo>
                  <a:cubicBezTo>
                    <a:pt x="2916" y="-426"/>
                    <a:pt x="5673" y="-426"/>
                    <a:pt x="7339" y="1276"/>
                  </a:cubicBezTo>
                  <a:lnTo>
                    <a:pt x="19518" y="13661"/>
                  </a:lnTo>
                  <a:cubicBezTo>
                    <a:pt x="21184" y="15363"/>
                    <a:pt x="21184" y="18181"/>
                    <a:pt x="19518" y="19883"/>
                  </a:cubicBezTo>
                  <a:cubicBezTo>
                    <a:pt x="18714" y="20763"/>
                    <a:pt x="17565" y="21174"/>
                    <a:pt x="16473" y="21174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1" name="Figure">
              <a:extLst>
                <a:ext uri="{FF2B5EF4-FFF2-40B4-BE49-F238E27FC236}">
                  <a16:creationId xmlns:a16="http://schemas.microsoft.com/office/drawing/2014/main" id="{87304853-A289-41EF-B0F5-5ECE578B4E31}"/>
                </a:ext>
              </a:extLst>
            </p:cNvPr>
            <p:cNvSpPr/>
            <p:nvPr/>
          </p:nvSpPr>
          <p:spPr>
            <a:xfrm>
              <a:off x="3022726" y="3159838"/>
              <a:ext cx="1598388" cy="134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600" extrusionOk="0">
                  <a:moveTo>
                    <a:pt x="12917" y="21600"/>
                  </a:moveTo>
                  <a:cubicBezTo>
                    <a:pt x="12632" y="21600"/>
                    <a:pt x="12347" y="21559"/>
                    <a:pt x="12063" y="21485"/>
                  </a:cubicBezTo>
                  <a:cubicBezTo>
                    <a:pt x="11032" y="21213"/>
                    <a:pt x="10157" y="20464"/>
                    <a:pt x="9587" y="19387"/>
                  </a:cubicBezTo>
                  <a:cubicBezTo>
                    <a:pt x="9126" y="18514"/>
                    <a:pt x="8916" y="17510"/>
                    <a:pt x="8977" y="16498"/>
                  </a:cubicBezTo>
                  <a:cubicBezTo>
                    <a:pt x="8346" y="16729"/>
                    <a:pt x="7661" y="16762"/>
                    <a:pt x="7003" y="16581"/>
                  </a:cubicBezTo>
                  <a:cubicBezTo>
                    <a:pt x="5945" y="16301"/>
                    <a:pt x="5044" y="15511"/>
                    <a:pt x="4487" y="14400"/>
                  </a:cubicBezTo>
                  <a:cubicBezTo>
                    <a:pt x="4026" y="14474"/>
                    <a:pt x="3558" y="14458"/>
                    <a:pt x="3097" y="14334"/>
                  </a:cubicBezTo>
                  <a:cubicBezTo>
                    <a:pt x="2066" y="14063"/>
                    <a:pt x="1185" y="13322"/>
                    <a:pt x="622" y="12244"/>
                  </a:cubicBezTo>
                  <a:cubicBezTo>
                    <a:pt x="52" y="11166"/>
                    <a:pt x="-131" y="9883"/>
                    <a:pt x="93" y="8640"/>
                  </a:cubicBezTo>
                  <a:cubicBezTo>
                    <a:pt x="405" y="6912"/>
                    <a:pt x="1463" y="5563"/>
                    <a:pt x="2839" y="5077"/>
                  </a:cubicBezTo>
                  <a:cubicBezTo>
                    <a:pt x="2853" y="4880"/>
                    <a:pt x="2880" y="4690"/>
                    <a:pt x="2914" y="4501"/>
                  </a:cubicBezTo>
                  <a:cubicBezTo>
                    <a:pt x="3307" y="2320"/>
                    <a:pt x="4928" y="741"/>
                    <a:pt x="6766" y="741"/>
                  </a:cubicBezTo>
                  <a:cubicBezTo>
                    <a:pt x="7051" y="741"/>
                    <a:pt x="7336" y="782"/>
                    <a:pt x="7621" y="856"/>
                  </a:cubicBezTo>
                  <a:cubicBezTo>
                    <a:pt x="7716" y="880"/>
                    <a:pt x="7810" y="913"/>
                    <a:pt x="7905" y="946"/>
                  </a:cubicBezTo>
                  <a:cubicBezTo>
                    <a:pt x="8584" y="329"/>
                    <a:pt x="9411" y="0"/>
                    <a:pt x="10259" y="0"/>
                  </a:cubicBezTo>
                  <a:cubicBezTo>
                    <a:pt x="10544" y="0"/>
                    <a:pt x="10828" y="41"/>
                    <a:pt x="11113" y="115"/>
                  </a:cubicBezTo>
                  <a:cubicBezTo>
                    <a:pt x="11886" y="321"/>
                    <a:pt x="12592" y="806"/>
                    <a:pt x="13134" y="1506"/>
                  </a:cubicBezTo>
                  <a:cubicBezTo>
                    <a:pt x="13867" y="1152"/>
                    <a:pt x="14674" y="1070"/>
                    <a:pt x="15447" y="1275"/>
                  </a:cubicBezTo>
                  <a:cubicBezTo>
                    <a:pt x="17183" y="1736"/>
                    <a:pt x="18431" y="3538"/>
                    <a:pt x="18539" y="5653"/>
                  </a:cubicBezTo>
                  <a:cubicBezTo>
                    <a:pt x="20384" y="6468"/>
                    <a:pt x="21469" y="8805"/>
                    <a:pt x="21035" y="11183"/>
                  </a:cubicBezTo>
                  <a:cubicBezTo>
                    <a:pt x="20893" y="11956"/>
                    <a:pt x="20608" y="12664"/>
                    <a:pt x="20187" y="13256"/>
                  </a:cubicBezTo>
                  <a:cubicBezTo>
                    <a:pt x="20682" y="14293"/>
                    <a:pt x="20845" y="15519"/>
                    <a:pt x="20635" y="16696"/>
                  </a:cubicBezTo>
                  <a:cubicBezTo>
                    <a:pt x="20241" y="18876"/>
                    <a:pt x="18621" y="20456"/>
                    <a:pt x="16783" y="20456"/>
                  </a:cubicBezTo>
                  <a:cubicBezTo>
                    <a:pt x="16783" y="20456"/>
                    <a:pt x="16783" y="20456"/>
                    <a:pt x="16783" y="20456"/>
                  </a:cubicBezTo>
                  <a:cubicBezTo>
                    <a:pt x="16498" y="20456"/>
                    <a:pt x="16213" y="20415"/>
                    <a:pt x="15928" y="20341"/>
                  </a:cubicBezTo>
                  <a:cubicBezTo>
                    <a:pt x="15847" y="20316"/>
                    <a:pt x="15759" y="20292"/>
                    <a:pt x="15677" y="20259"/>
                  </a:cubicBezTo>
                  <a:cubicBezTo>
                    <a:pt x="14931" y="21115"/>
                    <a:pt x="13948" y="21600"/>
                    <a:pt x="12917" y="21600"/>
                  </a:cubicBezTo>
                  <a:close/>
                  <a:moveTo>
                    <a:pt x="9662" y="14836"/>
                  </a:moveTo>
                  <a:cubicBezTo>
                    <a:pt x="9777" y="14836"/>
                    <a:pt x="9886" y="14885"/>
                    <a:pt x="9981" y="14968"/>
                  </a:cubicBezTo>
                  <a:cubicBezTo>
                    <a:pt x="10150" y="15132"/>
                    <a:pt x="10211" y="15404"/>
                    <a:pt x="10143" y="15651"/>
                  </a:cubicBezTo>
                  <a:cubicBezTo>
                    <a:pt x="10103" y="15791"/>
                    <a:pt x="10076" y="15914"/>
                    <a:pt x="10048" y="16046"/>
                  </a:cubicBezTo>
                  <a:cubicBezTo>
                    <a:pt x="9879" y="16976"/>
                    <a:pt x="10021" y="17922"/>
                    <a:pt x="10442" y="18720"/>
                  </a:cubicBezTo>
                  <a:cubicBezTo>
                    <a:pt x="10862" y="19518"/>
                    <a:pt x="11513" y="20069"/>
                    <a:pt x="12280" y="20275"/>
                  </a:cubicBezTo>
                  <a:cubicBezTo>
                    <a:pt x="12490" y="20333"/>
                    <a:pt x="12700" y="20357"/>
                    <a:pt x="12910" y="20357"/>
                  </a:cubicBezTo>
                  <a:cubicBezTo>
                    <a:pt x="13765" y="20357"/>
                    <a:pt x="14572" y="19905"/>
                    <a:pt x="15128" y="19115"/>
                  </a:cubicBezTo>
                  <a:cubicBezTo>
                    <a:pt x="15270" y="18917"/>
                    <a:pt x="15494" y="18843"/>
                    <a:pt x="15698" y="18942"/>
                  </a:cubicBezTo>
                  <a:cubicBezTo>
                    <a:pt x="15840" y="19008"/>
                    <a:pt x="15983" y="19066"/>
                    <a:pt x="16132" y="19099"/>
                  </a:cubicBezTo>
                  <a:cubicBezTo>
                    <a:pt x="16342" y="19156"/>
                    <a:pt x="16552" y="19181"/>
                    <a:pt x="16762" y="19181"/>
                  </a:cubicBezTo>
                  <a:cubicBezTo>
                    <a:pt x="18126" y="19181"/>
                    <a:pt x="19326" y="18004"/>
                    <a:pt x="19618" y="16391"/>
                  </a:cubicBezTo>
                  <a:cubicBezTo>
                    <a:pt x="19801" y="15387"/>
                    <a:pt x="19618" y="14342"/>
                    <a:pt x="19109" y="13511"/>
                  </a:cubicBezTo>
                  <a:cubicBezTo>
                    <a:pt x="18953" y="13256"/>
                    <a:pt x="18980" y="12911"/>
                    <a:pt x="19170" y="12697"/>
                  </a:cubicBezTo>
                  <a:cubicBezTo>
                    <a:pt x="19597" y="12203"/>
                    <a:pt x="19889" y="11578"/>
                    <a:pt x="20018" y="10878"/>
                  </a:cubicBezTo>
                  <a:cubicBezTo>
                    <a:pt x="20357" y="8994"/>
                    <a:pt x="19421" y="7151"/>
                    <a:pt x="17881" y="6673"/>
                  </a:cubicBezTo>
                  <a:cubicBezTo>
                    <a:pt x="17651" y="6599"/>
                    <a:pt x="17488" y="6344"/>
                    <a:pt x="17502" y="6048"/>
                  </a:cubicBezTo>
                  <a:cubicBezTo>
                    <a:pt x="17556" y="4328"/>
                    <a:pt x="16593" y="2814"/>
                    <a:pt x="15203" y="2444"/>
                  </a:cubicBezTo>
                  <a:cubicBezTo>
                    <a:pt x="14531" y="2263"/>
                    <a:pt x="13819" y="2378"/>
                    <a:pt x="13209" y="2773"/>
                  </a:cubicBezTo>
                  <a:cubicBezTo>
                    <a:pt x="12992" y="2913"/>
                    <a:pt x="12720" y="2839"/>
                    <a:pt x="12565" y="2600"/>
                  </a:cubicBezTo>
                  <a:cubicBezTo>
                    <a:pt x="12144" y="1934"/>
                    <a:pt x="11540" y="1473"/>
                    <a:pt x="10869" y="1292"/>
                  </a:cubicBezTo>
                  <a:cubicBezTo>
                    <a:pt x="10659" y="1234"/>
                    <a:pt x="10449" y="1210"/>
                    <a:pt x="10238" y="1210"/>
                  </a:cubicBezTo>
                  <a:cubicBezTo>
                    <a:pt x="9533" y="1210"/>
                    <a:pt x="8855" y="1522"/>
                    <a:pt x="8319" y="2082"/>
                  </a:cubicBezTo>
                  <a:cubicBezTo>
                    <a:pt x="8177" y="2230"/>
                    <a:pt x="7980" y="2271"/>
                    <a:pt x="7804" y="2189"/>
                  </a:cubicBezTo>
                  <a:cubicBezTo>
                    <a:pt x="7668" y="2123"/>
                    <a:pt x="7526" y="2074"/>
                    <a:pt x="7376" y="2032"/>
                  </a:cubicBezTo>
                  <a:cubicBezTo>
                    <a:pt x="7166" y="1975"/>
                    <a:pt x="6956" y="1950"/>
                    <a:pt x="6746" y="1950"/>
                  </a:cubicBezTo>
                  <a:cubicBezTo>
                    <a:pt x="5383" y="1950"/>
                    <a:pt x="4182" y="3127"/>
                    <a:pt x="3891" y="4740"/>
                  </a:cubicBezTo>
                  <a:cubicBezTo>
                    <a:pt x="3843" y="5003"/>
                    <a:pt x="3823" y="5266"/>
                    <a:pt x="3823" y="5538"/>
                  </a:cubicBezTo>
                  <a:cubicBezTo>
                    <a:pt x="3823" y="5834"/>
                    <a:pt x="3646" y="6097"/>
                    <a:pt x="3402" y="6147"/>
                  </a:cubicBezTo>
                  <a:cubicBezTo>
                    <a:pt x="2236" y="6402"/>
                    <a:pt x="1320" y="7480"/>
                    <a:pt x="1063" y="8879"/>
                  </a:cubicBezTo>
                  <a:cubicBezTo>
                    <a:pt x="893" y="9808"/>
                    <a:pt x="1035" y="10755"/>
                    <a:pt x="1456" y="11553"/>
                  </a:cubicBezTo>
                  <a:cubicBezTo>
                    <a:pt x="1876" y="12351"/>
                    <a:pt x="2527" y="12902"/>
                    <a:pt x="3294" y="13108"/>
                  </a:cubicBezTo>
                  <a:cubicBezTo>
                    <a:pt x="3728" y="13223"/>
                    <a:pt x="4182" y="13215"/>
                    <a:pt x="4609" y="13092"/>
                  </a:cubicBezTo>
                  <a:cubicBezTo>
                    <a:pt x="4840" y="13026"/>
                    <a:pt x="5084" y="13157"/>
                    <a:pt x="5186" y="13421"/>
                  </a:cubicBezTo>
                  <a:cubicBezTo>
                    <a:pt x="5579" y="14408"/>
                    <a:pt x="6312" y="15116"/>
                    <a:pt x="7193" y="15346"/>
                  </a:cubicBezTo>
                  <a:cubicBezTo>
                    <a:pt x="7404" y="15404"/>
                    <a:pt x="7614" y="15429"/>
                    <a:pt x="7824" y="15429"/>
                  </a:cubicBezTo>
                  <a:cubicBezTo>
                    <a:pt x="8367" y="15429"/>
                    <a:pt x="8902" y="15239"/>
                    <a:pt x="9370" y="14894"/>
                  </a:cubicBezTo>
                  <a:cubicBezTo>
                    <a:pt x="9479" y="14861"/>
                    <a:pt x="9574" y="14836"/>
                    <a:pt x="9662" y="14836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2" name="Figure">
              <a:extLst>
                <a:ext uri="{FF2B5EF4-FFF2-40B4-BE49-F238E27FC236}">
                  <a16:creationId xmlns:a16="http://schemas.microsoft.com/office/drawing/2014/main" id="{B6A529CB-BFB8-4C0D-AB81-4DC0B36ACC7D}"/>
                </a:ext>
              </a:extLst>
            </p:cNvPr>
            <p:cNvSpPr/>
            <p:nvPr/>
          </p:nvSpPr>
          <p:spPr>
            <a:xfrm>
              <a:off x="3284359" y="2872556"/>
              <a:ext cx="192974" cy="266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5" h="21156" extrusionOk="0">
                  <a:moveTo>
                    <a:pt x="16340" y="21156"/>
                  </a:moveTo>
                  <a:cubicBezTo>
                    <a:pt x="14983" y="21156"/>
                    <a:pt x="13626" y="20627"/>
                    <a:pt x="12866" y="19692"/>
                  </a:cubicBezTo>
                  <a:lnTo>
                    <a:pt x="601" y="4641"/>
                  </a:lnTo>
                  <a:cubicBezTo>
                    <a:pt x="-593" y="3217"/>
                    <a:pt x="58" y="1305"/>
                    <a:pt x="1958" y="451"/>
                  </a:cubicBezTo>
                  <a:cubicBezTo>
                    <a:pt x="3857" y="-444"/>
                    <a:pt x="6408" y="44"/>
                    <a:pt x="7548" y="1468"/>
                  </a:cubicBezTo>
                  <a:lnTo>
                    <a:pt x="19813" y="16519"/>
                  </a:lnTo>
                  <a:cubicBezTo>
                    <a:pt x="21007" y="17942"/>
                    <a:pt x="20356" y="19854"/>
                    <a:pt x="18456" y="20709"/>
                  </a:cubicBezTo>
                  <a:cubicBezTo>
                    <a:pt x="17805" y="21034"/>
                    <a:pt x="17099" y="21156"/>
                    <a:pt x="16340" y="21156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3" name="Figure">
              <a:extLst>
                <a:ext uri="{FF2B5EF4-FFF2-40B4-BE49-F238E27FC236}">
                  <a16:creationId xmlns:a16="http://schemas.microsoft.com/office/drawing/2014/main" id="{012BD1B9-B5E0-4E7C-BFB7-93CEB8AD39BA}"/>
                </a:ext>
              </a:extLst>
            </p:cNvPr>
            <p:cNvSpPr/>
            <p:nvPr/>
          </p:nvSpPr>
          <p:spPr>
            <a:xfrm>
              <a:off x="3961525" y="2810995"/>
              <a:ext cx="116046" cy="297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0" h="21383" extrusionOk="0">
                  <a:moveTo>
                    <a:pt x="6816" y="21383"/>
                  </a:moveTo>
                  <a:cubicBezTo>
                    <a:pt x="6453" y="21383"/>
                    <a:pt x="5999" y="21383"/>
                    <a:pt x="5636" y="21346"/>
                  </a:cubicBezTo>
                  <a:cubicBezTo>
                    <a:pt x="1915" y="21088"/>
                    <a:pt x="-535" y="19651"/>
                    <a:pt x="100" y="18139"/>
                  </a:cubicBezTo>
                  <a:lnTo>
                    <a:pt x="6998" y="2289"/>
                  </a:lnTo>
                  <a:cubicBezTo>
                    <a:pt x="7633" y="778"/>
                    <a:pt x="11173" y="-217"/>
                    <a:pt x="14894" y="41"/>
                  </a:cubicBezTo>
                  <a:cubicBezTo>
                    <a:pt x="18615" y="299"/>
                    <a:pt x="21065" y="1737"/>
                    <a:pt x="20430" y="3248"/>
                  </a:cubicBezTo>
                  <a:lnTo>
                    <a:pt x="13532" y="19098"/>
                  </a:lnTo>
                  <a:cubicBezTo>
                    <a:pt x="12988" y="20425"/>
                    <a:pt x="10083" y="21383"/>
                    <a:pt x="6816" y="21383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4" name="Figure">
              <a:extLst>
                <a:ext uri="{FF2B5EF4-FFF2-40B4-BE49-F238E27FC236}">
                  <a16:creationId xmlns:a16="http://schemas.microsoft.com/office/drawing/2014/main" id="{810E10B2-B51D-477C-97BD-61D60666C112}"/>
                </a:ext>
              </a:extLst>
            </p:cNvPr>
            <p:cNvSpPr/>
            <p:nvPr/>
          </p:nvSpPr>
          <p:spPr>
            <a:xfrm>
              <a:off x="4371929" y="3036717"/>
              <a:ext cx="231535" cy="241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224" extrusionOk="0">
                  <a:moveTo>
                    <a:pt x="10784" y="15136"/>
                  </a:moveTo>
                  <a:lnTo>
                    <a:pt x="5984" y="20142"/>
                  </a:lnTo>
                  <a:cubicBezTo>
                    <a:pt x="5292" y="20863"/>
                    <a:pt x="4369" y="21224"/>
                    <a:pt x="3446" y="21224"/>
                  </a:cubicBezTo>
                  <a:cubicBezTo>
                    <a:pt x="2615" y="21224"/>
                    <a:pt x="1738" y="20908"/>
                    <a:pt x="1092" y="20322"/>
                  </a:cubicBezTo>
                  <a:cubicBezTo>
                    <a:pt x="-293" y="19059"/>
                    <a:pt x="-385" y="16895"/>
                    <a:pt x="953" y="15542"/>
                  </a:cubicBezTo>
                  <a:lnTo>
                    <a:pt x="14846" y="1067"/>
                  </a:lnTo>
                  <a:cubicBezTo>
                    <a:pt x="16138" y="-286"/>
                    <a:pt x="18353" y="-376"/>
                    <a:pt x="19738" y="932"/>
                  </a:cubicBezTo>
                  <a:cubicBezTo>
                    <a:pt x="21123" y="2194"/>
                    <a:pt x="21215" y="4359"/>
                    <a:pt x="19877" y="5712"/>
                  </a:cubicBezTo>
                  <a:lnTo>
                    <a:pt x="10784" y="15136"/>
                  </a:ln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5" name="Figure">
              <a:extLst>
                <a:ext uri="{FF2B5EF4-FFF2-40B4-BE49-F238E27FC236}">
                  <a16:creationId xmlns:a16="http://schemas.microsoft.com/office/drawing/2014/main" id="{6861ADEE-4465-463F-A4B0-F2673A11CEAD}"/>
                </a:ext>
              </a:extLst>
            </p:cNvPr>
            <p:cNvSpPr/>
            <p:nvPr/>
          </p:nvSpPr>
          <p:spPr>
            <a:xfrm>
              <a:off x="4633561" y="3570242"/>
              <a:ext cx="295859" cy="98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199" extrusionOk="0">
                  <a:moveTo>
                    <a:pt x="2787" y="21199"/>
                  </a:moveTo>
                  <a:cubicBezTo>
                    <a:pt x="1381" y="21199"/>
                    <a:pt x="161" y="18003"/>
                    <a:pt x="13" y="13705"/>
                  </a:cubicBezTo>
                  <a:cubicBezTo>
                    <a:pt x="-135" y="9187"/>
                    <a:pt x="975" y="5109"/>
                    <a:pt x="2491" y="4668"/>
                  </a:cubicBezTo>
                  <a:lnTo>
                    <a:pt x="18284" y="40"/>
                  </a:lnTo>
                  <a:cubicBezTo>
                    <a:pt x="19801" y="-401"/>
                    <a:pt x="21169" y="2905"/>
                    <a:pt x="21317" y="7423"/>
                  </a:cubicBezTo>
                  <a:cubicBezTo>
                    <a:pt x="21465" y="11942"/>
                    <a:pt x="20355" y="16019"/>
                    <a:pt x="18839" y="16460"/>
                  </a:cubicBezTo>
                  <a:lnTo>
                    <a:pt x="3046" y="21089"/>
                  </a:lnTo>
                  <a:cubicBezTo>
                    <a:pt x="2972" y="21199"/>
                    <a:pt x="2861" y="21199"/>
                    <a:pt x="2787" y="21199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6" name="Figure">
              <a:extLst>
                <a:ext uri="{FF2B5EF4-FFF2-40B4-BE49-F238E27FC236}">
                  <a16:creationId xmlns:a16="http://schemas.microsoft.com/office/drawing/2014/main" id="{9D7965AD-A7F8-4F53-8D77-BF7CFE3C136F}"/>
                </a:ext>
              </a:extLst>
            </p:cNvPr>
            <p:cNvSpPr/>
            <p:nvPr/>
          </p:nvSpPr>
          <p:spPr>
            <a:xfrm>
              <a:off x="2786743" y="3339390"/>
              <a:ext cx="250966" cy="162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9" h="20915" extrusionOk="0">
                  <a:moveTo>
                    <a:pt x="17560" y="20915"/>
                  </a:moveTo>
                  <a:cubicBezTo>
                    <a:pt x="17094" y="20915"/>
                    <a:pt x="16628" y="20783"/>
                    <a:pt x="16162" y="20388"/>
                  </a:cubicBezTo>
                  <a:lnTo>
                    <a:pt x="1762" y="9325"/>
                  </a:lnTo>
                  <a:cubicBezTo>
                    <a:pt x="195" y="8139"/>
                    <a:pt x="-440" y="5176"/>
                    <a:pt x="322" y="2739"/>
                  </a:cubicBezTo>
                  <a:cubicBezTo>
                    <a:pt x="1085" y="303"/>
                    <a:pt x="2991" y="-685"/>
                    <a:pt x="4558" y="500"/>
                  </a:cubicBezTo>
                  <a:lnTo>
                    <a:pt x="18958" y="11564"/>
                  </a:lnTo>
                  <a:cubicBezTo>
                    <a:pt x="20525" y="12749"/>
                    <a:pt x="21160" y="15713"/>
                    <a:pt x="20398" y="18149"/>
                  </a:cubicBezTo>
                  <a:cubicBezTo>
                    <a:pt x="19889" y="19927"/>
                    <a:pt x="18746" y="20915"/>
                    <a:pt x="17560" y="20915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7" name="Figure">
              <a:extLst>
                <a:ext uri="{FF2B5EF4-FFF2-40B4-BE49-F238E27FC236}">
                  <a16:creationId xmlns:a16="http://schemas.microsoft.com/office/drawing/2014/main" id="{3B1C2D6F-8A33-4412-8B02-EB25EC7ACF16}"/>
                </a:ext>
              </a:extLst>
            </p:cNvPr>
            <p:cNvSpPr/>
            <p:nvPr/>
          </p:nvSpPr>
          <p:spPr>
            <a:xfrm>
              <a:off x="2807263" y="4052467"/>
              <a:ext cx="255479" cy="152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6" h="20899" extrusionOk="0">
                  <a:moveTo>
                    <a:pt x="3127" y="20899"/>
                  </a:moveTo>
                  <a:cubicBezTo>
                    <a:pt x="1918" y="20899"/>
                    <a:pt x="751" y="19707"/>
                    <a:pt x="250" y="17743"/>
                  </a:cubicBezTo>
                  <a:cubicBezTo>
                    <a:pt x="-417" y="15078"/>
                    <a:pt x="292" y="11992"/>
                    <a:pt x="1876" y="10870"/>
                  </a:cubicBezTo>
                  <a:lnTo>
                    <a:pt x="16429" y="421"/>
                  </a:lnTo>
                  <a:cubicBezTo>
                    <a:pt x="18014" y="-701"/>
                    <a:pt x="19849" y="491"/>
                    <a:pt x="20516" y="3156"/>
                  </a:cubicBezTo>
                  <a:cubicBezTo>
                    <a:pt x="21183" y="5821"/>
                    <a:pt x="20474" y="8907"/>
                    <a:pt x="18890" y="10029"/>
                  </a:cubicBezTo>
                  <a:lnTo>
                    <a:pt x="4337" y="20478"/>
                  </a:lnTo>
                  <a:cubicBezTo>
                    <a:pt x="3961" y="20759"/>
                    <a:pt x="3544" y="20899"/>
                    <a:pt x="3127" y="20899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8" name="Figure">
              <a:extLst>
                <a:ext uri="{FF2B5EF4-FFF2-40B4-BE49-F238E27FC236}">
                  <a16:creationId xmlns:a16="http://schemas.microsoft.com/office/drawing/2014/main" id="{C7AD33DB-F431-43C2-8A11-7655F37E53BB}"/>
                </a:ext>
              </a:extLst>
            </p:cNvPr>
            <p:cNvSpPr/>
            <p:nvPr/>
          </p:nvSpPr>
          <p:spPr>
            <a:xfrm>
              <a:off x="3966655" y="3565113"/>
              <a:ext cx="498641" cy="498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56" y="9098"/>
                  </a:moveTo>
                  <a:cubicBezTo>
                    <a:pt x="19711" y="7786"/>
                    <a:pt x="19200" y="6585"/>
                    <a:pt x="18467" y="5517"/>
                  </a:cubicBezTo>
                  <a:lnTo>
                    <a:pt x="19600" y="4382"/>
                  </a:lnTo>
                  <a:lnTo>
                    <a:pt x="17200" y="1980"/>
                  </a:lnTo>
                  <a:lnTo>
                    <a:pt x="16067" y="3114"/>
                  </a:lnTo>
                  <a:cubicBezTo>
                    <a:pt x="15000" y="2380"/>
                    <a:pt x="13800" y="1869"/>
                    <a:pt x="12489" y="1624"/>
                  </a:cubicBezTo>
                  <a:lnTo>
                    <a:pt x="12489" y="0"/>
                  </a:lnTo>
                  <a:lnTo>
                    <a:pt x="10778" y="0"/>
                  </a:lnTo>
                  <a:lnTo>
                    <a:pt x="9089" y="0"/>
                  </a:lnTo>
                  <a:lnTo>
                    <a:pt x="9089" y="1624"/>
                  </a:lnTo>
                  <a:cubicBezTo>
                    <a:pt x="7778" y="1869"/>
                    <a:pt x="6578" y="2380"/>
                    <a:pt x="5511" y="3114"/>
                  </a:cubicBezTo>
                  <a:lnTo>
                    <a:pt x="4378" y="1980"/>
                  </a:lnTo>
                  <a:lnTo>
                    <a:pt x="1978" y="4382"/>
                  </a:lnTo>
                  <a:lnTo>
                    <a:pt x="3111" y="5517"/>
                  </a:lnTo>
                  <a:cubicBezTo>
                    <a:pt x="2378" y="6562"/>
                    <a:pt x="1867" y="7786"/>
                    <a:pt x="1622" y="9098"/>
                  </a:cubicBezTo>
                  <a:lnTo>
                    <a:pt x="0" y="9098"/>
                  </a:lnTo>
                  <a:lnTo>
                    <a:pt x="0" y="12502"/>
                  </a:lnTo>
                  <a:lnTo>
                    <a:pt x="1622" y="12502"/>
                  </a:lnTo>
                  <a:cubicBezTo>
                    <a:pt x="1867" y="13814"/>
                    <a:pt x="2378" y="15015"/>
                    <a:pt x="3111" y="16083"/>
                  </a:cubicBezTo>
                  <a:lnTo>
                    <a:pt x="1978" y="17218"/>
                  </a:lnTo>
                  <a:lnTo>
                    <a:pt x="4378" y="19620"/>
                  </a:lnTo>
                  <a:lnTo>
                    <a:pt x="5511" y="18486"/>
                  </a:lnTo>
                  <a:cubicBezTo>
                    <a:pt x="6556" y="19220"/>
                    <a:pt x="7778" y="19731"/>
                    <a:pt x="9089" y="19976"/>
                  </a:cubicBezTo>
                  <a:lnTo>
                    <a:pt x="9089" y="21600"/>
                  </a:lnTo>
                  <a:lnTo>
                    <a:pt x="10800" y="21600"/>
                  </a:lnTo>
                  <a:lnTo>
                    <a:pt x="12511" y="21600"/>
                  </a:lnTo>
                  <a:lnTo>
                    <a:pt x="12511" y="19976"/>
                  </a:lnTo>
                  <a:cubicBezTo>
                    <a:pt x="13822" y="19731"/>
                    <a:pt x="15022" y="19220"/>
                    <a:pt x="16089" y="18486"/>
                  </a:cubicBezTo>
                  <a:lnTo>
                    <a:pt x="17222" y="19620"/>
                  </a:lnTo>
                  <a:lnTo>
                    <a:pt x="19622" y="17218"/>
                  </a:lnTo>
                  <a:lnTo>
                    <a:pt x="18489" y="16083"/>
                  </a:lnTo>
                  <a:cubicBezTo>
                    <a:pt x="19222" y="15015"/>
                    <a:pt x="19733" y="13814"/>
                    <a:pt x="19978" y="12502"/>
                  </a:cubicBezTo>
                  <a:lnTo>
                    <a:pt x="21600" y="12502"/>
                  </a:lnTo>
                  <a:lnTo>
                    <a:pt x="21600" y="9098"/>
                  </a:lnTo>
                  <a:lnTo>
                    <a:pt x="19956" y="9098"/>
                  </a:lnTo>
                  <a:close/>
                  <a:moveTo>
                    <a:pt x="10800" y="16862"/>
                  </a:moveTo>
                  <a:lnTo>
                    <a:pt x="10800" y="16862"/>
                  </a:lnTo>
                  <a:cubicBezTo>
                    <a:pt x="7444" y="16862"/>
                    <a:pt x="4733" y="14148"/>
                    <a:pt x="4733" y="10789"/>
                  </a:cubicBezTo>
                  <a:cubicBezTo>
                    <a:pt x="4733" y="7430"/>
                    <a:pt x="7444" y="4716"/>
                    <a:pt x="10800" y="4716"/>
                  </a:cubicBezTo>
                  <a:lnTo>
                    <a:pt x="10800" y="4716"/>
                  </a:lnTo>
                  <a:cubicBezTo>
                    <a:pt x="14156" y="4716"/>
                    <a:pt x="16867" y="7430"/>
                    <a:pt x="16867" y="10789"/>
                  </a:cubicBezTo>
                  <a:cubicBezTo>
                    <a:pt x="16867" y="14148"/>
                    <a:pt x="14133" y="16862"/>
                    <a:pt x="10800" y="1686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29" name="Figure">
              <a:extLst>
                <a:ext uri="{FF2B5EF4-FFF2-40B4-BE49-F238E27FC236}">
                  <a16:creationId xmlns:a16="http://schemas.microsoft.com/office/drawing/2014/main" id="{1F391A03-9B7C-4F48-9442-0E7ABEB83958}"/>
                </a:ext>
              </a:extLst>
            </p:cNvPr>
            <p:cNvSpPr/>
            <p:nvPr/>
          </p:nvSpPr>
          <p:spPr>
            <a:xfrm>
              <a:off x="4089775" y="3359911"/>
              <a:ext cx="179552" cy="179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95" y="9072"/>
                  </a:moveTo>
                  <a:cubicBezTo>
                    <a:pt x="19749" y="7776"/>
                    <a:pt x="19255" y="6542"/>
                    <a:pt x="18514" y="5493"/>
                  </a:cubicBezTo>
                  <a:lnTo>
                    <a:pt x="19687" y="4320"/>
                  </a:lnTo>
                  <a:lnTo>
                    <a:pt x="17280" y="1913"/>
                  </a:lnTo>
                  <a:lnTo>
                    <a:pt x="16107" y="3086"/>
                  </a:lnTo>
                  <a:cubicBezTo>
                    <a:pt x="15058" y="2345"/>
                    <a:pt x="13824" y="1851"/>
                    <a:pt x="12528" y="1605"/>
                  </a:cubicBezTo>
                  <a:lnTo>
                    <a:pt x="12528" y="0"/>
                  </a:lnTo>
                  <a:lnTo>
                    <a:pt x="10800" y="0"/>
                  </a:lnTo>
                  <a:lnTo>
                    <a:pt x="9072" y="0"/>
                  </a:lnTo>
                  <a:lnTo>
                    <a:pt x="9072" y="1605"/>
                  </a:lnTo>
                  <a:cubicBezTo>
                    <a:pt x="7776" y="1851"/>
                    <a:pt x="6542" y="2345"/>
                    <a:pt x="5493" y="3086"/>
                  </a:cubicBezTo>
                  <a:lnTo>
                    <a:pt x="4320" y="1913"/>
                  </a:lnTo>
                  <a:lnTo>
                    <a:pt x="1913" y="4320"/>
                  </a:lnTo>
                  <a:lnTo>
                    <a:pt x="3086" y="5493"/>
                  </a:lnTo>
                  <a:cubicBezTo>
                    <a:pt x="2345" y="6542"/>
                    <a:pt x="1851" y="7776"/>
                    <a:pt x="1605" y="9072"/>
                  </a:cubicBezTo>
                  <a:lnTo>
                    <a:pt x="0" y="9072"/>
                  </a:lnTo>
                  <a:lnTo>
                    <a:pt x="0" y="12528"/>
                  </a:lnTo>
                  <a:lnTo>
                    <a:pt x="1605" y="12528"/>
                  </a:lnTo>
                  <a:cubicBezTo>
                    <a:pt x="1851" y="13824"/>
                    <a:pt x="2345" y="15058"/>
                    <a:pt x="3086" y="16107"/>
                  </a:cubicBezTo>
                  <a:lnTo>
                    <a:pt x="1913" y="17280"/>
                  </a:lnTo>
                  <a:lnTo>
                    <a:pt x="4320" y="19687"/>
                  </a:lnTo>
                  <a:lnTo>
                    <a:pt x="5493" y="18514"/>
                  </a:lnTo>
                  <a:cubicBezTo>
                    <a:pt x="6542" y="19255"/>
                    <a:pt x="7776" y="19749"/>
                    <a:pt x="9072" y="19995"/>
                  </a:cubicBezTo>
                  <a:lnTo>
                    <a:pt x="9072" y="21600"/>
                  </a:lnTo>
                  <a:lnTo>
                    <a:pt x="10800" y="21600"/>
                  </a:lnTo>
                  <a:lnTo>
                    <a:pt x="12528" y="21600"/>
                  </a:lnTo>
                  <a:lnTo>
                    <a:pt x="12528" y="19995"/>
                  </a:lnTo>
                  <a:cubicBezTo>
                    <a:pt x="13824" y="19749"/>
                    <a:pt x="15058" y="19255"/>
                    <a:pt x="16107" y="18514"/>
                  </a:cubicBezTo>
                  <a:lnTo>
                    <a:pt x="17280" y="19687"/>
                  </a:lnTo>
                  <a:lnTo>
                    <a:pt x="19687" y="17280"/>
                  </a:lnTo>
                  <a:lnTo>
                    <a:pt x="18514" y="16107"/>
                  </a:lnTo>
                  <a:cubicBezTo>
                    <a:pt x="19255" y="15058"/>
                    <a:pt x="19749" y="13824"/>
                    <a:pt x="19995" y="12528"/>
                  </a:cubicBezTo>
                  <a:lnTo>
                    <a:pt x="21600" y="12528"/>
                  </a:lnTo>
                  <a:lnTo>
                    <a:pt x="21600" y="9072"/>
                  </a:lnTo>
                  <a:lnTo>
                    <a:pt x="19995" y="9072"/>
                  </a:lnTo>
                  <a:close/>
                  <a:moveTo>
                    <a:pt x="10800" y="17712"/>
                  </a:moveTo>
                  <a:lnTo>
                    <a:pt x="10800" y="17712"/>
                  </a:lnTo>
                  <a:cubicBezTo>
                    <a:pt x="6974" y="17712"/>
                    <a:pt x="3888" y="14626"/>
                    <a:pt x="3888" y="10800"/>
                  </a:cubicBezTo>
                  <a:cubicBezTo>
                    <a:pt x="3888" y="6974"/>
                    <a:pt x="6974" y="3888"/>
                    <a:pt x="10800" y="3888"/>
                  </a:cubicBezTo>
                  <a:lnTo>
                    <a:pt x="10800" y="3888"/>
                  </a:lnTo>
                  <a:cubicBezTo>
                    <a:pt x="14626" y="3888"/>
                    <a:pt x="17712" y="6974"/>
                    <a:pt x="17712" y="10800"/>
                  </a:cubicBezTo>
                  <a:cubicBezTo>
                    <a:pt x="17712" y="14626"/>
                    <a:pt x="14626" y="17712"/>
                    <a:pt x="10800" y="1771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0" name="Figure">
              <a:extLst>
                <a:ext uri="{FF2B5EF4-FFF2-40B4-BE49-F238E27FC236}">
                  <a16:creationId xmlns:a16="http://schemas.microsoft.com/office/drawing/2014/main" id="{81EECC47-CA46-4DB1-ACE3-45B602477122}"/>
                </a:ext>
              </a:extLst>
            </p:cNvPr>
            <p:cNvSpPr/>
            <p:nvPr/>
          </p:nvSpPr>
          <p:spPr>
            <a:xfrm>
              <a:off x="3397219" y="3795965"/>
              <a:ext cx="178526" cy="178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8" y="12325"/>
                  </a:moveTo>
                  <a:cubicBezTo>
                    <a:pt x="20297" y="11018"/>
                    <a:pt x="20172" y="9648"/>
                    <a:pt x="19862" y="8403"/>
                  </a:cubicBezTo>
                  <a:lnTo>
                    <a:pt x="21352" y="7719"/>
                  </a:lnTo>
                  <a:lnTo>
                    <a:pt x="19924" y="4606"/>
                  </a:lnTo>
                  <a:lnTo>
                    <a:pt x="18434" y="5291"/>
                  </a:lnTo>
                  <a:cubicBezTo>
                    <a:pt x="17690" y="4233"/>
                    <a:pt x="16697" y="3361"/>
                    <a:pt x="15579" y="2677"/>
                  </a:cubicBezTo>
                  <a:lnTo>
                    <a:pt x="16138" y="1120"/>
                  </a:lnTo>
                  <a:lnTo>
                    <a:pt x="14524" y="560"/>
                  </a:lnTo>
                  <a:lnTo>
                    <a:pt x="12910" y="0"/>
                  </a:lnTo>
                  <a:lnTo>
                    <a:pt x="12352" y="1556"/>
                  </a:lnTo>
                  <a:cubicBezTo>
                    <a:pt x="11048" y="1307"/>
                    <a:pt x="9683" y="1432"/>
                    <a:pt x="8441" y="1743"/>
                  </a:cubicBezTo>
                  <a:lnTo>
                    <a:pt x="7759" y="249"/>
                  </a:lnTo>
                  <a:lnTo>
                    <a:pt x="4655" y="1681"/>
                  </a:lnTo>
                  <a:lnTo>
                    <a:pt x="5338" y="3175"/>
                  </a:lnTo>
                  <a:cubicBezTo>
                    <a:pt x="4283" y="3922"/>
                    <a:pt x="3414" y="4918"/>
                    <a:pt x="2731" y="6038"/>
                  </a:cubicBezTo>
                  <a:lnTo>
                    <a:pt x="1179" y="5478"/>
                  </a:lnTo>
                  <a:lnTo>
                    <a:pt x="0" y="8715"/>
                  </a:lnTo>
                  <a:lnTo>
                    <a:pt x="1552" y="9275"/>
                  </a:lnTo>
                  <a:cubicBezTo>
                    <a:pt x="1303" y="10582"/>
                    <a:pt x="1428" y="11952"/>
                    <a:pt x="1738" y="13197"/>
                  </a:cubicBezTo>
                  <a:lnTo>
                    <a:pt x="248" y="13881"/>
                  </a:lnTo>
                  <a:lnTo>
                    <a:pt x="1676" y="16994"/>
                  </a:lnTo>
                  <a:lnTo>
                    <a:pt x="3166" y="16309"/>
                  </a:lnTo>
                  <a:cubicBezTo>
                    <a:pt x="3910" y="17367"/>
                    <a:pt x="4903" y="18239"/>
                    <a:pt x="6021" y="18923"/>
                  </a:cubicBezTo>
                  <a:lnTo>
                    <a:pt x="5462" y="20480"/>
                  </a:lnTo>
                  <a:lnTo>
                    <a:pt x="7076" y="21040"/>
                  </a:lnTo>
                  <a:lnTo>
                    <a:pt x="8690" y="21600"/>
                  </a:lnTo>
                  <a:lnTo>
                    <a:pt x="9248" y="20044"/>
                  </a:lnTo>
                  <a:cubicBezTo>
                    <a:pt x="10552" y="20293"/>
                    <a:pt x="11917" y="20168"/>
                    <a:pt x="13159" y="19857"/>
                  </a:cubicBezTo>
                  <a:lnTo>
                    <a:pt x="13841" y="21351"/>
                  </a:lnTo>
                  <a:lnTo>
                    <a:pt x="16945" y="19919"/>
                  </a:lnTo>
                  <a:lnTo>
                    <a:pt x="16262" y="18425"/>
                  </a:lnTo>
                  <a:cubicBezTo>
                    <a:pt x="17317" y="17678"/>
                    <a:pt x="18186" y="16682"/>
                    <a:pt x="18869" y="15562"/>
                  </a:cubicBezTo>
                  <a:lnTo>
                    <a:pt x="20421" y="16122"/>
                  </a:lnTo>
                  <a:lnTo>
                    <a:pt x="21600" y="12885"/>
                  </a:lnTo>
                  <a:lnTo>
                    <a:pt x="20048" y="12325"/>
                  </a:lnTo>
                  <a:close/>
                  <a:moveTo>
                    <a:pt x="8441" y="17305"/>
                  </a:moveTo>
                  <a:lnTo>
                    <a:pt x="8441" y="17305"/>
                  </a:lnTo>
                  <a:cubicBezTo>
                    <a:pt x="4841" y="15998"/>
                    <a:pt x="2979" y="12014"/>
                    <a:pt x="4283" y="8403"/>
                  </a:cubicBezTo>
                  <a:cubicBezTo>
                    <a:pt x="5586" y="4793"/>
                    <a:pt x="9559" y="2926"/>
                    <a:pt x="13159" y="4233"/>
                  </a:cubicBezTo>
                  <a:lnTo>
                    <a:pt x="13159" y="4233"/>
                  </a:lnTo>
                  <a:cubicBezTo>
                    <a:pt x="16759" y="5540"/>
                    <a:pt x="18621" y="9524"/>
                    <a:pt x="17317" y="13134"/>
                  </a:cubicBezTo>
                  <a:cubicBezTo>
                    <a:pt x="16014" y="16745"/>
                    <a:pt x="12041" y="18612"/>
                    <a:pt x="8441" y="1730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1" name="Figure">
              <a:extLst>
                <a:ext uri="{FF2B5EF4-FFF2-40B4-BE49-F238E27FC236}">
                  <a16:creationId xmlns:a16="http://schemas.microsoft.com/office/drawing/2014/main" id="{65D1C771-E9F9-465C-9003-72369BD0FFDD}"/>
                </a:ext>
              </a:extLst>
            </p:cNvPr>
            <p:cNvSpPr/>
            <p:nvPr/>
          </p:nvSpPr>
          <p:spPr>
            <a:xfrm>
              <a:off x="3602422" y="3708754"/>
              <a:ext cx="355598" cy="355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420" extrusionOk="0">
                  <a:moveTo>
                    <a:pt x="18451" y="6059"/>
                  </a:moveTo>
                  <a:lnTo>
                    <a:pt x="19903" y="5194"/>
                  </a:lnTo>
                  <a:cubicBezTo>
                    <a:pt x="19162" y="3989"/>
                    <a:pt x="18204" y="2938"/>
                    <a:pt x="17091" y="2104"/>
                  </a:cubicBezTo>
                  <a:lnTo>
                    <a:pt x="16071" y="3464"/>
                  </a:lnTo>
                  <a:cubicBezTo>
                    <a:pt x="15144" y="2753"/>
                    <a:pt x="14063" y="2258"/>
                    <a:pt x="12889" y="1949"/>
                  </a:cubicBezTo>
                  <a:lnTo>
                    <a:pt x="13290" y="312"/>
                  </a:lnTo>
                  <a:cubicBezTo>
                    <a:pt x="11962" y="-28"/>
                    <a:pt x="10540" y="-90"/>
                    <a:pt x="9119" y="126"/>
                  </a:cubicBezTo>
                  <a:lnTo>
                    <a:pt x="9366" y="1795"/>
                  </a:lnTo>
                  <a:cubicBezTo>
                    <a:pt x="8377" y="1949"/>
                    <a:pt x="7450" y="2258"/>
                    <a:pt x="6616" y="2660"/>
                  </a:cubicBezTo>
                  <a:cubicBezTo>
                    <a:pt x="6430" y="2753"/>
                    <a:pt x="6245" y="2846"/>
                    <a:pt x="6059" y="2969"/>
                  </a:cubicBezTo>
                  <a:lnTo>
                    <a:pt x="5194" y="1517"/>
                  </a:lnTo>
                  <a:cubicBezTo>
                    <a:pt x="3989" y="2258"/>
                    <a:pt x="2938" y="3216"/>
                    <a:pt x="2104" y="4329"/>
                  </a:cubicBezTo>
                  <a:lnTo>
                    <a:pt x="3464" y="5349"/>
                  </a:lnTo>
                  <a:cubicBezTo>
                    <a:pt x="2753" y="6307"/>
                    <a:pt x="2259" y="7357"/>
                    <a:pt x="1949" y="8531"/>
                  </a:cubicBezTo>
                  <a:lnTo>
                    <a:pt x="312" y="8130"/>
                  </a:lnTo>
                  <a:cubicBezTo>
                    <a:pt x="-28" y="9458"/>
                    <a:pt x="-90" y="10880"/>
                    <a:pt x="126" y="12301"/>
                  </a:cubicBezTo>
                  <a:lnTo>
                    <a:pt x="1795" y="12054"/>
                  </a:lnTo>
                  <a:cubicBezTo>
                    <a:pt x="1980" y="13259"/>
                    <a:pt x="2382" y="14372"/>
                    <a:pt x="2969" y="15361"/>
                  </a:cubicBezTo>
                  <a:lnTo>
                    <a:pt x="1517" y="16226"/>
                  </a:lnTo>
                  <a:cubicBezTo>
                    <a:pt x="2258" y="17431"/>
                    <a:pt x="3216" y="18482"/>
                    <a:pt x="4329" y="19316"/>
                  </a:cubicBezTo>
                  <a:lnTo>
                    <a:pt x="5349" y="17956"/>
                  </a:lnTo>
                  <a:cubicBezTo>
                    <a:pt x="6276" y="18667"/>
                    <a:pt x="7357" y="19162"/>
                    <a:pt x="8531" y="19471"/>
                  </a:cubicBezTo>
                  <a:lnTo>
                    <a:pt x="8130" y="21108"/>
                  </a:lnTo>
                  <a:cubicBezTo>
                    <a:pt x="9459" y="21448"/>
                    <a:pt x="10880" y="21510"/>
                    <a:pt x="12301" y="21294"/>
                  </a:cubicBezTo>
                  <a:lnTo>
                    <a:pt x="12054" y="19625"/>
                  </a:lnTo>
                  <a:cubicBezTo>
                    <a:pt x="13043" y="19471"/>
                    <a:pt x="13970" y="19162"/>
                    <a:pt x="14804" y="18760"/>
                  </a:cubicBezTo>
                  <a:cubicBezTo>
                    <a:pt x="14990" y="18667"/>
                    <a:pt x="15175" y="18574"/>
                    <a:pt x="15361" y="18451"/>
                  </a:cubicBezTo>
                  <a:lnTo>
                    <a:pt x="16226" y="19903"/>
                  </a:lnTo>
                  <a:cubicBezTo>
                    <a:pt x="17431" y="19162"/>
                    <a:pt x="18482" y="18204"/>
                    <a:pt x="19316" y="17091"/>
                  </a:cubicBezTo>
                  <a:lnTo>
                    <a:pt x="17956" y="16071"/>
                  </a:lnTo>
                  <a:cubicBezTo>
                    <a:pt x="18667" y="15144"/>
                    <a:pt x="19162" y="14063"/>
                    <a:pt x="19471" y="12889"/>
                  </a:cubicBezTo>
                  <a:lnTo>
                    <a:pt x="21108" y="13290"/>
                  </a:lnTo>
                  <a:cubicBezTo>
                    <a:pt x="21448" y="11962"/>
                    <a:pt x="21510" y="10540"/>
                    <a:pt x="21294" y="9119"/>
                  </a:cubicBezTo>
                  <a:lnTo>
                    <a:pt x="19625" y="9366"/>
                  </a:lnTo>
                  <a:cubicBezTo>
                    <a:pt x="19471" y="8161"/>
                    <a:pt x="19038" y="7048"/>
                    <a:pt x="18451" y="6059"/>
                  </a:cubicBezTo>
                  <a:close/>
                  <a:moveTo>
                    <a:pt x="15052" y="10046"/>
                  </a:moveTo>
                  <a:cubicBezTo>
                    <a:pt x="15330" y="11962"/>
                    <a:pt x="14341" y="13754"/>
                    <a:pt x="12703" y="14588"/>
                  </a:cubicBezTo>
                  <a:cubicBezTo>
                    <a:pt x="12301" y="14804"/>
                    <a:pt x="11838" y="14928"/>
                    <a:pt x="11374" y="15021"/>
                  </a:cubicBezTo>
                  <a:cubicBezTo>
                    <a:pt x="8995" y="15361"/>
                    <a:pt x="6770" y="13723"/>
                    <a:pt x="6430" y="11343"/>
                  </a:cubicBezTo>
                  <a:cubicBezTo>
                    <a:pt x="6152" y="9428"/>
                    <a:pt x="7141" y="7635"/>
                    <a:pt x="8779" y="6801"/>
                  </a:cubicBezTo>
                  <a:cubicBezTo>
                    <a:pt x="9180" y="6585"/>
                    <a:pt x="9644" y="6461"/>
                    <a:pt x="10107" y="6368"/>
                  </a:cubicBezTo>
                  <a:cubicBezTo>
                    <a:pt x="12456" y="6028"/>
                    <a:pt x="14681" y="7666"/>
                    <a:pt x="15052" y="1004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2" name="Figure">
              <a:extLst>
                <a:ext uri="{FF2B5EF4-FFF2-40B4-BE49-F238E27FC236}">
                  <a16:creationId xmlns:a16="http://schemas.microsoft.com/office/drawing/2014/main" id="{CC89430C-FCE0-4A94-9831-275C1895BBB7}"/>
                </a:ext>
              </a:extLst>
            </p:cNvPr>
            <p:cNvSpPr/>
            <p:nvPr/>
          </p:nvSpPr>
          <p:spPr>
            <a:xfrm>
              <a:off x="3823013" y="4006297"/>
              <a:ext cx="371929" cy="371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2" y="10173"/>
                  </a:moveTo>
                  <a:lnTo>
                    <a:pt x="21600" y="10054"/>
                  </a:lnTo>
                  <a:cubicBezTo>
                    <a:pt x="21511" y="8622"/>
                    <a:pt x="21123" y="7250"/>
                    <a:pt x="20498" y="5967"/>
                  </a:cubicBezTo>
                  <a:lnTo>
                    <a:pt x="18948" y="6743"/>
                  </a:lnTo>
                  <a:cubicBezTo>
                    <a:pt x="18412" y="5668"/>
                    <a:pt x="17697" y="4714"/>
                    <a:pt x="16774" y="3938"/>
                  </a:cubicBezTo>
                  <a:lnTo>
                    <a:pt x="17906" y="2625"/>
                  </a:lnTo>
                  <a:cubicBezTo>
                    <a:pt x="16863" y="1730"/>
                    <a:pt x="15641" y="985"/>
                    <a:pt x="14241" y="537"/>
                  </a:cubicBezTo>
                  <a:lnTo>
                    <a:pt x="13705" y="2178"/>
                  </a:lnTo>
                  <a:cubicBezTo>
                    <a:pt x="12751" y="1850"/>
                    <a:pt x="11768" y="1701"/>
                    <a:pt x="10815" y="1701"/>
                  </a:cubicBezTo>
                  <a:cubicBezTo>
                    <a:pt x="10606" y="1701"/>
                    <a:pt x="10398" y="1701"/>
                    <a:pt x="10159" y="1730"/>
                  </a:cubicBezTo>
                  <a:lnTo>
                    <a:pt x="10040" y="0"/>
                  </a:lnTo>
                  <a:cubicBezTo>
                    <a:pt x="8610" y="89"/>
                    <a:pt x="7240" y="477"/>
                    <a:pt x="5959" y="1104"/>
                  </a:cubicBezTo>
                  <a:lnTo>
                    <a:pt x="6733" y="2655"/>
                  </a:lnTo>
                  <a:cubicBezTo>
                    <a:pt x="5661" y="3192"/>
                    <a:pt x="4707" y="3908"/>
                    <a:pt x="3933" y="4833"/>
                  </a:cubicBezTo>
                  <a:lnTo>
                    <a:pt x="2622" y="3699"/>
                  </a:lnTo>
                  <a:cubicBezTo>
                    <a:pt x="1728" y="4744"/>
                    <a:pt x="983" y="5967"/>
                    <a:pt x="536" y="7369"/>
                  </a:cubicBezTo>
                  <a:lnTo>
                    <a:pt x="2175" y="7906"/>
                  </a:lnTo>
                  <a:cubicBezTo>
                    <a:pt x="1788" y="9070"/>
                    <a:pt x="1639" y="10263"/>
                    <a:pt x="1728" y="11427"/>
                  </a:cubicBezTo>
                  <a:lnTo>
                    <a:pt x="0" y="11546"/>
                  </a:lnTo>
                  <a:cubicBezTo>
                    <a:pt x="89" y="12978"/>
                    <a:pt x="477" y="14350"/>
                    <a:pt x="1102" y="15633"/>
                  </a:cubicBezTo>
                  <a:lnTo>
                    <a:pt x="2652" y="14857"/>
                  </a:lnTo>
                  <a:cubicBezTo>
                    <a:pt x="3188" y="15931"/>
                    <a:pt x="3903" y="16886"/>
                    <a:pt x="4826" y="17662"/>
                  </a:cubicBezTo>
                  <a:lnTo>
                    <a:pt x="3694" y="18975"/>
                  </a:lnTo>
                  <a:cubicBezTo>
                    <a:pt x="4737" y="19870"/>
                    <a:pt x="5959" y="20615"/>
                    <a:pt x="7359" y="21063"/>
                  </a:cubicBezTo>
                  <a:lnTo>
                    <a:pt x="7895" y="19422"/>
                  </a:lnTo>
                  <a:cubicBezTo>
                    <a:pt x="8849" y="19750"/>
                    <a:pt x="9832" y="19899"/>
                    <a:pt x="10785" y="19899"/>
                  </a:cubicBezTo>
                  <a:cubicBezTo>
                    <a:pt x="10994" y="19899"/>
                    <a:pt x="11202" y="19899"/>
                    <a:pt x="11441" y="19870"/>
                  </a:cubicBezTo>
                  <a:lnTo>
                    <a:pt x="11560" y="21600"/>
                  </a:lnTo>
                  <a:cubicBezTo>
                    <a:pt x="12990" y="21511"/>
                    <a:pt x="14360" y="21123"/>
                    <a:pt x="15641" y="20496"/>
                  </a:cubicBezTo>
                  <a:lnTo>
                    <a:pt x="14867" y="18945"/>
                  </a:lnTo>
                  <a:cubicBezTo>
                    <a:pt x="15939" y="18408"/>
                    <a:pt x="16893" y="17692"/>
                    <a:pt x="17667" y="16767"/>
                  </a:cubicBezTo>
                  <a:lnTo>
                    <a:pt x="18978" y="17901"/>
                  </a:lnTo>
                  <a:cubicBezTo>
                    <a:pt x="19872" y="16856"/>
                    <a:pt x="20617" y="15633"/>
                    <a:pt x="21064" y="14231"/>
                  </a:cubicBezTo>
                  <a:lnTo>
                    <a:pt x="19425" y="13694"/>
                  </a:lnTo>
                  <a:cubicBezTo>
                    <a:pt x="19812" y="12530"/>
                    <a:pt x="19961" y="11337"/>
                    <a:pt x="19872" y="10173"/>
                  </a:cubicBezTo>
                  <a:close/>
                  <a:moveTo>
                    <a:pt x="14986" y="12202"/>
                  </a:moveTo>
                  <a:cubicBezTo>
                    <a:pt x="14360" y="14052"/>
                    <a:pt x="12662" y="15215"/>
                    <a:pt x="10815" y="15215"/>
                  </a:cubicBezTo>
                  <a:cubicBezTo>
                    <a:pt x="10368" y="15215"/>
                    <a:pt x="9891" y="15156"/>
                    <a:pt x="9415" y="14977"/>
                  </a:cubicBezTo>
                  <a:cubicBezTo>
                    <a:pt x="7121" y="14201"/>
                    <a:pt x="5869" y="11695"/>
                    <a:pt x="6644" y="9398"/>
                  </a:cubicBezTo>
                  <a:cubicBezTo>
                    <a:pt x="7270" y="7548"/>
                    <a:pt x="8968" y="6385"/>
                    <a:pt x="10815" y="6385"/>
                  </a:cubicBezTo>
                  <a:cubicBezTo>
                    <a:pt x="11292" y="6385"/>
                    <a:pt x="11738" y="6444"/>
                    <a:pt x="12215" y="6623"/>
                  </a:cubicBezTo>
                  <a:cubicBezTo>
                    <a:pt x="14509" y="7399"/>
                    <a:pt x="15731" y="9905"/>
                    <a:pt x="14986" y="1220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3" name="Figure">
              <a:extLst>
                <a:ext uri="{FF2B5EF4-FFF2-40B4-BE49-F238E27FC236}">
                  <a16:creationId xmlns:a16="http://schemas.microsoft.com/office/drawing/2014/main" id="{96A31507-3AA2-4AF3-AB41-3BD0F653632B}"/>
                </a:ext>
              </a:extLst>
            </p:cNvPr>
            <p:cNvSpPr/>
            <p:nvPr/>
          </p:nvSpPr>
          <p:spPr>
            <a:xfrm>
              <a:off x="4212898" y="4037077"/>
              <a:ext cx="259580" cy="260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2" y="8947"/>
                  </a:moveTo>
                  <a:lnTo>
                    <a:pt x="21600" y="8606"/>
                  </a:lnTo>
                  <a:cubicBezTo>
                    <a:pt x="21301" y="7200"/>
                    <a:pt x="20746" y="5837"/>
                    <a:pt x="19935" y="4644"/>
                  </a:cubicBezTo>
                  <a:lnTo>
                    <a:pt x="18484" y="5624"/>
                  </a:lnTo>
                  <a:cubicBezTo>
                    <a:pt x="17801" y="4644"/>
                    <a:pt x="16947" y="3749"/>
                    <a:pt x="15923" y="3067"/>
                  </a:cubicBezTo>
                  <a:lnTo>
                    <a:pt x="16904" y="1619"/>
                  </a:lnTo>
                  <a:cubicBezTo>
                    <a:pt x="15709" y="852"/>
                    <a:pt x="14386" y="298"/>
                    <a:pt x="12934" y="0"/>
                  </a:cubicBezTo>
                  <a:lnTo>
                    <a:pt x="12593" y="1704"/>
                  </a:lnTo>
                  <a:cubicBezTo>
                    <a:pt x="11568" y="1491"/>
                    <a:pt x="10587" y="1491"/>
                    <a:pt x="9605" y="1619"/>
                  </a:cubicBezTo>
                  <a:cubicBezTo>
                    <a:pt x="9391" y="1662"/>
                    <a:pt x="9178" y="1704"/>
                    <a:pt x="8964" y="1747"/>
                  </a:cubicBezTo>
                  <a:lnTo>
                    <a:pt x="8623" y="43"/>
                  </a:lnTo>
                  <a:cubicBezTo>
                    <a:pt x="7214" y="341"/>
                    <a:pt x="5848" y="895"/>
                    <a:pt x="4653" y="1704"/>
                  </a:cubicBezTo>
                  <a:lnTo>
                    <a:pt x="5635" y="3153"/>
                  </a:lnTo>
                  <a:cubicBezTo>
                    <a:pt x="4653" y="3834"/>
                    <a:pt x="3757" y="4686"/>
                    <a:pt x="3074" y="5709"/>
                  </a:cubicBezTo>
                  <a:lnTo>
                    <a:pt x="1622" y="4729"/>
                  </a:lnTo>
                  <a:cubicBezTo>
                    <a:pt x="854" y="5922"/>
                    <a:pt x="299" y="7243"/>
                    <a:pt x="0" y="8691"/>
                  </a:cubicBezTo>
                  <a:lnTo>
                    <a:pt x="1708" y="9032"/>
                  </a:lnTo>
                  <a:cubicBezTo>
                    <a:pt x="1451" y="10267"/>
                    <a:pt x="1494" y="11503"/>
                    <a:pt x="1708" y="12653"/>
                  </a:cubicBezTo>
                  <a:lnTo>
                    <a:pt x="0" y="12994"/>
                  </a:lnTo>
                  <a:cubicBezTo>
                    <a:pt x="299" y="14400"/>
                    <a:pt x="854" y="15763"/>
                    <a:pt x="1665" y="16956"/>
                  </a:cubicBezTo>
                  <a:lnTo>
                    <a:pt x="3116" y="15976"/>
                  </a:lnTo>
                  <a:cubicBezTo>
                    <a:pt x="3799" y="16956"/>
                    <a:pt x="4653" y="17851"/>
                    <a:pt x="5677" y="18533"/>
                  </a:cubicBezTo>
                  <a:lnTo>
                    <a:pt x="4696" y="19981"/>
                  </a:lnTo>
                  <a:cubicBezTo>
                    <a:pt x="5848" y="20748"/>
                    <a:pt x="7214" y="21302"/>
                    <a:pt x="8666" y="21600"/>
                  </a:cubicBezTo>
                  <a:lnTo>
                    <a:pt x="9007" y="19896"/>
                  </a:lnTo>
                  <a:cubicBezTo>
                    <a:pt x="10032" y="20109"/>
                    <a:pt x="11013" y="20109"/>
                    <a:pt x="11995" y="19981"/>
                  </a:cubicBezTo>
                  <a:cubicBezTo>
                    <a:pt x="12209" y="19938"/>
                    <a:pt x="12422" y="19896"/>
                    <a:pt x="12636" y="19853"/>
                  </a:cubicBezTo>
                  <a:lnTo>
                    <a:pt x="12977" y="21557"/>
                  </a:lnTo>
                  <a:cubicBezTo>
                    <a:pt x="14386" y="21259"/>
                    <a:pt x="15752" y="20705"/>
                    <a:pt x="16947" y="19896"/>
                  </a:cubicBezTo>
                  <a:lnTo>
                    <a:pt x="15965" y="18447"/>
                  </a:lnTo>
                  <a:cubicBezTo>
                    <a:pt x="16947" y="17766"/>
                    <a:pt x="17843" y="16914"/>
                    <a:pt x="18526" y="15891"/>
                  </a:cubicBezTo>
                  <a:lnTo>
                    <a:pt x="19978" y="16871"/>
                  </a:lnTo>
                  <a:cubicBezTo>
                    <a:pt x="20746" y="15678"/>
                    <a:pt x="21301" y="14357"/>
                    <a:pt x="21600" y="12909"/>
                  </a:cubicBezTo>
                  <a:lnTo>
                    <a:pt x="19892" y="12568"/>
                  </a:lnTo>
                  <a:cubicBezTo>
                    <a:pt x="20149" y="11333"/>
                    <a:pt x="20106" y="10097"/>
                    <a:pt x="19892" y="8947"/>
                  </a:cubicBezTo>
                  <a:close/>
                  <a:moveTo>
                    <a:pt x="15197" y="11631"/>
                  </a:moveTo>
                  <a:cubicBezTo>
                    <a:pt x="14813" y="13591"/>
                    <a:pt x="13233" y="14996"/>
                    <a:pt x="11398" y="15209"/>
                  </a:cubicBezTo>
                  <a:cubicBezTo>
                    <a:pt x="10928" y="15252"/>
                    <a:pt x="10458" y="15252"/>
                    <a:pt x="9946" y="15167"/>
                  </a:cubicBezTo>
                  <a:cubicBezTo>
                    <a:pt x="7513" y="14698"/>
                    <a:pt x="5934" y="12355"/>
                    <a:pt x="6403" y="9927"/>
                  </a:cubicBezTo>
                  <a:cubicBezTo>
                    <a:pt x="6787" y="7967"/>
                    <a:pt x="8367" y="6561"/>
                    <a:pt x="10202" y="6348"/>
                  </a:cubicBezTo>
                  <a:cubicBezTo>
                    <a:pt x="10672" y="6305"/>
                    <a:pt x="11142" y="6305"/>
                    <a:pt x="11654" y="6391"/>
                  </a:cubicBezTo>
                  <a:cubicBezTo>
                    <a:pt x="14087" y="6859"/>
                    <a:pt x="15666" y="9202"/>
                    <a:pt x="15197" y="116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4" name="Figure">
              <a:extLst>
                <a:ext uri="{FF2B5EF4-FFF2-40B4-BE49-F238E27FC236}">
                  <a16:creationId xmlns:a16="http://schemas.microsoft.com/office/drawing/2014/main" id="{91367574-B410-4A92-87C1-C4A1E5C8C52B}"/>
                </a:ext>
              </a:extLst>
            </p:cNvPr>
            <p:cNvSpPr/>
            <p:nvPr/>
          </p:nvSpPr>
          <p:spPr>
            <a:xfrm>
              <a:off x="3135587" y="3616412"/>
              <a:ext cx="269328" cy="268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2" y="10140"/>
                  </a:moveTo>
                  <a:lnTo>
                    <a:pt x="21600" y="10017"/>
                  </a:lnTo>
                  <a:cubicBezTo>
                    <a:pt x="21518" y="8574"/>
                    <a:pt x="21106" y="7214"/>
                    <a:pt x="20489" y="5936"/>
                  </a:cubicBezTo>
                  <a:lnTo>
                    <a:pt x="18967" y="6719"/>
                  </a:lnTo>
                  <a:cubicBezTo>
                    <a:pt x="18432" y="5647"/>
                    <a:pt x="17691" y="4699"/>
                    <a:pt x="16786" y="3916"/>
                  </a:cubicBezTo>
                  <a:lnTo>
                    <a:pt x="17897" y="2597"/>
                  </a:lnTo>
                  <a:cubicBezTo>
                    <a:pt x="16869" y="1690"/>
                    <a:pt x="15634" y="989"/>
                    <a:pt x="14235" y="495"/>
                  </a:cubicBezTo>
                  <a:lnTo>
                    <a:pt x="13701" y="2144"/>
                  </a:lnTo>
                  <a:cubicBezTo>
                    <a:pt x="12754" y="1814"/>
                    <a:pt x="11767" y="1690"/>
                    <a:pt x="10821" y="1690"/>
                  </a:cubicBezTo>
                  <a:cubicBezTo>
                    <a:pt x="10615" y="1690"/>
                    <a:pt x="10409" y="1690"/>
                    <a:pt x="10162" y="1731"/>
                  </a:cubicBezTo>
                  <a:lnTo>
                    <a:pt x="10039" y="0"/>
                  </a:lnTo>
                  <a:cubicBezTo>
                    <a:pt x="8599" y="82"/>
                    <a:pt x="7241" y="495"/>
                    <a:pt x="5966" y="1113"/>
                  </a:cubicBezTo>
                  <a:lnTo>
                    <a:pt x="6747" y="2638"/>
                  </a:lnTo>
                  <a:cubicBezTo>
                    <a:pt x="5678" y="3174"/>
                    <a:pt x="4731" y="3916"/>
                    <a:pt x="3950" y="4823"/>
                  </a:cubicBezTo>
                  <a:lnTo>
                    <a:pt x="2633" y="3710"/>
                  </a:lnTo>
                  <a:cubicBezTo>
                    <a:pt x="1728" y="4740"/>
                    <a:pt x="1029" y="5977"/>
                    <a:pt x="535" y="7379"/>
                  </a:cubicBezTo>
                  <a:lnTo>
                    <a:pt x="2181" y="7914"/>
                  </a:lnTo>
                  <a:cubicBezTo>
                    <a:pt x="1810" y="9069"/>
                    <a:pt x="1646" y="10264"/>
                    <a:pt x="1728" y="11460"/>
                  </a:cubicBezTo>
                  <a:lnTo>
                    <a:pt x="0" y="11583"/>
                  </a:lnTo>
                  <a:cubicBezTo>
                    <a:pt x="82" y="13026"/>
                    <a:pt x="494" y="14386"/>
                    <a:pt x="1111" y="15664"/>
                  </a:cubicBezTo>
                  <a:lnTo>
                    <a:pt x="2633" y="14881"/>
                  </a:lnTo>
                  <a:cubicBezTo>
                    <a:pt x="3168" y="15953"/>
                    <a:pt x="3909" y="16901"/>
                    <a:pt x="4814" y="17684"/>
                  </a:cubicBezTo>
                  <a:lnTo>
                    <a:pt x="3703" y="19003"/>
                  </a:lnTo>
                  <a:cubicBezTo>
                    <a:pt x="4731" y="19910"/>
                    <a:pt x="5966" y="20611"/>
                    <a:pt x="7365" y="21105"/>
                  </a:cubicBezTo>
                  <a:lnTo>
                    <a:pt x="7899" y="19456"/>
                  </a:lnTo>
                  <a:cubicBezTo>
                    <a:pt x="8846" y="19786"/>
                    <a:pt x="9833" y="19910"/>
                    <a:pt x="10779" y="19910"/>
                  </a:cubicBezTo>
                  <a:cubicBezTo>
                    <a:pt x="10985" y="19910"/>
                    <a:pt x="11191" y="19910"/>
                    <a:pt x="11438" y="19869"/>
                  </a:cubicBezTo>
                  <a:lnTo>
                    <a:pt x="11561" y="21600"/>
                  </a:lnTo>
                  <a:cubicBezTo>
                    <a:pt x="13001" y="21518"/>
                    <a:pt x="14359" y="21105"/>
                    <a:pt x="15634" y="20487"/>
                  </a:cubicBezTo>
                  <a:lnTo>
                    <a:pt x="14853" y="18962"/>
                  </a:lnTo>
                  <a:cubicBezTo>
                    <a:pt x="15922" y="18426"/>
                    <a:pt x="16869" y="17684"/>
                    <a:pt x="17650" y="16777"/>
                  </a:cubicBezTo>
                  <a:lnTo>
                    <a:pt x="18967" y="17890"/>
                  </a:lnTo>
                  <a:cubicBezTo>
                    <a:pt x="19872" y="16860"/>
                    <a:pt x="20571" y="15623"/>
                    <a:pt x="21065" y="14221"/>
                  </a:cubicBezTo>
                  <a:lnTo>
                    <a:pt x="19419" y="13686"/>
                  </a:lnTo>
                  <a:cubicBezTo>
                    <a:pt x="19831" y="12490"/>
                    <a:pt x="19954" y="11295"/>
                    <a:pt x="19872" y="10140"/>
                  </a:cubicBezTo>
                  <a:close/>
                  <a:moveTo>
                    <a:pt x="14565" y="12037"/>
                  </a:moveTo>
                  <a:cubicBezTo>
                    <a:pt x="14030" y="13686"/>
                    <a:pt x="12466" y="14757"/>
                    <a:pt x="10821" y="14757"/>
                  </a:cubicBezTo>
                  <a:cubicBezTo>
                    <a:pt x="10409" y="14757"/>
                    <a:pt x="9998" y="14675"/>
                    <a:pt x="9586" y="14551"/>
                  </a:cubicBezTo>
                  <a:cubicBezTo>
                    <a:pt x="7529" y="13850"/>
                    <a:pt x="6377" y="11624"/>
                    <a:pt x="7077" y="9522"/>
                  </a:cubicBezTo>
                  <a:cubicBezTo>
                    <a:pt x="7611" y="7873"/>
                    <a:pt x="9175" y="6802"/>
                    <a:pt x="10821" y="6802"/>
                  </a:cubicBezTo>
                  <a:cubicBezTo>
                    <a:pt x="11232" y="6802"/>
                    <a:pt x="11643" y="6884"/>
                    <a:pt x="12055" y="7008"/>
                  </a:cubicBezTo>
                  <a:cubicBezTo>
                    <a:pt x="14153" y="7750"/>
                    <a:pt x="15264" y="9976"/>
                    <a:pt x="14565" y="12037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5" name="Figure">
              <a:extLst>
                <a:ext uri="{FF2B5EF4-FFF2-40B4-BE49-F238E27FC236}">
                  <a16:creationId xmlns:a16="http://schemas.microsoft.com/office/drawing/2014/main" id="{5AD7BEEB-8023-49D2-B75E-4D7F06A459CC}"/>
                </a:ext>
              </a:extLst>
            </p:cNvPr>
            <p:cNvSpPr/>
            <p:nvPr/>
          </p:nvSpPr>
          <p:spPr>
            <a:xfrm>
              <a:off x="3766583" y="3349650"/>
              <a:ext cx="308830" cy="308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8" y="9401"/>
                  </a:moveTo>
                  <a:lnTo>
                    <a:pt x="21600" y="9149"/>
                  </a:lnTo>
                  <a:cubicBezTo>
                    <a:pt x="21385" y="7714"/>
                    <a:pt x="20882" y="6351"/>
                    <a:pt x="20129" y="5131"/>
                  </a:cubicBezTo>
                  <a:lnTo>
                    <a:pt x="18658" y="6028"/>
                  </a:lnTo>
                  <a:cubicBezTo>
                    <a:pt x="18048" y="4987"/>
                    <a:pt x="17223" y="4090"/>
                    <a:pt x="16218" y="3373"/>
                  </a:cubicBezTo>
                  <a:lnTo>
                    <a:pt x="17258" y="1973"/>
                  </a:lnTo>
                  <a:cubicBezTo>
                    <a:pt x="16146" y="1148"/>
                    <a:pt x="14819" y="538"/>
                    <a:pt x="13383" y="179"/>
                  </a:cubicBezTo>
                  <a:lnTo>
                    <a:pt x="12989" y="1866"/>
                  </a:lnTo>
                  <a:cubicBezTo>
                    <a:pt x="11984" y="1615"/>
                    <a:pt x="11015" y="1543"/>
                    <a:pt x="10047" y="1650"/>
                  </a:cubicBezTo>
                  <a:cubicBezTo>
                    <a:pt x="9831" y="1686"/>
                    <a:pt x="9616" y="1686"/>
                    <a:pt x="9401" y="1722"/>
                  </a:cubicBezTo>
                  <a:lnTo>
                    <a:pt x="9149" y="0"/>
                  </a:lnTo>
                  <a:cubicBezTo>
                    <a:pt x="7714" y="215"/>
                    <a:pt x="6351" y="718"/>
                    <a:pt x="5131" y="1471"/>
                  </a:cubicBezTo>
                  <a:lnTo>
                    <a:pt x="6028" y="2942"/>
                  </a:lnTo>
                  <a:cubicBezTo>
                    <a:pt x="4987" y="3552"/>
                    <a:pt x="4090" y="4377"/>
                    <a:pt x="3373" y="5382"/>
                  </a:cubicBezTo>
                  <a:lnTo>
                    <a:pt x="1973" y="4342"/>
                  </a:lnTo>
                  <a:cubicBezTo>
                    <a:pt x="1148" y="5454"/>
                    <a:pt x="538" y="6781"/>
                    <a:pt x="179" y="8217"/>
                  </a:cubicBezTo>
                  <a:lnTo>
                    <a:pt x="1866" y="8611"/>
                  </a:lnTo>
                  <a:cubicBezTo>
                    <a:pt x="1579" y="9831"/>
                    <a:pt x="1543" y="11051"/>
                    <a:pt x="1722" y="12199"/>
                  </a:cubicBezTo>
                  <a:lnTo>
                    <a:pt x="0" y="12451"/>
                  </a:lnTo>
                  <a:cubicBezTo>
                    <a:pt x="215" y="13886"/>
                    <a:pt x="718" y="15249"/>
                    <a:pt x="1471" y="16469"/>
                  </a:cubicBezTo>
                  <a:lnTo>
                    <a:pt x="2942" y="15572"/>
                  </a:lnTo>
                  <a:cubicBezTo>
                    <a:pt x="3552" y="16613"/>
                    <a:pt x="4377" y="17510"/>
                    <a:pt x="5382" y="18227"/>
                  </a:cubicBezTo>
                  <a:lnTo>
                    <a:pt x="4342" y="19627"/>
                  </a:lnTo>
                  <a:cubicBezTo>
                    <a:pt x="5454" y="20452"/>
                    <a:pt x="6781" y="21062"/>
                    <a:pt x="8217" y="21421"/>
                  </a:cubicBezTo>
                  <a:lnTo>
                    <a:pt x="8611" y="19734"/>
                  </a:lnTo>
                  <a:cubicBezTo>
                    <a:pt x="9616" y="19985"/>
                    <a:pt x="10585" y="20057"/>
                    <a:pt x="11553" y="19950"/>
                  </a:cubicBezTo>
                  <a:cubicBezTo>
                    <a:pt x="11769" y="19914"/>
                    <a:pt x="11984" y="19914"/>
                    <a:pt x="12199" y="19878"/>
                  </a:cubicBezTo>
                  <a:lnTo>
                    <a:pt x="12450" y="21600"/>
                  </a:lnTo>
                  <a:cubicBezTo>
                    <a:pt x="13886" y="21385"/>
                    <a:pt x="15249" y="20882"/>
                    <a:pt x="16469" y="20129"/>
                  </a:cubicBezTo>
                  <a:lnTo>
                    <a:pt x="15572" y="18658"/>
                  </a:lnTo>
                  <a:cubicBezTo>
                    <a:pt x="16613" y="18048"/>
                    <a:pt x="17510" y="17223"/>
                    <a:pt x="18227" y="16218"/>
                  </a:cubicBezTo>
                  <a:lnTo>
                    <a:pt x="19627" y="17258"/>
                  </a:lnTo>
                  <a:cubicBezTo>
                    <a:pt x="20452" y="16146"/>
                    <a:pt x="21062" y="14819"/>
                    <a:pt x="21421" y="13383"/>
                  </a:cubicBezTo>
                  <a:lnTo>
                    <a:pt x="19734" y="12989"/>
                  </a:lnTo>
                  <a:cubicBezTo>
                    <a:pt x="20021" y="11769"/>
                    <a:pt x="20057" y="10549"/>
                    <a:pt x="19878" y="9401"/>
                  </a:cubicBezTo>
                  <a:close/>
                  <a:moveTo>
                    <a:pt x="15106" y="11841"/>
                  </a:moveTo>
                  <a:cubicBezTo>
                    <a:pt x="14639" y="13742"/>
                    <a:pt x="13025" y="15070"/>
                    <a:pt x="11159" y="15213"/>
                  </a:cubicBezTo>
                  <a:cubicBezTo>
                    <a:pt x="10692" y="15249"/>
                    <a:pt x="10226" y="15213"/>
                    <a:pt x="9724" y="15106"/>
                  </a:cubicBezTo>
                  <a:cubicBezTo>
                    <a:pt x="7320" y="14532"/>
                    <a:pt x="5884" y="12128"/>
                    <a:pt x="6458" y="9724"/>
                  </a:cubicBezTo>
                  <a:cubicBezTo>
                    <a:pt x="6925" y="7822"/>
                    <a:pt x="8540" y="6494"/>
                    <a:pt x="10405" y="6351"/>
                  </a:cubicBezTo>
                  <a:cubicBezTo>
                    <a:pt x="10872" y="6315"/>
                    <a:pt x="11338" y="6351"/>
                    <a:pt x="11841" y="6458"/>
                  </a:cubicBezTo>
                  <a:cubicBezTo>
                    <a:pt x="14245" y="7068"/>
                    <a:pt x="15680" y="9472"/>
                    <a:pt x="15106" y="11841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6" name="Figure">
              <a:extLst>
                <a:ext uri="{FF2B5EF4-FFF2-40B4-BE49-F238E27FC236}">
                  <a16:creationId xmlns:a16="http://schemas.microsoft.com/office/drawing/2014/main" id="{623E398B-91FE-4B24-9A5A-F68D7F3C1430}"/>
                </a:ext>
              </a:extLst>
            </p:cNvPr>
            <p:cNvSpPr/>
            <p:nvPr/>
          </p:nvSpPr>
          <p:spPr>
            <a:xfrm>
              <a:off x="3689632" y="3267569"/>
              <a:ext cx="129278" cy="12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86" y="10200"/>
                  </a:moveTo>
                  <a:lnTo>
                    <a:pt x="21600" y="10114"/>
                  </a:lnTo>
                  <a:cubicBezTo>
                    <a:pt x="21514" y="8657"/>
                    <a:pt x="21086" y="7286"/>
                    <a:pt x="20486" y="6000"/>
                  </a:cubicBezTo>
                  <a:lnTo>
                    <a:pt x="18943" y="6771"/>
                  </a:lnTo>
                  <a:cubicBezTo>
                    <a:pt x="18429" y="5743"/>
                    <a:pt x="17657" y="4714"/>
                    <a:pt x="16800" y="3943"/>
                  </a:cubicBezTo>
                  <a:lnTo>
                    <a:pt x="17914" y="2657"/>
                  </a:lnTo>
                  <a:cubicBezTo>
                    <a:pt x="16886" y="1714"/>
                    <a:pt x="15600" y="1029"/>
                    <a:pt x="14229" y="600"/>
                  </a:cubicBezTo>
                  <a:lnTo>
                    <a:pt x="13714" y="2229"/>
                  </a:lnTo>
                  <a:cubicBezTo>
                    <a:pt x="12771" y="1886"/>
                    <a:pt x="11743" y="1714"/>
                    <a:pt x="10800" y="1714"/>
                  </a:cubicBezTo>
                  <a:cubicBezTo>
                    <a:pt x="10543" y="1714"/>
                    <a:pt x="10371" y="1714"/>
                    <a:pt x="10114" y="1714"/>
                  </a:cubicBezTo>
                  <a:lnTo>
                    <a:pt x="10029" y="0"/>
                  </a:lnTo>
                  <a:cubicBezTo>
                    <a:pt x="8571" y="86"/>
                    <a:pt x="7200" y="514"/>
                    <a:pt x="5914" y="1114"/>
                  </a:cubicBezTo>
                  <a:lnTo>
                    <a:pt x="6686" y="2657"/>
                  </a:lnTo>
                  <a:cubicBezTo>
                    <a:pt x="5657" y="3171"/>
                    <a:pt x="4629" y="3943"/>
                    <a:pt x="3857" y="4800"/>
                  </a:cubicBezTo>
                  <a:lnTo>
                    <a:pt x="2571" y="3686"/>
                  </a:lnTo>
                  <a:cubicBezTo>
                    <a:pt x="1629" y="4714"/>
                    <a:pt x="943" y="6000"/>
                    <a:pt x="514" y="7371"/>
                  </a:cubicBezTo>
                  <a:lnTo>
                    <a:pt x="2143" y="7886"/>
                  </a:lnTo>
                  <a:cubicBezTo>
                    <a:pt x="1714" y="9086"/>
                    <a:pt x="1629" y="10286"/>
                    <a:pt x="1714" y="11400"/>
                  </a:cubicBezTo>
                  <a:lnTo>
                    <a:pt x="0" y="11486"/>
                  </a:lnTo>
                  <a:cubicBezTo>
                    <a:pt x="86" y="12943"/>
                    <a:pt x="514" y="14314"/>
                    <a:pt x="1114" y="15600"/>
                  </a:cubicBezTo>
                  <a:lnTo>
                    <a:pt x="2657" y="14829"/>
                  </a:lnTo>
                  <a:cubicBezTo>
                    <a:pt x="3171" y="15857"/>
                    <a:pt x="3943" y="16886"/>
                    <a:pt x="4800" y="17657"/>
                  </a:cubicBezTo>
                  <a:lnTo>
                    <a:pt x="3686" y="18943"/>
                  </a:lnTo>
                  <a:cubicBezTo>
                    <a:pt x="4714" y="19886"/>
                    <a:pt x="6000" y="20571"/>
                    <a:pt x="7371" y="21000"/>
                  </a:cubicBezTo>
                  <a:lnTo>
                    <a:pt x="7886" y="19371"/>
                  </a:lnTo>
                  <a:cubicBezTo>
                    <a:pt x="8829" y="19714"/>
                    <a:pt x="9857" y="19886"/>
                    <a:pt x="10800" y="19886"/>
                  </a:cubicBezTo>
                  <a:cubicBezTo>
                    <a:pt x="11057" y="19886"/>
                    <a:pt x="11229" y="19886"/>
                    <a:pt x="11486" y="19886"/>
                  </a:cubicBezTo>
                  <a:lnTo>
                    <a:pt x="11571" y="21600"/>
                  </a:lnTo>
                  <a:cubicBezTo>
                    <a:pt x="13029" y="21514"/>
                    <a:pt x="14400" y="21086"/>
                    <a:pt x="15686" y="20486"/>
                  </a:cubicBezTo>
                  <a:lnTo>
                    <a:pt x="14914" y="18943"/>
                  </a:lnTo>
                  <a:cubicBezTo>
                    <a:pt x="15943" y="18429"/>
                    <a:pt x="16971" y="17657"/>
                    <a:pt x="17743" y="16800"/>
                  </a:cubicBezTo>
                  <a:lnTo>
                    <a:pt x="19029" y="17914"/>
                  </a:lnTo>
                  <a:cubicBezTo>
                    <a:pt x="19971" y="16886"/>
                    <a:pt x="20657" y="15600"/>
                    <a:pt x="21086" y="14229"/>
                  </a:cubicBezTo>
                  <a:lnTo>
                    <a:pt x="19457" y="13714"/>
                  </a:lnTo>
                  <a:cubicBezTo>
                    <a:pt x="19886" y="12600"/>
                    <a:pt x="19971" y="11400"/>
                    <a:pt x="19886" y="10200"/>
                  </a:cubicBezTo>
                  <a:close/>
                  <a:moveTo>
                    <a:pt x="15000" y="12257"/>
                  </a:moveTo>
                  <a:cubicBezTo>
                    <a:pt x="14400" y="14143"/>
                    <a:pt x="12686" y="15257"/>
                    <a:pt x="10800" y="15257"/>
                  </a:cubicBezTo>
                  <a:cubicBezTo>
                    <a:pt x="10371" y="15257"/>
                    <a:pt x="9857" y="15171"/>
                    <a:pt x="9429" y="15000"/>
                  </a:cubicBezTo>
                  <a:cubicBezTo>
                    <a:pt x="7114" y="14229"/>
                    <a:pt x="5829" y="11743"/>
                    <a:pt x="6600" y="9429"/>
                  </a:cubicBezTo>
                  <a:cubicBezTo>
                    <a:pt x="7200" y="7543"/>
                    <a:pt x="8914" y="6429"/>
                    <a:pt x="10800" y="6429"/>
                  </a:cubicBezTo>
                  <a:cubicBezTo>
                    <a:pt x="11229" y="6429"/>
                    <a:pt x="11743" y="6514"/>
                    <a:pt x="12171" y="6686"/>
                  </a:cubicBezTo>
                  <a:cubicBezTo>
                    <a:pt x="14486" y="7457"/>
                    <a:pt x="15771" y="9943"/>
                    <a:pt x="15000" y="12257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7" name="Figure">
              <a:extLst>
                <a:ext uri="{FF2B5EF4-FFF2-40B4-BE49-F238E27FC236}">
                  <a16:creationId xmlns:a16="http://schemas.microsoft.com/office/drawing/2014/main" id="{A8D7FC27-9999-4B0F-9460-B18E1638293F}"/>
                </a:ext>
              </a:extLst>
            </p:cNvPr>
            <p:cNvSpPr/>
            <p:nvPr/>
          </p:nvSpPr>
          <p:spPr>
            <a:xfrm>
              <a:off x="3345918" y="3349650"/>
              <a:ext cx="405275" cy="40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2" y="8957"/>
                  </a:moveTo>
                  <a:cubicBezTo>
                    <a:pt x="19686" y="7646"/>
                    <a:pt x="19139" y="6444"/>
                    <a:pt x="18401" y="5407"/>
                  </a:cubicBezTo>
                  <a:lnTo>
                    <a:pt x="19522" y="4260"/>
                  </a:lnTo>
                  <a:lnTo>
                    <a:pt x="17089" y="1884"/>
                  </a:lnTo>
                  <a:lnTo>
                    <a:pt x="15968" y="3031"/>
                  </a:lnTo>
                  <a:cubicBezTo>
                    <a:pt x="14901" y="2321"/>
                    <a:pt x="13671" y="1830"/>
                    <a:pt x="12358" y="1611"/>
                  </a:cubicBezTo>
                  <a:lnTo>
                    <a:pt x="12331" y="0"/>
                  </a:lnTo>
                  <a:lnTo>
                    <a:pt x="10636" y="27"/>
                  </a:lnTo>
                  <a:lnTo>
                    <a:pt x="8941" y="55"/>
                  </a:lnTo>
                  <a:lnTo>
                    <a:pt x="8968" y="1666"/>
                  </a:lnTo>
                  <a:cubicBezTo>
                    <a:pt x="7656" y="1912"/>
                    <a:pt x="6453" y="2458"/>
                    <a:pt x="5414" y="3195"/>
                  </a:cubicBezTo>
                  <a:lnTo>
                    <a:pt x="4265" y="2075"/>
                  </a:lnTo>
                  <a:lnTo>
                    <a:pt x="1887" y="4506"/>
                  </a:lnTo>
                  <a:lnTo>
                    <a:pt x="3035" y="5625"/>
                  </a:lnTo>
                  <a:cubicBezTo>
                    <a:pt x="2324" y="6690"/>
                    <a:pt x="1832" y="7919"/>
                    <a:pt x="1613" y="9230"/>
                  </a:cubicBezTo>
                  <a:lnTo>
                    <a:pt x="0" y="9257"/>
                  </a:lnTo>
                  <a:lnTo>
                    <a:pt x="55" y="12671"/>
                  </a:lnTo>
                  <a:lnTo>
                    <a:pt x="1668" y="12643"/>
                  </a:lnTo>
                  <a:cubicBezTo>
                    <a:pt x="1914" y="13954"/>
                    <a:pt x="2461" y="15156"/>
                    <a:pt x="3199" y="16193"/>
                  </a:cubicBezTo>
                  <a:lnTo>
                    <a:pt x="2078" y="17340"/>
                  </a:lnTo>
                  <a:lnTo>
                    <a:pt x="4511" y="19716"/>
                  </a:lnTo>
                  <a:lnTo>
                    <a:pt x="5632" y="18569"/>
                  </a:lnTo>
                  <a:cubicBezTo>
                    <a:pt x="6699" y="19279"/>
                    <a:pt x="7929" y="19770"/>
                    <a:pt x="9242" y="19989"/>
                  </a:cubicBezTo>
                  <a:lnTo>
                    <a:pt x="9269" y="21600"/>
                  </a:lnTo>
                  <a:lnTo>
                    <a:pt x="10964" y="21573"/>
                  </a:lnTo>
                  <a:lnTo>
                    <a:pt x="12659" y="21545"/>
                  </a:lnTo>
                  <a:lnTo>
                    <a:pt x="12632" y="19934"/>
                  </a:lnTo>
                  <a:cubicBezTo>
                    <a:pt x="13944" y="19688"/>
                    <a:pt x="15147" y="19142"/>
                    <a:pt x="16186" y="18405"/>
                  </a:cubicBezTo>
                  <a:lnTo>
                    <a:pt x="17335" y="19525"/>
                  </a:lnTo>
                  <a:lnTo>
                    <a:pt x="19713" y="17094"/>
                  </a:lnTo>
                  <a:lnTo>
                    <a:pt x="18565" y="15975"/>
                  </a:lnTo>
                  <a:cubicBezTo>
                    <a:pt x="19276" y="14910"/>
                    <a:pt x="19768" y="13681"/>
                    <a:pt x="19987" y="12370"/>
                  </a:cubicBezTo>
                  <a:lnTo>
                    <a:pt x="21600" y="12343"/>
                  </a:lnTo>
                  <a:lnTo>
                    <a:pt x="21545" y="8929"/>
                  </a:lnTo>
                  <a:lnTo>
                    <a:pt x="19932" y="8957"/>
                  </a:lnTo>
                  <a:close/>
                  <a:moveTo>
                    <a:pt x="10882" y="17640"/>
                  </a:moveTo>
                  <a:lnTo>
                    <a:pt x="10882" y="17640"/>
                  </a:lnTo>
                  <a:cubicBezTo>
                    <a:pt x="7082" y="17695"/>
                    <a:pt x="3965" y="14664"/>
                    <a:pt x="3910" y="10841"/>
                  </a:cubicBezTo>
                  <a:cubicBezTo>
                    <a:pt x="3855" y="7045"/>
                    <a:pt x="6890" y="3932"/>
                    <a:pt x="10718" y="3878"/>
                  </a:cubicBezTo>
                  <a:lnTo>
                    <a:pt x="10718" y="3878"/>
                  </a:lnTo>
                  <a:cubicBezTo>
                    <a:pt x="14518" y="3823"/>
                    <a:pt x="17635" y="6854"/>
                    <a:pt x="17690" y="10677"/>
                  </a:cubicBezTo>
                  <a:cubicBezTo>
                    <a:pt x="17745" y="14473"/>
                    <a:pt x="14683" y="17613"/>
                    <a:pt x="10882" y="1764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8" name="Figure">
              <a:extLst>
                <a:ext uri="{FF2B5EF4-FFF2-40B4-BE49-F238E27FC236}">
                  <a16:creationId xmlns:a16="http://schemas.microsoft.com/office/drawing/2014/main" id="{AC4068C8-4851-404D-A661-518B6728DD96}"/>
                </a:ext>
              </a:extLst>
            </p:cNvPr>
            <p:cNvSpPr/>
            <p:nvPr/>
          </p:nvSpPr>
          <p:spPr>
            <a:xfrm>
              <a:off x="3458780" y="3462511"/>
              <a:ext cx="173407" cy="17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474" extrusionOk="0">
                  <a:moveTo>
                    <a:pt x="10864" y="21473"/>
                  </a:moveTo>
                  <a:lnTo>
                    <a:pt x="10864" y="21473"/>
                  </a:lnTo>
                  <a:cubicBezTo>
                    <a:pt x="4956" y="21537"/>
                    <a:pt x="64" y="16772"/>
                    <a:pt x="1" y="10864"/>
                  </a:cubicBezTo>
                  <a:cubicBezTo>
                    <a:pt x="-63" y="4956"/>
                    <a:pt x="4702" y="64"/>
                    <a:pt x="10610" y="1"/>
                  </a:cubicBezTo>
                  <a:lnTo>
                    <a:pt x="10610" y="1"/>
                  </a:lnTo>
                  <a:cubicBezTo>
                    <a:pt x="16518" y="-63"/>
                    <a:pt x="21410" y="4702"/>
                    <a:pt x="21473" y="10610"/>
                  </a:cubicBezTo>
                  <a:cubicBezTo>
                    <a:pt x="21537" y="16518"/>
                    <a:pt x="16772" y="21346"/>
                    <a:pt x="10864" y="21473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  <p:sp>
          <p:nvSpPr>
            <p:cNvPr id="39" name="Figure">
              <a:extLst>
                <a:ext uri="{FF2B5EF4-FFF2-40B4-BE49-F238E27FC236}">
                  <a16:creationId xmlns:a16="http://schemas.microsoft.com/office/drawing/2014/main" id="{1CC1B152-9619-474C-A44E-3571AD12C7A3}"/>
                </a:ext>
              </a:extLst>
            </p:cNvPr>
            <p:cNvSpPr/>
            <p:nvPr/>
          </p:nvSpPr>
          <p:spPr>
            <a:xfrm>
              <a:off x="3970579" y="4155068"/>
              <a:ext cx="76796" cy="7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7" h="21600" extrusionOk="0">
                  <a:moveTo>
                    <a:pt x="18752" y="14207"/>
                  </a:moveTo>
                  <a:cubicBezTo>
                    <a:pt x="17466" y="18701"/>
                    <a:pt x="13737" y="21600"/>
                    <a:pt x="9623" y="21600"/>
                  </a:cubicBezTo>
                  <a:cubicBezTo>
                    <a:pt x="8594" y="21600"/>
                    <a:pt x="7566" y="21455"/>
                    <a:pt x="6537" y="21020"/>
                  </a:cubicBezTo>
                  <a:cubicBezTo>
                    <a:pt x="1523" y="19136"/>
                    <a:pt x="-1177" y="13047"/>
                    <a:pt x="494" y="7393"/>
                  </a:cubicBezTo>
                  <a:cubicBezTo>
                    <a:pt x="1780" y="2899"/>
                    <a:pt x="5509" y="0"/>
                    <a:pt x="9623" y="0"/>
                  </a:cubicBezTo>
                  <a:cubicBezTo>
                    <a:pt x="10652" y="0"/>
                    <a:pt x="11680" y="145"/>
                    <a:pt x="12709" y="580"/>
                  </a:cubicBezTo>
                  <a:cubicBezTo>
                    <a:pt x="17723" y="2465"/>
                    <a:pt x="20423" y="8553"/>
                    <a:pt x="18752" y="14207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21431" tIns="21431" rIns="21431" bIns="21431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688"/>
            </a:p>
          </p:txBody>
        </p:sp>
      </p:grpSp>
      <p:sp>
        <p:nvSpPr>
          <p:cNvPr id="40" name="CuadroTexto 39">
            <a:extLst>
              <a:ext uri="{FF2B5EF4-FFF2-40B4-BE49-F238E27FC236}">
                <a16:creationId xmlns:a16="http://schemas.microsoft.com/office/drawing/2014/main" id="{7DE069E1-79FF-4370-ABED-A580D6B48FAF}"/>
              </a:ext>
            </a:extLst>
          </p:cNvPr>
          <p:cNvSpPr txBox="1"/>
          <p:nvPr/>
        </p:nvSpPr>
        <p:spPr>
          <a:xfrm>
            <a:off x="3690548" y="2335137"/>
            <a:ext cx="51890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000" dirty="0">
              <a:effectLst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000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Obteniendo mayor conocimiento de la empresa y el sector.</a:t>
            </a:r>
            <a:endParaRPr lang="es-ES" sz="2000" dirty="0"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es-ES" sz="2000" dirty="0">
              <a:effectLst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CO" sz="2000" dirty="0">
                <a:cs typeface="Times New Roman" panose="02020603050405020304" pitchFamily="18" charset="0"/>
              </a:rPr>
              <a:t>Mostrando beneficios rentables en la aplicación de las estrategias.</a:t>
            </a:r>
          </a:p>
          <a:p>
            <a:endParaRPr lang="es-CO" sz="2000" dirty="0"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CO" sz="2000" dirty="0">
                <a:cs typeface="Times New Roman" panose="02020603050405020304" pitchFamily="18" charset="0"/>
              </a:rPr>
              <a:t>Creación de nuevo proceso de control y seguimiento de iniciativas estratégicas.</a:t>
            </a:r>
          </a:p>
        </p:txBody>
      </p:sp>
      <p:sp>
        <p:nvSpPr>
          <p:cNvPr id="41" name="3 Pentágono">
            <a:extLst>
              <a:ext uri="{FF2B5EF4-FFF2-40B4-BE49-F238E27FC236}">
                <a16:creationId xmlns:a16="http://schemas.microsoft.com/office/drawing/2014/main" id="{C237599C-9FDF-4EF9-81E1-933D35F700A7}"/>
              </a:ext>
            </a:extLst>
          </p:cNvPr>
          <p:cNvSpPr/>
          <p:nvPr/>
        </p:nvSpPr>
        <p:spPr>
          <a:xfrm>
            <a:off x="0" y="620713"/>
            <a:ext cx="7461956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6. </a:t>
            </a:r>
            <a:r>
              <a:rPr lang="es-CO" sz="2400" dirty="0">
                <a:latin typeface="Abadi" panose="020B0604020104020204" pitchFamily="34" charset="0"/>
              </a:rPr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274226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Elipse">
            <a:extLst>
              <a:ext uri="{FF2B5EF4-FFF2-40B4-BE49-F238E27FC236}">
                <a16:creationId xmlns:a16="http://schemas.microsoft.com/office/drawing/2014/main" id="{42B1776F-040F-4946-A87A-A0F0032672EA}"/>
              </a:ext>
            </a:extLst>
          </p:cNvPr>
          <p:cNvSpPr/>
          <p:nvPr/>
        </p:nvSpPr>
        <p:spPr>
          <a:xfrm>
            <a:off x="750888" y="1458913"/>
            <a:ext cx="550862" cy="538162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>
                <a:latin typeface="Abadi" panose="020B0604020104020204" pitchFamily="34" charset="0"/>
              </a:rPr>
              <a:t>1.</a:t>
            </a:r>
          </a:p>
        </p:txBody>
      </p:sp>
      <p:sp>
        <p:nvSpPr>
          <p:cNvPr id="19463" name="11 CuadroTexto">
            <a:extLst>
              <a:ext uri="{FF2B5EF4-FFF2-40B4-BE49-F238E27FC236}">
                <a16:creationId xmlns:a16="http://schemas.microsoft.com/office/drawing/2014/main" id="{A85A39B8-CF3B-4494-8442-23904B64C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738" y="1535113"/>
            <a:ext cx="4679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dirty="0"/>
              <a:t>Breve reseña de Paso Firme S.A.S.</a:t>
            </a:r>
          </a:p>
        </p:txBody>
      </p:sp>
      <p:sp>
        <p:nvSpPr>
          <p:cNvPr id="19464" name="12 CuadroTexto">
            <a:extLst>
              <a:ext uri="{FF2B5EF4-FFF2-40B4-BE49-F238E27FC236}">
                <a16:creationId xmlns:a16="http://schemas.microsoft.com/office/drawing/2014/main" id="{441478D5-1784-4D9D-AF62-D2A6D125D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738" y="2271713"/>
            <a:ext cx="4679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dirty="0"/>
              <a:t>Problema y Objetivos </a:t>
            </a:r>
          </a:p>
        </p:txBody>
      </p:sp>
      <p:sp>
        <p:nvSpPr>
          <p:cNvPr id="19465" name="13 CuadroTexto">
            <a:extLst>
              <a:ext uri="{FF2B5EF4-FFF2-40B4-BE49-F238E27FC236}">
                <a16:creationId xmlns:a16="http://schemas.microsoft.com/office/drawing/2014/main" id="{1D91BF21-D207-4B1F-8C8D-C0AAFBD5F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738" y="2974975"/>
            <a:ext cx="66246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/>
              <a:t>Caracterización interna </a:t>
            </a:r>
          </a:p>
          <a:p>
            <a:pPr eaLnBrk="1" hangingPunct="1"/>
            <a:r>
              <a:rPr lang="es-CO" altLang="es-CO" sz="2400"/>
              <a:t>y externa de la empresa </a:t>
            </a:r>
          </a:p>
        </p:txBody>
      </p:sp>
      <p:sp>
        <p:nvSpPr>
          <p:cNvPr id="19466" name="15 CuadroTexto">
            <a:extLst>
              <a:ext uri="{FF2B5EF4-FFF2-40B4-BE49-F238E27FC236}">
                <a16:creationId xmlns:a16="http://schemas.microsoft.com/office/drawing/2014/main" id="{4C56DEDD-B087-4707-B868-B807F7CC8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738" y="4619625"/>
            <a:ext cx="4679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dirty="0"/>
              <a:t>Proyección Financiera </a:t>
            </a:r>
          </a:p>
        </p:txBody>
      </p:sp>
      <p:sp>
        <p:nvSpPr>
          <p:cNvPr id="19467" name="17 CuadroTexto">
            <a:extLst>
              <a:ext uri="{FF2B5EF4-FFF2-40B4-BE49-F238E27FC236}">
                <a16:creationId xmlns:a16="http://schemas.microsoft.com/office/drawing/2014/main" id="{AC9FF668-E3C2-4AD1-BD1C-D246A5948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738" y="5308600"/>
            <a:ext cx="212743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dirty="0"/>
              <a:t>Conclusiones</a:t>
            </a:r>
          </a:p>
        </p:txBody>
      </p:sp>
      <p:sp>
        <p:nvSpPr>
          <p:cNvPr id="29" name="3 Pentágono">
            <a:extLst>
              <a:ext uri="{FF2B5EF4-FFF2-40B4-BE49-F238E27FC236}">
                <a16:creationId xmlns:a16="http://schemas.microsoft.com/office/drawing/2014/main" id="{29DD1D13-018D-464A-A540-07C763DB0AFA}"/>
              </a:ext>
            </a:extLst>
          </p:cNvPr>
          <p:cNvSpPr/>
          <p:nvPr/>
        </p:nvSpPr>
        <p:spPr>
          <a:xfrm>
            <a:off x="11289" y="620713"/>
            <a:ext cx="3285068" cy="576262"/>
          </a:xfrm>
          <a:prstGeom prst="homePlate">
            <a:avLst>
              <a:gd name="adj" fmla="val 32369"/>
            </a:avLst>
          </a:prstGeom>
          <a:solidFill>
            <a:srgbClr val="BB051F"/>
          </a:solidFill>
          <a:ln>
            <a:solidFill>
              <a:srgbClr val="BB051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Agenda </a:t>
            </a:r>
          </a:p>
        </p:txBody>
      </p:sp>
      <p:sp>
        <p:nvSpPr>
          <p:cNvPr id="31" name="6 Elipse">
            <a:extLst>
              <a:ext uri="{FF2B5EF4-FFF2-40B4-BE49-F238E27FC236}">
                <a16:creationId xmlns:a16="http://schemas.microsoft.com/office/drawing/2014/main" id="{5DAF210E-3E0E-49D7-9C24-602D8BBE8094}"/>
              </a:ext>
            </a:extLst>
          </p:cNvPr>
          <p:cNvSpPr/>
          <p:nvPr/>
        </p:nvSpPr>
        <p:spPr>
          <a:xfrm>
            <a:off x="765175" y="2233613"/>
            <a:ext cx="550863" cy="53657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>
                <a:latin typeface="Abadi" panose="020B0604020104020204" pitchFamily="34" charset="0"/>
              </a:rPr>
              <a:t>2.</a:t>
            </a:r>
          </a:p>
        </p:txBody>
      </p:sp>
      <p:sp>
        <p:nvSpPr>
          <p:cNvPr id="33" name="6 Elipse">
            <a:extLst>
              <a:ext uri="{FF2B5EF4-FFF2-40B4-BE49-F238E27FC236}">
                <a16:creationId xmlns:a16="http://schemas.microsoft.com/office/drawing/2014/main" id="{D863A490-93BC-43C6-9ECA-2DE7B185B6DB}"/>
              </a:ext>
            </a:extLst>
          </p:cNvPr>
          <p:cNvSpPr/>
          <p:nvPr/>
        </p:nvSpPr>
        <p:spPr>
          <a:xfrm>
            <a:off x="755650" y="3036888"/>
            <a:ext cx="550863" cy="53657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>
                <a:latin typeface="Abadi" panose="020B0604020104020204" pitchFamily="34" charset="0"/>
              </a:rPr>
              <a:t>3.</a:t>
            </a:r>
          </a:p>
        </p:txBody>
      </p:sp>
      <p:sp>
        <p:nvSpPr>
          <p:cNvPr id="35" name="6 Elipse">
            <a:extLst>
              <a:ext uri="{FF2B5EF4-FFF2-40B4-BE49-F238E27FC236}">
                <a16:creationId xmlns:a16="http://schemas.microsoft.com/office/drawing/2014/main" id="{BDDE40CB-1174-41D2-8933-4A4570D50338}"/>
              </a:ext>
            </a:extLst>
          </p:cNvPr>
          <p:cNvSpPr/>
          <p:nvPr/>
        </p:nvSpPr>
        <p:spPr>
          <a:xfrm>
            <a:off x="760413" y="3840163"/>
            <a:ext cx="550862" cy="53657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>
                <a:latin typeface="Abadi" panose="020B0604020104020204" pitchFamily="34" charset="0"/>
              </a:rPr>
              <a:t>4.</a:t>
            </a:r>
          </a:p>
        </p:txBody>
      </p:sp>
      <p:sp>
        <p:nvSpPr>
          <p:cNvPr id="37" name="6 Elipse">
            <a:extLst>
              <a:ext uri="{FF2B5EF4-FFF2-40B4-BE49-F238E27FC236}">
                <a16:creationId xmlns:a16="http://schemas.microsoft.com/office/drawing/2014/main" id="{FC15D0C0-EE0C-4B29-8CF6-12653F77E1E5}"/>
              </a:ext>
            </a:extLst>
          </p:cNvPr>
          <p:cNvSpPr/>
          <p:nvPr/>
        </p:nvSpPr>
        <p:spPr>
          <a:xfrm>
            <a:off x="765175" y="4614863"/>
            <a:ext cx="550863" cy="53657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>
                <a:latin typeface="Abadi" panose="020B0604020104020204" pitchFamily="34" charset="0"/>
              </a:rPr>
              <a:t>5.</a:t>
            </a:r>
          </a:p>
        </p:txBody>
      </p:sp>
      <p:sp>
        <p:nvSpPr>
          <p:cNvPr id="39" name="6 Elipse">
            <a:extLst>
              <a:ext uri="{FF2B5EF4-FFF2-40B4-BE49-F238E27FC236}">
                <a16:creationId xmlns:a16="http://schemas.microsoft.com/office/drawing/2014/main" id="{549A376C-FD7F-4C8E-93D6-54D5633B07C1}"/>
              </a:ext>
            </a:extLst>
          </p:cNvPr>
          <p:cNvSpPr/>
          <p:nvPr/>
        </p:nvSpPr>
        <p:spPr>
          <a:xfrm>
            <a:off x="750888" y="5307013"/>
            <a:ext cx="550862" cy="538162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>
                <a:latin typeface="Abadi" panose="020B0604020104020204" pitchFamily="34" charset="0"/>
              </a:rPr>
              <a:t>6.</a:t>
            </a:r>
          </a:p>
        </p:txBody>
      </p:sp>
      <p:sp>
        <p:nvSpPr>
          <p:cNvPr id="19474" name="15 CuadroTexto">
            <a:extLst>
              <a:ext uri="{FF2B5EF4-FFF2-40B4-BE49-F238E27FC236}">
                <a16:creationId xmlns:a16="http://schemas.microsoft.com/office/drawing/2014/main" id="{BE16F796-0F6C-4361-A21F-EE1F059B2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738" y="3957638"/>
            <a:ext cx="4679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/>
              <a:t>Estrategias</a:t>
            </a:r>
          </a:p>
        </p:txBody>
      </p:sp>
      <p:grpSp>
        <p:nvGrpSpPr>
          <p:cNvPr id="8" name="Gráfico 6" descr="Aula de clases">
            <a:extLst>
              <a:ext uri="{FF2B5EF4-FFF2-40B4-BE49-F238E27FC236}">
                <a16:creationId xmlns:a16="http://schemas.microsoft.com/office/drawing/2014/main" id="{F259F636-D295-4CE9-93E7-3895697A115F}"/>
              </a:ext>
            </a:extLst>
          </p:cNvPr>
          <p:cNvGrpSpPr/>
          <p:nvPr/>
        </p:nvGrpSpPr>
        <p:grpSpPr>
          <a:xfrm>
            <a:off x="5150759" y="2506133"/>
            <a:ext cx="3228066" cy="2906515"/>
            <a:chOff x="5699166" y="2626453"/>
            <a:chExt cx="2511581" cy="2279220"/>
          </a:xfrm>
        </p:grpSpPr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9775EC88-6422-4F36-A60C-473E7D733FFF}"/>
                </a:ext>
              </a:extLst>
            </p:cNvPr>
            <p:cNvSpPr/>
            <p:nvPr/>
          </p:nvSpPr>
          <p:spPr>
            <a:xfrm>
              <a:off x="6628022" y="4213027"/>
              <a:ext cx="268770" cy="268770"/>
            </a:xfrm>
            <a:custGeom>
              <a:avLst/>
              <a:gdLst>
                <a:gd name="connsiteX0" fmla="*/ 268770 w 268770"/>
                <a:gd name="connsiteY0" fmla="*/ 134385 h 268770"/>
                <a:gd name="connsiteX1" fmla="*/ 134385 w 268770"/>
                <a:gd name="connsiteY1" fmla="*/ 268770 h 268770"/>
                <a:gd name="connsiteX2" fmla="*/ 0 w 268770"/>
                <a:gd name="connsiteY2" fmla="*/ 134385 h 268770"/>
                <a:gd name="connsiteX3" fmla="*/ 134385 w 268770"/>
                <a:gd name="connsiteY3" fmla="*/ 0 h 268770"/>
                <a:gd name="connsiteX4" fmla="*/ 268770 w 268770"/>
                <a:gd name="connsiteY4" fmla="*/ 134385 h 26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770" h="268770">
                  <a:moveTo>
                    <a:pt x="268770" y="134385"/>
                  </a:moveTo>
                  <a:cubicBezTo>
                    <a:pt x="268770" y="208604"/>
                    <a:pt x="208604" y="268770"/>
                    <a:pt x="134385" y="268770"/>
                  </a:cubicBezTo>
                  <a:cubicBezTo>
                    <a:pt x="60166" y="268770"/>
                    <a:pt x="0" y="208604"/>
                    <a:pt x="0" y="134385"/>
                  </a:cubicBezTo>
                  <a:cubicBezTo>
                    <a:pt x="0" y="60166"/>
                    <a:pt x="60166" y="0"/>
                    <a:pt x="134385" y="0"/>
                  </a:cubicBezTo>
                  <a:cubicBezTo>
                    <a:pt x="208604" y="0"/>
                    <a:pt x="268770" y="60166"/>
                    <a:pt x="268770" y="134385"/>
                  </a:cubicBez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306753DA-DA1A-47B2-ADA9-2310F7972E72}"/>
                </a:ext>
              </a:extLst>
            </p:cNvPr>
            <p:cNvSpPr/>
            <p:nvPr/>
          </p:nvSpPr>
          <p:spPr>
            <a:xfrm>
              <a:off x="6493933" y="4518798"/>
              <a:ext cx="532804" cy="268474"/>
            </a:xfrm>
            <a:custGeom>
              <a:avLst/>
              <a:gdLst>
                <a:gd name="connsiteX0" fmla="*/ 532805 w 532804"/>
                <a:gd name="connsiteY0" fmla="*/ 268474 h 268474"/>
                <a:gd name="connsiteX1" fmla="*/ 532805 w 532804"/>
                <a:gd name="connsiteY1" fmla="*/ 134089 h 268474"/>
                <a:gd name="connsiteX2" fmla="*/ 506164 w 532804"/>
                <a:gd name="connsiteY2" fmla="*/ 80513 h 268474"/>
                <a:gd name="connsiteX3" fmla="*/ 376219 w 532804"/>
                <a:gd name="connsiteY3" fmla="*/ 16576 h 268474"/>
                <a:gd name="connsiteX4" fmla="*/ 266402 w 532804"/>
                <a:gd name="connsiteY4" fmla="*/ 0 h 268474"/>
                <a:gd name="connsiteX5" fmla="*/ 156585 w 532804"/>
                <a:gd name="connsiteY5" fmla="*/ 16576 h 268474"/>
                <a:gd name="connsiteX6" fmla="*/ 26640 w 532804"/>
                <a:gd name="connsiteY6" fmla="*/ 80513 h 268474"/>
                <a:gd name="connsiteX7" fmla="*/ 0 w 532804"/>
                <a:gd name="connsiteY7" fmla="*/ 134089 h 268474"/>
                <a:gd name="connsiteX8" fmla="*/ 0 w 532804"/>
                <a:gd name="connsiteY8" fmla="*/ 268474 h 26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2804" h="268474">
                  <a:moveTo>
                    <a:pt x="532805" y="268474"/>
                  </a:moveTo>
                  <a:lnTo>
                    <a:pt x="532805" y="134089"/>
                  </a:lnTo>
                  <a:cubicBezTo>
                    <a:pt x="532367" y="113150"/>
                    <a:pt x="522599" y="93498"/>
                    <a:pt x="506164" y="80513"/>
                  </a:cubicBezTo>
                  <a:cubicBezTo>
                    <a:pt x="467548" y="50747"/>
                    <a:pt x="423364" y="29008"/>
                    <a:pt x="376219" y="16576"/>
                  </a:cubicBezTo>
                  <a:cubicBezTo>
                    <a:pt x="340634" y="5654"/>
                    <a:pt x="303625" y="65"/>
                    <a:pt x="266402" y="0"/>
                  </a:cubicBezTo>
                  <a:cubicBezTo>
                    <a:pt x="229219" y="574"/>
                    <a:pt x="192280" y="6148"/>
                    <a:pt x="156585" y="16576"/>
                  </a:cubicBezTo>
                  <a:cubicBezTo>
                    <a:pt x="109965" y="30379"/>
                    <a:pt x="66023" y="51999"/>
                    <a:pt x="26640" y="80513"/>
                  </a:cubicBezTo>
                  <a:cubicBezTo>
                    <a:pt x="10206" y="93498"/>
                    <a:pt x="438" y="113150"/>
                    <a:pt x="0" y="134089"/>
                  </a:cubicBezTo>
                  <a:lnTo>
                    <a:pt x="0" y="268474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8042780D-4F1B-4CF2-AAC5-2A7FA0F300C7}"/>
                </a:ext>
              </a:extLst>
            </p:cNvPr>
            <p:cNvSpPr/>
            <p:nvPr/>
          </p:nvSpPr>
          <p:spPr>
            <a:xfrm>
              <a:off x="7215883" y="4213027"/>
              <a:ext cx="268770" cy="268770"/>
            </a:xfrm>
            <a:custGeom>
              <a:avLst/>
              <a:gdLst>
                <a:gd name="connsiteX0" fmla="*/ 268770 w 268770"/>
                <a:gd name="connsiteY0" fmla="*/ 134385 h 268770"/>
                <a:gd name="connsiteX1" fmla="*/ 134385 w 268770"/>
                <a:gd name="connsiteY1" fmla="*/ 268770 h 268770"/>
                <a:gd name="connsiteX2" fmla="*/ 0 w 268770"/>
                <a:gd name="connsiteY2" fmla="*/ 134385 h 268770"/>
                <a:gd name="connsiteX3" fmla="*/ 134385 w 268770"/>
                <a:gd name="connsiteY3" fmla="*/ 0 h 268770"/>
                <a:gd name="connsiteX4" fmla="*/ 268770 w 268770"/>
                <a:gd name="connsiteY4" fmla="*/ 134385 h 26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770" h="268770">
                  <a:moveTo>
                    <a:pt x="268770" y="134385"/>
                  </a:moveTo>
                  <a:cubicBezTo>
                    <a:pt x="268770" y="208604"/>
                    <a:pt x="208604" y="268770"/>
                    <a:pt x="134385" y="268770"/>
                  </a:cubicBezTo>
                  <a:cubicBezTo>
                    <a:pt x="60166" y="268770"/>
                    <a:pt x="0" y="208604"/>
                    <a:pt x="0" y="134385"/>
                  </a:cubicBezTo>
                  <a:cubicBezTo>
                    <a:pt x="0" y="60166"/>
                    <a:pt x="60166" y="0"/>
                    <a:pt x="134385" y="0"/>
                  </a:cubicBezTo>
                  <a:cubicBezTo>
                    <a:pt x="208604" y="0"/>
                    <a:pt x="268770" y="60166"/>
                    <a:pt x="268770" y="134385"/>
                  </a:cubicBez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3E57F2F3-5A08-49C8-9529-C5A37A818111}"/>
                </a:ext>
              </a:extLst>
            </p:cNvPr>
            <p:cNvSpPr/>
            <p:nvPr/>
          </p:nvSpPr>
          <p:spPr>
            <a:xfrm>
              <a:off x="7085938" y="4518798"/>
              <a:ext cx="532804" cy="268474"/>
            </a:xfrm>
            <a:custGeom>
              <a:avLst/>
              <a:gdLst>
                <a:gd name="connsiteX0" fmla="*/ 532805 w 532804"/>
                <a:gd name="connsiteY0" fmla="*/ 268474 h 268474"/>
                <a:gd name="connsiteX1" fmla="*/ 532805 w 532804"/>
                <a:gd name="connsiteY1" fmla="*/ 134089 h 268474"/>
                <a:gd name="connsiteX2" fmla="*/ 506164 w 532804"/>
                <a:gd name="connsiteY2" fmla="*/ 80513 h 268474"/>
                <a:gd name="connsiteX3" fmla="*/ 376219 w 532804"/>
                <a:gd name="connsiteY3" fmla="*/ 16576 h 268474"/>
                <a:gd name="connsiteX4" fmla="*/ 266402 w 532804"/>
                <a:gd name="connsiteY4" fmla="*/ 0 h 268474"/>
                <a:gd name="connsiteX5" fmla="*/ 156585 w 532804"/>
                <a:gd name="connsiteY5" fmla="*/ 16576 h 268474"/>
                <a:gd name="connsiteX6" fmla="*/ 26640 w 532804"/>
                <a:gd name="connsiteY6" fmla="*/ 80513 h 268474"/>
                <a:gd name="connsiteX7" fmla="*/ 0 w 532804"/>
                <a:gd name="connsiteY7" fmla="*/ 134089 h 268474"/>
                <a:gd name="connsiteX8" fmla="*/ 0 w 532804"/>
                <a:gd name="connsiteY8" fmla="*/ 268474 h 26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2804" h="268474">
                  <a:moveTo>
                    <a:pt x="532805" y="268474"/>
                  </a:moveTo>
                  <a:lnTo>
                    <a:pt x="532805" y="134089"/>
                  </a:lnTo>
                  <a:cubicBezTo>
                    <a:pt x="532367" y="113150"/>
                    <a:pt x="522598" y="93498"/>
                    <a:pt x="506164" y="80513"/>
                  </a:cubicBezTo>
                  <a:cubicBezTo>
                    <a:pt x="467548" y="50747"/>
                    <a:pt x="423364" y="29008"/>
                    <a:pt x="376219" y="16576"/>
                  </a:cubicBezTo>
                  <a:cubicBezTo>
                    <a:pt x="340634" y="5654"/>
                    <a:pt x="303625" y="65"/>
                    <a:pt x="266402" y="0"/>
                  </a:cubicBezTo>
                  <a:cubicBezTo>
                    <a:pt x="229219" y="574"/>
                    <a:pt x="192280" y="6148"/>
                    <a:pt x="156585" y="16576"/>
                  </a:cubicBezTo>
                  <a:cubicBezTo>
                    <a:pt x="109965" y="30379"/>
                    <a:pt x="66023" y="51999"/>
                    <a:pt x="26640" y="80513"/>
                  </a:cubicBezTo>
                  <a:cubicBezTo>
                    <a:pt x="10206" y="93498"/>
                    <a:pt x="438" y="113150"/>
                    <a:pt x="0" y="134089"/>
                  </a:cubicBezTo>
                  <a:lnTo>
                    <a:pt x="0" y="268474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1E66CCEF-0A22-4986-B689-E63DF438F667}"/>
                </a:ext>
              </a:extLst>
            </p:cNvPr>
            <p:cNvSpPr/>
            <p:nvPr/>
          </p:nvSpPr>
          <p:spPr>
            <a:xfrm>
              <a:off x="7807888" y="4213027"/>
              <a:ext cx="268770" cy="268770"/>
            </a:xfrm>
            <a:custGeom>
              <a:avLst/>
              <a:gdLst>
                <a:gd name="connsiteX0" fmla="*/ 268770 w 268770"/>
                <a:gd name="connsiteY0" fmla="*/ 134385 h 268770"/>
                <a:gd name="connsiteX1" fmla="*/ 134385 w 268770"/>
                <a:gd name="connsiteY1" fmla="*/ 268770 h 268770"/>
                <a:gd name="connsiteX2" fmla="*/ 0 w 268770"/>
                <a:gd name="connsiteY2" fmla="*/ 134385 h 268770"/>
                <a:gd name="connsiteX3" fmla="*/ 134385 w 268770"/>
                <a:gd name="connsiteY3" fmla="*/ 0 h 268770"/>
                <a:gd name="connsiteX4" fmla="*/ 268770 w 268770"/>
                <a:gd name="connsiteY4" fmla="*/ 134385 h 26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770" h="268770">
                  <a:moveTo>
                    <a:pt x="268770" y="134385"/>
                  </a:moveTo>
                  <a:cubicBezTo>
                    <a:pt x="268770" y="208604"/>
                    <a:pt x="208604" y="268770"/>
                    <a:pt x="134385" y="268770"/>
                  </a:cubicBezTo>
                  <a:cubicBezTo>
                    <a:pt x="60166" y="268770"/>
                    <a:pt x="0" y="208604"/>
                    <a:pt x="0" y="134385"/>
                  </a:cubicBezTo>
                  <a:cubicBezTo>
                    <a:pt x="0" y="60166"/>
                    <a:pt x="60166" y="0"/>
                    <a:pt x="134385" y="0"/>
                  </a:cubicBezTo>
                  <a:cubicBezTo>
                    <a:pt x="208604" y="0"/>
                    <a:pt x="268770" y="60166"/>
                    <a:pt x="268770" y="134385"/>
                  </a:cubicBez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164932FD-E687-4F27-B377-B29E07A56FAB}"/>
                </a:ext>
              </a:extLst>
            </p:cNvPr>
            <p:cNvSpPr/>
            <p:nvPr/>
          </p:nvSpPr>
          <p:spPr>
            <a:xfrm>
              <a:off x="7677943" y="4518798"/>
              <a:ext cx="532804" cy="268474"/>
            </a:xfrm>
            <a:custGeom>
              <a:avLst/>
              <a:gdLst>
                <a:gd name="connsiteX0" fmla="*/ 532805 w 532804"/>
                <a:gd name="connsiteY0" fmla="*/ 268474 h 268474"/>
                <a:gd name="connsiteX1" fmla="*/ 532805 w 532804"/>
                <a:gd name="connsiteY1" fmla="*/ 134089 h 268474"/>
                <a:gd name="connsiteX2" fmla="*/ 506164 w 532804"/>
                <a:gd name="connsiteY2" fmla="*/ 80513 h 268474"/>
                <a:gd name="connsiteX3" fmla="*/ 376219 w 532804"/>
                <a:gd name="connsiteY3" fmla="*/ 16576 h 268474"/>
                <a:gd name="connsiteX4" fmla="*/ 266402 w 532804"/>
                <a:gd name="connsiteY4" fmla="*/ 0 h 268474"/>
                <a:gd name="connsiteX5" fmla="*/ 156585 w 532804"/>
                <a:gd name="connsiteY5" fmla="*/ 16576 h 268474"/>
                <a:gd name="connsiteX6" fmla="*/ 26640 w 532804"/>
                <a:gd name="connsiteY6" fmla="*/ 80513 h 268474"/>
                <a:gd name="connsiteX7" fmla="*/ 0 w 532804"/>
                <a:gd name="connsiteY7" fmla="*/ 134089 h 268474"/>
                <a:gd name="connsiteX8" fmla="*/ 0 w 532804"/>
                <a:gd name="connsiteY8" fmla="*/ 268474 h 26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2804" h="268474">
                  <a:moveTo>
                    <a:pt x="532805" y="268474"/>
                  </a:moveTo>
                  <a:lnTo>
                    <a:pt x="532805" y="134089"/>
                  </a:lnTo>
                  <a:cubicBezTo>
                    <a:pt x="532367" y="113150"/>
                    <a:pt x="522598" y="93498"/>
                    <a:pt x="506164" y="80513"/>
                  </a:cubicBezTo>
                  <a:cubicBezTo>
                    <a:pt x="467548" y="50747"/>
                    <a:pt x="423364" y="29008"/>
                    <a:pt x="376219" y="16576"/>
                  </a:cubicBezTo>
                  <a:cubicBezTo>
                    <a:pt x="340634" y="5654"/>
                    <a:pt x="303625" y="65"/>
                    <a:pt x="266402" y="0"/>
                  </a:cubicBezTo>
                  <a:cubicBezTo>
                    <a:pt x="229218" y="574"/>
                    <a:pt x="192280" y="6148"/>
                    <a:pt x="156585" y="16576"/>
                  </a:cubicBezTo>
                  <a:cubicBezTo>
                    <a:pt x="109965" y="30379"/>
                    <a:pt x="66023" y="51999"/>
                    <a:pt x="26640" y="80513"/>
                  </a:cubicBezTo>
                  <a:cubicBezTo>
                    <a:pt x="10206" y="93498"/>
                    <a:pt x="438" y="113150"/>
                    <a:pt x="0" y="134089"/>
                  </a:cubicBezTo>
                  <a:lnTo>
                    <a:pt x="0" y="268474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19901131-5067-4340-8023-7C0C0E78583F}"/>
                </a:ext>
              </a:extLst>
            </p:cNvPr>
            <p:cNvSpPr/>
            <p:nvPr/>
          </p:nvSpPr>
          <p:spPr>
            <a:xfrm>
              <a:off x="6006713" y="2928968"/>
              <a:ext cx="351651" cy="351651"/>
            </a:xfrm>
            <a:custGeom>
              <a:avLst/>
              <a:gdLst>
                <a:gd name="connsiteX0" fmla="*/ 351651 w 351651"/>
                <a:gd name="connsiteY0" fmla="*/ 175826 h 351651"/>
                <a:gd name="connsiteX1" fmla="*/ 175826 w 351651"/>
                <a:gd name="connsiteY1" fmla="*/ 351651 h 351651"/>
                <a:gd name="connsiteX2" fmla="*/ 0 w 351651"/>
                <a:gd name="connsiteY2" fmla="*/ 175825 h 351651"/>
                <a:gd name="connsiteX3" fmla="*/ 175826 w 351651"/>
                <a:gd name="connsiteY3" fmla="*/ 0 h 351651"/>
                <a:gd name="connsiteX4" fmla="*/ 351651 w 351651"/>
                <a:gd name="connsiteY4" fmla="*/ 175826 h 35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651" h="351651">
                  <a:moveTo>
                    <a:pt x="351651" y="175826"/>
                  </a:moveTo>
                  <a:cubicBezTo>
                    <a:pt x="351651" y="272931"/>
                    <a:pt x="272931" y="351651"/>
                    <a:pt x="175826" y="351651"/>
                  </a:cubicBezTo>
                  <a:cubicBezTo>
                    <a:pt x="78720" y="351651"/>
                    <a:pt x="0" y="272931"/>
                    <a:pt x="0" y="175825"/>
                  </a:cubicBezTo>
                  <a:cubicBezTo>
                    <a:pt x="0" y="78720"/>
                    <a:pt x="78720" y="0"/>
                    <a:pt x="175826" y="0"/>
                  </a:cubicBezTo>
                  <a:cubicBezTo>
                    <a:pt x="272931" y="0"/>
                    <a:pt x="351651" y="78720"/>
                    <a:pt x="351651" y="1758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16D6E135-BC44-4BAD-A166-E6889DDA8027}"/>
                </a:ext>
              </a:extLst>
            </p:cNvPr>
            <p:cNvSpPr/>
            <p:nvPr/>
          </p:nvSpPr>
          <p:spPr>
            <a:xfrm>
              <a:off x="5699166" y="3024144"/>
              <a:ext cx="1533132" cy="1881529"/>
            </a:xfrm>
            <a:custGeom>
              <a:avLst/>
              <a:gdLst>
                <a:gd name="connsiteX0" fmla="*/ 1520269 w 1533132"/>
                <a:gd name="connsiteY0" fmla="*/ 12865 h 1881529"/>
                <a:gd name="connsiteX1" fmla="*/ 1457517 w 1533132"/>
                <a:gd name="connsiteY1" fmla="*/ 12865 h 1881529"/>
                <a:gd name="connsiteX2" fmla="*/ 1075082 w 1533132"/>
                <a:gd name="connsiteY2" fmla="*/ 395300 h 1881529"/>
                <a:gd name="connsiteX3" fmla="*/ 988945 w 1533132"/>
                <a:gd name="connsiteY3" fmla="*/ 417205 h 1881529"/>
                <a:gd name="connsiteX4" fmla="*/ 872320 w 1533132"/>
                <a:gd name="connsiteY4" fmla="*/ 603982 h 1881529"/>
                <a:gd name="connsiteX5" fmla="*/ 839167 w 1533132"/>
                <a:gd name="connsiteY5" fmla="*/ 462789 h 1881529"/>
                <a:gd name="connsiteX6" fmla="*/ 812823 w 1533132"/>
                <a:gd name="connsiteY6" fmla="*/ 414245 h 1881529"/>
                <a:gd name="connsiteX7" fmla="*/ 628118 w 1533132"/>
                <a:gd name="connsiteY7" fmla="*/ 317748 h 1881529"/>
                <a:gd name="connsiteX8" fmla="*/ 483372 w 1533132"/>
                <a:gd name="connsiteY8" fmla="*/ 300284 h 1881529"/>
                <a:gd name="connsiteX9" fmla="*/ 338331 w 1533132"/>
                <a:gd name="connsiteY9" fmla="*/ 322188 h 1881529"/>
                <a:gd name="connsiteX10" fmla="*/ 153921 w 1533132"/>
                <a:gd name="connsiteY10" fmla="*/ 418685 h 1881529"/>
                <a:gd name="connsiteX11" fmla="*/ 127577 w 1533132"/>
                <a:gd name="connsiteY11" fmla="*/ 467229 h 1881529"/>
                <a:gd name="connsiteX12" fmla="*/ 0 w 1533132"/>
                <a:gd name="connsiteY12" fmla="*/ 1011874 h 1881529"/>
                <a:gd name="connsiteX13" fmla="*/ 88801 w 1533132"/>
                <a:gd name="connsiteY13" fmla="*/ 1100675 h 1881529"/>
                <a:gd name="connsiteX14" fmla="*/ 172274 w 1533132"/>
                <a:gd name="connsiteY14" fmla="*/ 1034962 h 1881529"/>
                <a:gd name="connsiteX15" fmla="*/ 264626 w 1533132"/>
                <a:gd name="connsiteY15" fmla="*/ 652823 h 1881529"/>
                <a:gd name="connsiteX16" fmla="*/ 264626 w 1533132"/>
                <a:gd name="connsiteY16" fmla="*/ 1881529 h 1881529"/>
                <a:gd name="connsiteX17" fmla="*/ 439564 w 1533132"/>
                <a:gd name="connsiteY17" fmla="*/ 1881529 h 1881529"/>
                <a:gd name="connsiteX18" fmla="*/ 439564 w 1533132"/>
                <a:gd name="connsiteY18" fmla="*/ 1090907 h 1881529"/>
                <a:gd name="connsiteX19" fmla="*/ 528365 w 1533132"/>
                <a:gd name="connsiteY19" fmla="*/ 1090907 h 1881529"/>
                <a:gd name="connsiteX20" fmla="*/ 528365 w 1533132"/>
                <a:gd name="connsiteY20" fmla="*/ 1881529 h 1881529"/>
                <a:gd name="connsiteX21" fmla="*/ 703006 w 1533132"/>
                <a:gd name="connsiteY21" fmla="*/ 1881529 h 1881529"/>
                <a:gd name="connsiteX22" fmla="*/ 703006 w 1533132"/>
                <a:gd name="connsiteY22" fmla="*/ 647199 h 1881529"/>
                <a:gd name="connsiteX23" fmla="*/ 735566 w 1533132"/>
                <a:gd name="connsiteY23" fmla="*/ 786320 h 1881529"/>
                <a:gd name="connsiteX24" fmla="*/ 753031 w 1533132"/>
                <a:gd name="connsiteY24" fmla="*/ 808520 h 1881529"/>
                <a:gd name="connsiteX25" fmla="*/ 871432 w 1533132"/>
                <a:gd name="connsiteY25" fmla="*/ 850256 h 1881529"/>
                <a:gd name="connsiteX26" fmla="*/ 942472 w 1533132"/>
                <a:gd name="connsiteY26" fmla="*/ 817992 h 1881529"/>
                <a:gd name="connsiteX27" fmla="*/ 1123034 w 1533132"/>
                <a:gd name="connsiteY27" fmla="*/ 521989 h 1881529"/>
                <a:gd name="connsiteX28" fmla="*/ 1135170 w 1533132"/>
                <a:gd name="connsiteY28" fmla="*/ 460717 h 1881529"/>
                <a:gd name="connsiteX29" fmla="*/ 1519973 w 1533132"/>
                <a:gd name="connsiteY29" fmla="*/ 75914 h 1881529"/>
                <a:gd name="connsiteX30" fmla="*/ 1520269 w 1533132"/>
                <a:gd name="connsiteY30" fmla="*/ 12865 h 188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33132" h="1881529">
                  <a:moveTo>
                    <a:pt x="1520269" y="12865"/>
                  </a:moveTo>
                  <a:cubicBezTo>
                    <a:pt x="1502867" y="-4288"/>
                    <a:pt x="1474919" y="-4288"/>
                    <a:pt x="1457517" y="12865"/>
                  </a:cubicBezTo>
                  <a:lnTo>
                    <a:pt x="1075082" y="395300"/>
                  </a:lnTo>
                  <a:cubicBezTo>
                    <a:pt x="1044519" y="386675"/>
                    <a:pt x="1011675" y="395025"/>
                    <a:pt x="988945" y="417205"/>
                  </a:cubicBezTo>
                  <a:cubicBezTo>
                    <a:pt x="982729" y="423421"/>
                    <a:pt x="872320" y="603982"/>
                    <a:pt x="872320" y="603982"/>
                  </a:cubicBezTo>
                  <a:lnTo>
                    <a:pt x="839167" y="462789"/>
                  </a:lnTo>
                  <a:cubicBezTo>
                    <a:pt x="834778" y="444585"/>
                    <a:pt x="825696" y="427846"/>
                    <a:pt x="812823" y="414245"/>
                  </a:cubicBezTo>
                  <a:cubicBezTo>
                    <a:pt x="758267" y="370143"/>
                    <a:pt x="695479" y="337340"/>
                    <a:pt x="628118" y="317748"/>
                  </a:cubicBezTo>
                  <a:cubicBezTo>
                    <a:pt x="580497" y="307562"/>
                    <a:pt x="532050" y="301716"/>
                    <a:pt x="483372" y="300284"/>
                  </a:cubicBezTo>
                  <a:cubicBezTo>
                    <a:pt x="434262" y="301041"/>
                    <a:pt x="385475" y="308409"/>
                    <a:pt x="338331" y="322188"/>
                  </a:cubicBezTo>
                  <a:cubicBezTo>
                    <a:pt x="270360" y="340007"/>
                    <a:pt x="207311" y="372999"/>
                    <a:pt x="153921" y="418685"/>
                  </a:cubicBezTo>
                  <a:cubicBezTo>
                    <a:pt x="140933" y="432203"/>
                    <a:pt x="131832" y="448972"/>
                    <a:pt x="127577" y="467229"/>
                  </a:cubicBezTo>
                  <a:cubicBezTo>
                    <a:pt x="127577" y="467229"/>
                    <a:pt x="0" y="1002994"/>
                    <a:pt x="0" y="1011874"/>
                  </a:cubicBezTo>
                  <a:cubicBezTo>
                    <a:pt x="0" y="1060919"/>
                    <a:pt x="39758" y="1100675"/>
                    <a:pt x="88801" y="1100675"/>
                  </a:cubicBezTo>
                  <a:cubicBezTo>
                    <a:pt x="128104" y="1099665"/>
                    <a:pt x="162064" y="1072930"/>
                    <a:pt x="172274" y="1034962"/>
                  </a:cubicBezTo>
                  <a:lnTo>
                    <a:pt x="264626" y="652823"/>
                  </a:lnTo>
                  <a:lnTo>
                    <a:pt x="264626" y="1881529"/>
                  </a:lnTo>
                  <a:lnTo>
                    <a:pt x="439564" y="1881529"/>
                  </a:lnTo>
                  <a:lnTo>
                    <a:pt x="439564" y="1090907"/>
                  </a:lnTo>
                  <a:lnTo>
                    <a:pt x="528365" y="1090907"/>
                  </a:lnTo>
                  <a:lnTo>
                    <a:pt x="528365" y="1881529"/>
                  </a:lnTo>
                  <a:lnTo>
                    <a:pt x="703006" y="1881529"/>
                  </a:lnTo>
                  <a:lnTo>
                    <a:pt x="703006" y="647199"/>
                  </a:lnTo>
                  <a:lnTo>
                    <a:pt x="735566" y="786320"/>
                  </a:lnTo>
                  <a:cubicBezTo>
                    <a:pt x="737825" y="795937"/>
                    <a:pt x="744216" y="804062"/>
                    <a:pt x="753031" y="808520"/>
                  </a:cubicBezTo>
                  <a:cubicBezTo>
                    <a:pt x="787068" y="834645"/>
                    <a:pt x="828535" y="849262"/>
                    <a:pt x="871432" y="850256"/>
                  </a:cubicBezTo>
                  <a:cubicBezTo>
                    <a:pt x="899362" y="854167"/>
                    <a:pt x="927039" y="841595"/>
                    <a:pt x="942472" y="817992"/>
                  </a:cubicBezTo>
                  <a:lnTo>
                    <a:pt x="1123034" y="521989"/>
                  </a:lnTo>
                  <a:cubicBezTo>
                    <a:pt x="1134575" y="503791"/>
                    <a:pt x="1138906" y="481940"/>
                    <a:pt x="1135170" y="460717"/>
                  </a:cubicBezTo>
                  <a:lnTo>
                    <a:pt x="1519973" y="75914"/>
                  </a:lnTo>
                  <a:cubicBezTo>
                    <a:pt x="1537402" y="58559"/>
                    <a:pt x="1537535" y="30382"/>
                    <a:pt x="1520269" y="1286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B0CA3E57-C281-484F-8E43-1A7EF978F192}"/>
                </a:ext>
              </a:extLst>
            </p:cNvPr>
            <p:cNvSpPr/>
            <p:nvPr/>
          </p:nvSpPr>
          <p:spPr>
            <a:xfrm>
              <a:off x="6257131" y="2626453"/>
              <a:ext cx="1687214" cy="1213610"/>
            </a:xfrm>
            <a:custGeom>
              <a:avLst/>
              <a:gdLst>
                <a:gd name="connsiteX0" fmla="*/ 1568814 w 1687214"/>
                <a:gd name="connsiteY0" fmla="*/ 0 h 1213610"/>
                <a:gd name="connsiteX1" fmla="*/ 118401 w 1687214"/>
                <a:gd name="connsiteY1" fmla="*/ 0 h 1213610"/>
                <a:gd name="connsiteX2" fmla="*/ 0 w 1687214"/>
                <a:gd name="connsiteY2" fmla="*/ 118401 h 1213610"/>
                <a:gd name="connsiteX3" fmla="*/ 0 w 1687214"/>
                <a:gd name="connsiteY3" fmla="*/ 224962 h 1213610"/>
                <a:gd name="connsiteX4" fmla="*/ 118401 w 1687214"/>
                <a:gd name="connsiteY4" fmla="*/ 296003 h 1213610"/>
                <a:gd name="connsiteX5" fmla="*/ 118401 w 1687214"/>
                <a:gd name="connsiteY5" fmla="*/ 118401 h 1213610"/>
                <a:gd name="connsiteX6" fmla="*/ 1568814 w 1687214"/>
                <a:gd name="connsiteY6" fmla="*/ 118401 h 1213610"/>
                <a:gd name="connsiteX7" fmla="*/ 1568814 w 1687214"/>
                <a:gd name="connsiteY7" fmla="*/ 1095210 h 1213610"/>
                <a:gd name="connsiteX8" fmla="*/ 558557 w 1687214"/>
                <a:gd name="connsiteY8" fmla="*/ 1095210 h 1213610"/>
                <a:gd name="connsiteX9" fmla="*/ 486332 w 1687214"/>
                <a:gd name="connsiteY9" fmla="*/ 1213611 h 1213610"/>
                <a:gd name="connsiteX10" fmla="*/ 1568814 w 1687214"/>
                <a:gd name="connsiteY10" fmla="*/ 1213611 h 1213610"/>
                <a:gd name="connsiteX11" fmla="*/ 1687215 w 1687214"/>
                <a:gd name="connsiteY11" fmla="*/ 1095210 h 1213610"/>
                <a:gd name="connsiteX12" fmla="*/ 1687215 w 1687214"/>
                <a:gd name="connsiteY12" fmla="*/ 118401 h 1213610"/>
                <a:gd name="connsiteX13" fmla="*/ 1568814 w 1687214"/>
                <a:gd name="connsiteY13" fmla="*/ 0 h 1213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7214" h="1213610">
                  <a:moveTo>
                    <a:pt x="1568814" y="0"/>
                  </a:moveTo>
                  <a:lnTo>
                    <a:pt x="118401" y="0"/>
                  </a:lnTo>
                  <a:cubicBezTo>
                    <a:pt x="53011" y="0"/>
                    <a:pt x="0" y="53011"/>
                    <a:pt x="0" y="118401"/>
                  </a:cubicBezTo>
                  <a:lnTo>
                    <a:pt x="0" y="224962"/>
                  </a:lnTo>
                  <a:cubicBezTo>
                    <a:pt x="45259" y="237282"/>
                    <a:pt x="86231" y="261868"/>
                    <a:pt x="118401" y="296003"/>
                  </a:cubicBezTo>
                  <a:lnTo>
                    <a:pt x="118401" y="118401"/>
                  </a:lnTo>
                  <a:lnTo>
                    <a:pt x="1568814" y="118401"/>
                  </a:lnTo>
                  <a:lnTo>
                    <a:pt x="1568814" y="1095210"/>
                  </a:lnTo>
                  <a:lnTo>
                    <a:pt x="558557" y="1095210"/>
                  </a:lnTo>
                  <a:lnTo>
                    <a:pt x="486332" y="1213611"/>
                  </a:lnTo>
                  <a:lnTo>
                    <a:pt x="1568814" y="1213611"/>
                  </a:lnTo>
                  <a:cubicBezTo>
                    <a:pt x="1634204" y="1213611"/>
                    <a:pt x="1687215" y="1160600"/>
                    <a:pt x="1687215" y="1095210"/>
                  </a:cubicBezTo>
                  <a:lnTo>
                    <a:pt x="1687215" y="118401"/>
                  </a:lnTo>
                  <a:cubicBezTo>
                    <a:pt x="1687215" y="53011"/>
                    <a:pt x="1634204" y="0"/>
                    <a:pt x="156881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CO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>
            <a:extLst>
              <a:ext uri="{FF2B5EF4-FFF2-40B4-BE49-F238E27FC236}">
                <a16:creationId xmlns:a16="http://schemas.microsoft.com/office/drawing/2014/main" id="{DE719E91-012C-4C25-859D-E3C9DA847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616325"/>
            <a:ext cx="7772400" cy="1093788"/>
          </a:xfrm>
        </p:spPr>
        <p:txBody>
          <a:bodyPr/>
          <a:lstStyle/>
          <a:p>
            <a:pPr eaLnBrk="1" hangingPunct="1"/>
            <a:r>
              <a:rPr lang="es-ES" altLang="es-CO" sz="6000" dirty="0"/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>
            <a:extLst>
              <a:ext uri="{FF2B5EF4-FFF2-40B4-BE49-F238E27FC236}">
                <a16:creationId xmlns:a16="http://schemas.microsoft.com/office/drawing/2014/main" id="{8CEB2ED2-9AC5-4814-9F58-F39B3E9EEF5D}"/>
              </a:ext>
            </a:extLst>
          </p:cNvPr>
          <p:cNvSpPr/>
          <p:nvPr/>
        </p:nvSpPr>
        <p:spPr>
          <a:xfrm>
            <a:off x="0" y="620713"/>
            <a:ext cx="4572000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1. Reseña Paso Firme S.A.S</a:t>
            </a:r>
          </a:p>
        </p:txBody>
      </p:sp>
      <p:graphicFrame>
        <p:nvGraphicFramePr>
          <p:cNvPr id="2" name="1 Diagrama">
            <a:extLst>
              <a:ext uri="{FF2B5EF4-FFF2-40B4-BE49-F238E27FC236}">
                <a16:creationId xmlns:a16="http://schemas.microsoft.com/office/drawing/2014/main" id="{77ADEC47-28FC-473D-9BE5-C19C3CB28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7085474"/>
              </p:ext>
            </p:extLst>
          </p:nvPr>
        </p:nvGraphicFramePr>
        <p:xfrm>
          <a:off x="203200" y="1044222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4" name="Picture 7">
            <a:extLst>
              <a:ext uri="{FF2B5EF4-FFF2-40B4-BE49-F238E27FC236}">
                <a16:creationId xmlns:a16="http://schemas.microsoft.com/office/drawing/2014/main" id="{7FA92C04-6DC6-419A-91BB-08BDB03A5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781778"/>
            <a:ext cx="4608512" cy="2647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9C7B961E-CB33-4C7E-A089-1B8D73EBBD76}"/>
              </a:ext>
            </a:extLst>
          </p:cNvPr>
          <p:cNvSpPr>
            <a:spLocks/>
          </p:cNvSpPr>
          <p:nvPr/>
        </p:nvSpPr>
        <p:spPr bwMode="auto">
          <a:xfrm>
            <a:off x="3195122" y="3364783"/>
            <a:ext cx="2236760" cy="2635967"/>
          </a:xfrm>
          <a:custGeom>
            <a:avLst/>
            <a:gdLst>
              <a:gd name="connsiteX0" fmla="*/ 1666141 w 2982347"/>
              <a:gd name="connsiteY0" fmla="*/ 239 h 3514622"/>
              <a:gd name="connsiteX1" fmla="*/ 2799671 w 2982347"/>
              <a:gd name="connsiteY1" fmla="*/ 661872 h 3514622"/>
              <a:gd name="connsiteX2" fmla="*/ 2980634 w 2982347"/>
              <a:gd name="connsiteY2" fmla="*/ 1420167 h 3514622"/>
              <a:gd name="connsiteX3" fmla="*/ 2708614 w 2982347"/>
              <a:gd name="connsiteY3" fmla="*/ 2261436 h 3514622"/>
              <a:gd name="connsiteX4" fmla="*/ 2539322 w 2982347"/>
              <a:gd name="connsiteY4" fmla="*/ 3264838 h 3514622"/>
              <a:gd name="connsiteX5" fmla="*/ 2563883 w 2982347"/>
              <a:gd name="connsiteY5" fmla="*/ 3514622 h 3514622"/>
              <a:gd name="connsiteX6" fmla="*/ 1051857 w 2982347"/>
              <a:gd name="connsiteY6" fmla="*/ 3514622 h 3514622"/>
              <a:gd name="connsiteX7" fmla="*/ 1055745 w 2982347"/>
              <a:gd name="connsiteY7" fmla="*/ 3424232 h 3514622"/>
              <a:gd name="connsiteX8" fmla="*/ 1045372 w 2982347"/>
              <a:gd name="connsiteY8" fmla="*/ 3265198 h 3514622"/>
              <a:gd name="connsiteX9" fmla="*/ 732433 w 2982347"/>
              <a:gd name="connsiteY9" fmla="*/ 3165513 h 3514622"/>
              <a:gd name="connsiteX10" fmla="*/ 348032 w 2982347"/>
              <a:gd name="connsiteY10" fmla="*/ 2997259 h 3514622"/>
              <a:gd name="connsiteX11" fmla="*/ 308266 w 2982347"/>
              <a:gd name="connsiteY11" fmla="*/ 2759860 h 3514622"/>
              <a:gd name="connsiteX12" fmla="*/ 300198 w 2982347"/>
              <a:gd name="connsiteY12" fmla="*/ 2441791 h 3514622"/>
              <a:gd name="connsiteX13" fmla="*/ 300198 w 2982347"/>
              <a:gd name="connsiteY13" fmla="*/ 2439486 h 3514622"/>
              <a:gd name="connsiteX14" fmla="*/ 18380 w 2982347"/>
              <a:gd name="connsiteY14" fmla="*/ 2276418 h 3514622"/>
              <a:gd name="connsiteX15" fmla="*/ 100793 w 2982347"/>
              <a:gd name="connsiteY15" fmla="*/ 1943368 h 3514622"/>
              <a:gd name="connsiteX16" fmla="*/ 288671 w 2982347"/>
              <a:gd name="connsiteY16" fmla="*/ 1478941 h 3514622"/>
              <a:gd name="connsiteX17" fmla="*/ 385492 w 2982347"/>
              <a:gd name="connsiteY17" fmla="*/ 979365 h 3514622"/>
              <a:gd name="connsiteX18" fmla="*/ 1468386 w 2982347"/>
              <a:gd name="connsiteY18" fmla="*/ 11329 h 3514622"/>
              <a:gd name="connsiteX19" fmla="*/ 1666141 w 2982347"/>
              <a:gd name="connsiteY19" fmla="*/ 239 h 3514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82347" h="3514622">
                <a:moveTo>
                  <a:pt x="1666141" y="239"/>
                </a:moveTo>
                <a:cubicBezTo>
                  <a:pt x="2126276" y="8952"/>
                  <a:pt x="2568209" y="256003"/>
                  <a:pt x="2799671" y="661872"/>
                </a:cubicBezTo>
                <a:cubicBezTo>
                  <a:pt x="2929918" y="890628"/>
                  <a:pt x="2993889" y="1157414"/>
                  <a:pt x="2980634" y="1420167"/>
                </a:cubicBezTo>
                <a:cubicBezTo>
                  <a:pt x="2965073" y="1723255"/>
                  <a:pt x="2826182" y="1987736"/>
                  <a:pt x="2708614" y="2261436"/>
                </a:cubicBezTo>
                <a:cubicBezTo>
                  <a:pt x="2569146" y="2587284"/>
                  <a:pt x="2521744" y="2926241"/>
                  <a:pt x="2539322" y="3264838"/>
                </a:cubicBezTo>
                <a:lnTo>
                  <a:pt x="2563883" y="3514622"/>
                </a:lnTo>
                <a:lnTo>
                  <a:pt x="1051857" y="3514622"/>
                </a:lnTo>
                <a:lnTo>
                  <a:pt x="1055745" y="3424232"/>
                </a:lnTo>
                <a:cubicBezTo>
                  <a:pt x="1057330" y="3369204"/>
                  <a:pt x="1056034" y="3314464"/>
                  <a:pt x="1045372" y="3265198"/>
                </a:cubicBezTo>
                <a:cubicBezTo>
                  <a:pt x="1018285" y="3139007"/>
                  <a:pt x="832712" y="3166089"/>
                  <a:pt x="732433" y="3165513"/>
                </a:cubicBezTo>
                <a:cubicBezTo>
                  <a:pt x="579710" y="3163784"/>
                  <a:pt x="425834" y="3147650"/>
                  <a:pt x="348032" y="2997259"/>
                </a:cubicBezTo>
                <a:cubicBezTo>
                  <a:pt x="309995" y="2924080"/>
                  <a:pt x="310571" y="2839953"/>
                  <a:pt x="308266" y="2759860"/>
                </a:cubicBezTo>
                <a:cubicBezTo>
                  <a:pt x="305384" y="2653837"/>
                  <a:pt x="300774" y="2547814"/>
                  <a:pt x="300198" y="2441791"/>
                </a:cubicBezTo>
                <a:cubicBezTo>
                  <a:pt x="300198" y="2440638"/>
                  <a:pt x="300198" y="2440062"/>
                  <a:pt x="300198" y="2439486"/>
                </a:cubicBezTo>
                <a:cubicBezTo>
                  <a:pt x="159001" y="2407218"/>
                  <a:pt x="74859" y="2369764"/>
                  <a:pt x="18380" y="2276418"/>
                </a:cubicBezTo>
                <a:cubicBezTo>
                  <a:pt x="-36370" y="2185377"/>
                  <a:pt x="43162" y="2064948"/>
                  <a:pt x="100793" y="1943368"/>
                </a:cubicBezTo>
                <a:cubicBezTo>
                  <a:pt x="174561" y="1786638"/>
                  <a:pt x="226429" y="1641432"/>
                  <a:pt x="288671" y="1478941"/>
                </a:cubicBezTo>
                <a:cubicBezTo>
                  <a:pt x="350337" y="1318754"/>
                  <a:pt x="342845" y="1144162"/>
                  <a:pt x="385492" y="979365"/>
                </a:cubicBezTo>
                <a:cubicBezTo>
                  <a:pt x="515163" y="478637"/>
                  <a:pt x="954314" y="79322"/>
                  <a:pt x="1468386" y="11329"/>
                </a:cubicBezTo>
                <a:cubicBezTo>
                  <a:pt x="1534302" y="2614"/>
                  <a:pt x="1600407" y="-1006"/>
                  <a:pt x="1666141" y="2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chemeClr val="tx1">
                <a:lumMod val="50000"/>
                <a:lumOff val="50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5" name="Graphic 4" descr="Lightbulb">
            <a:extLst>
              <a:ext uri="{FF2B5EF4-FFF2-40B4-BE49-F238E27FC236}">
                <a16:creationId xmlns:a16="http://schemas.microsoft.com/office/drawing/2014/main" id="{6A83EF17-8D6C-4954-B0D4-155B20A17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94943" y="3963437"/>
            <a:ext cx="1044978" cy="1044978"/>
          </a:xfrm>
          <a:prstGeom prst="rect">
            <a:avLst/>
          </a:prstGeom>
        </p:spPr>
      </p:pic>
      <p:sp>
        <p:nvSpPr>
          <p:cNvPr id="52" name="Freeform 191">
            <a:extLst>
              <a:ext uri="{FF2B5EF4-FFF2-40B4-BE49-F238E27FC236}">
                <a16:creationId xmlns:a16="http://schemas.microsoft.com/office/drawing/2014/main" id="{ACF7C291-64B8-4E33-BC7B-553455658FDC}"/>
              </a:ext>
            </a:extLst>
          </p:cNvPr>
          <p:cNvSpPr>
            <a:spLocks/>
          </p:cNvSpPr>
          <p:nvPr/>
        </p:nvSpPr>
        <p:spPr bwMode="auto">
          <a:xfrm>
            <a:off x="1397464" y="2078079"/>
            <a:ext cx="1762832" cy="1004583"/>
          </a:xfrm>
          <a:custGeom>
            <a:avLst/>
            <a:gdLst>
              <a:gd name="T0" fmla="*/ 4017 w 4210"/>
              <a:gd name="T1" fmla="*/ 53 h 1948"/>
              <a:gd name="T2" fmla="*/ 3974 w 4210"/>
              <a:gd name="T3" fmla="*/ 58 h 1948"/>
              <a:gd name="T4" fmla="*/ 3956 w 4210"/>
              <a:gd name="T5" fmla="*/ 49 h 1948"/>
              <a:gd name="T6" fmla="*/ 3788 w 4210"/>
              <a:gd name="T7" fmla="*/ 27 h 1948"/>
              <a:gd name="T8" fmla="*/ 3503 w 4210"/>
              <a:gd name="T9" fmla="*/ 17 h 1948"/>
              <a:gd name="T10" fmla="*/ 3017 w 4210"/>
              <a:gd name="T11" fmla="*/ 2 h 1948"/>
              <a:gd name="T12" fmla="*/ 2302 w 4210"/>
              <a:gd name="T13" fmla="*/ 6 h 1948"/>
              <a:gd name="T14" fmla="*/ 1829 w 4210"/>
              <a:gd name="T15" fmla="*/ 27 h 1948"/>
              <a:gd name="T16" fmla="*/ 882 w 4210"/>
              <a:gd name="T17" fmla="*/ 104 h 1948"/>
              <a:gd name="T18" fmla="*/ 299 w 4210"/>
              <a:gd name="T19" fmla="*/ 199 h 1948"/>
              <a:gd name="T20" fmla="*/ 174 w 4210"/>
              <a:gd name="T21" fmla="*/ 228 h 1948"/>
              <a:gd name="T22" fmla="*/ 166 w 4210"/>
              <a:gd name="T23" fmla="*/ 264 h 1948"/>
              <a:gd name="T24" fmla="*/ 191 w 4210"/>
              <a:gd name="T25" fmla="*/ 277 h 1948"/>
              <a:gd name="T26" fmla="*/ 1360 w 4210"/>
              <a:gd name="T27" fmla="*/ 153 h 1948"/>
              <a:gd name="T28" fmla="*/ 2064 w 4210"/>
              <a:gd name="T29" fmla="*/ 101 h 1948"/>
              <a:gd name="T30" fmla="*/ 2763 w 4210"/>
              <a:gd name="T31" fmla="*/ 84 h 1948"/>
              <a:gd name="T32" fmla="*/ 3228 w 4210"/>
              <a:gd name="T33" fmla="*/ 91 h 1948"/>
              <a:gd name="T34" fmla="*/ 3578 w 4210"/>
              <a:gd name="T35" fmla="*/ 107 h 1948"/>
              <a:gd name="T36" fmla="*/ 3875 w 4210"/>
              <a:gd name="T37" fmla="*/ 124 h 1948"/>
              <a:gd name="T38" fmla="*/ 3959 w 4210"/>
              <a:gd name="T39" fmla="*/ 220 h 1948"/>
              <a:gd name="T40" fmla="*/ 4002 w 4210"/>
              <a:gd name="T41" fmla="*/ 610 h 1948"/>
              <a:gd name="T42" fmla="*/ 3983 w 4210"/>
              <a:gd name="T43" fmla="*/ 1100 h 1948"/>
              <a:gd name="T44" fmla="*/ 3965 w 4210"/>
              <a:gd name="T45" fmla="*/ 1593 h 1948"/>
              <a:gd name="T46" fmla="*/ 3965 w 4210"/>
              <a:gd name="T47" fmla="*/ 1690 h 1948"/>
              <a:gd name="T48" fmla="*/ 3862 w 4210"/>
              <a:gd name="T49" fmla="*/ 1684 h 1948"/>
              <a:gd name="T50" fmla="*/ 3680 w 4210"/>
              <a:gd name="T51" fmla="*/ 1662 h 1948"/>
              <a:gd name="T52" fmla="*/ 3267 w 4210"/>
              <a:gd name="T53" fmla="*/ 1611 h 1948"/>
              <a:gd name="T54" fmla="*/ 2598 w 4210"/>
              <a:gd name="T55" fmla="*/ 1592 h 1948"/>
              <a:gd name="T56" fmla="*/ 2218 w 4210"/>
              <a:gd name="T57" fmla="*/ 1582 h 1948"/>
              <a:gd name="T58" fmla="*/ 1529 w 4210"/>
              <a:gd name="T59" fmla="*/ 1547 h 1948"/>
              <a:gd name="T60" fmla="*/ 330 w 4210"/>
              <a:gd name="T61" fmla="*/ 1514 h 1948"/>
              <a:gd name="T62" fmla="*/ 89 w 4210"/>
              <a:gd name="T63" fmla="*/ 1441 h 1948"/>
              <a:gd name="T64" fmla="*/ 113 w 4210"/>
              <a:gd name="T65" fmla="*/ 1050 h 1948"/>
              <a:gd name="T66" fmla="*/ 140 w 4210"/>
              <a:gd name="T67" fmla="*/ 722 h 1948"/>
              <a:gd name="T68" fmla="*/ 159 w 4210"/>
              <a:gd name="T69" fmla="*/ 473 h 1948"/>
              <a:gd name="T70" fmla="*/ 160 w 4210"/>
              <a:gd name="T71" fmla="*/ 281 h 1948"/>
              <a:gd name="T72" fmla="*/ 152 w 4210"/>
              <a:gd name="T73" fmla="*/ 238 h 1948"/>
              <a:gd name="T74" fmla="*/ 127 w 4210"/>
              <a:gd name="T75" fmla="*/ 234 h 1948"/>
              <a:gd name="T76" fmla="*/ 108 w 4210"/>
              <a:gd name="T77" fmla="*/ 282 h 1948"/>
              <a:gd name="T78" fmla="*/ 78 w 4210"/>
              <a:gd name="T79" fmla="*/ 490 h 1948"/>
              <a:gd name="T80" fmla="*/ 55 w 4210"/>
              <a:gd name="T81" fmla="*/ 753 h 1948"/>
              <a:gd name="T82" fmla="*/ 25 w 4210"/>
              <a:gd name="T83" fmla="*/ 1108 h 1948"/>
              <a:gd name="T84" fmla="*/ 4 w 4210"/>
              <a:gd name="T85" fmla="*/ 1350 h 1948"/>
              <a:gd name="T86" fmla="*/ 12 w 4210"/>
              <a:gd name="T87" fmla="*/ 1527 h 1948"/>
              <a:gd name="T88" fmla="*/ 24 w 4210"/>
              <a:gd name="T89" fmla="*/ 1569 h 1948"/>
              <a:gd name="T90" fmla="*/ 37 w 4210"/>
              <a:gd name="T91" fmla="*/ 1599 h 1948"/>
              <a:gd name="T92" fmla="*/ 159 w 4210"/>
              <a:gd name="T93" fmla="*/ 1693 h 1948"/>
              <a:gd name="T94" fmla="*/ 353 w 4210"/>
              <a:gd name="T95" fmla="*/ 1757 h 1948"/>
              <a:gd name="T96" fmla="*/ 724 w 4210"/>
              <a:gd name="T97" fmla="*/ 1783 h 1948"/>
              <a:gd name="T98" fmla="*/ 1368 w 4210"/>
              <a:gd name="T99" fmla="*/ 1814 h 1948"/>
              <a:gd name="T100" fmla="*/ 2992 w 4210"/>
              <a:gd name="T101" fmla="*/ 1897 h 1948"/>
              <a:gd name="T102" fmla="*/ 4087 w 4210"/>
              <a:gd name="T103" fmla="*/ 1948 h 1948"/>
              <a:gd name="T104" fmla="*/ 4138 w 4210"/>
              <a:gd name="T105" fmla="*/ 1913 h 1948"/>
              <a:gd name="T106" fmla="*/ 4152 w 4210"/>
              <a:gd name="T107" fmla="*/ 1868 h 1948"/>
              <a:gd name="T108" fmla="*/ 4192 w 4210"/>
              <a:gd name="T109" fmla="*/ 767 h 1948"/>
              <a:gd name="T110" fmla="*/ 4208 w 4210"/>
              <a:gd name="T111" fmla="*/ 531 h 1948"/>
              <a:gd name="T112" fmla="*/ 4203 w 4210"/>
              <a:gd name="T113" fmla="*/ 326 h 1948"/>
              <a:gd name="T114" fmla="*/ 4151 w 4210"/>
              <a:gd name="T115" fmla="*/ 170 h 1948"/>
              <a:gd name="T116" fmla="*/ 4094 w 4210"/>
              <a:gd name="T117" fmla="*/ 100 h 1948"/>
              <a:gd name="T118" fmla="*/ 4033 w 4210"/>
              <a:gd name="T119" fmla="*/ 59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10" h="1948">
                <a:moveTo>
                  <a:pt x="4033" y="59"/>
                </a:moveTo>
                <a:lnTo>
                  <a:pt x="4017" y="53"/>
                </a:lnTo>
                <a:lnTo>
                  <a:pt x="3987" y="53"/>
                </a:lnTo>
                <a:lnTo>
                  <a:pt x="3974" y="58"/>
                </a:lnTo>
                <a:lnTo>
                  <a:pt x="3968" y="53"/>
                </a:lnTo>
                <a:lnTo>
                  <a:pt x="3956" y="49"/>
                </a:lnTo>
                <a:lnTo>
                  <a:pt x="3902" y="39"/>
                </a:lnTo>
                <a:lnTo>
                  <a:pt x="3788" y="27"/>
                </a:lnTo>
                <a:lnTo>
                  <a:pt x="3617" y="21"/>
                </a:lnTo>
                <a:lnTo>
                  <a:pt x="3503" y="17"/>
                </a:lnTo>
                <a:lnTo>
                  <a:pt x="3260" y="6"/>
                </a:lnTo>
                <a:lnTo>
                  <a:pt x="3017" y="2"/>
                </a:lnTo>
                <a:lnTo>
                  <a:pt x="2778" y="0"/>
                </a:lnTo>
                <a:lnTo>
                  <a:pt x="2302" y="6"/>
                </a:lnTo>
                <a:lnTo>
                  <a:pt x="2064" y="15"/>
                </a:lnTo>
                <a:lnTo>
                  <a:pt x="1829" y="27"/>
                </a:lnTo>
                <a:lnTo>
                  <a:pt x="1355" y="57"/>
                </a:lnTo>
                <a:lnTo>
                  <a:pt x="882" y="104"/>
                </a:lnTo>
                <a:lnTo>
                  <a:pt x="531" y="155"/>
                </a:lnTo>
                <a:lnTo>
                  <a:pt x="299" y="199"/>
                </a:lnTo>
                <a:lnTo>
                  <a:pt x="183" y="224"/>
                </a:lnTo>
                <a:lnTo>
                  <a:pt x="174" y="228"/>
                </a:lnTo>
                <a:lnTo>
                  <a:pt x="165" y="245"/>
                </a:lnTo>
                <a:lnTo>
                  <a:pt x="166" y="264"/>
                </a:lnTo>
                <a:lnTo>
                  <a:pt x="181" y="277"/>
                </a:lnTo>
                <a:lnTo>
                  <a:pt x="191" y="277"/>
                </a:lnTo>
                <a:lnTo>
                  <a:pt x="659" y="229"/>
                </a:lnTo>
                <a:lnTo>
                  <a:pt x="1360" y="153"/>
                </a:lnTo>
                <a:lnTo>
                  <a:pt x="1828" y="113"/>
                </a:lnTo>
                <a:lnTo>
                  <a:pt x="2064" y="101"/>
                </a:lnTo>
                <a:lnTo>
                  <a:pt x="2297" y="92"/>
                </a:lnTo>
                <a:lnTo>
                  <a:pt x="2763" y="84"/>
                </a:lnTo>
                <a:lnTo>
                  <a:pt x="2996" y="87"/>
                </a:lnTo>
                <a:lnTo>
                  <a:pt x="3228" y="91"/>
                </a:lnTo>
                <a:lnTo>
                  <a:pt x="3461" y="100"/>
                </a:lnTo>
                <a:lnTo>
                  <a:pt x="3578" y="107"/>
                </a:lnTo>
                <a:lnTo>
                  <a:pt x="3757" y="120"/>
                </a:lnTo>
                <a:lnTo>
                  <a:pt x="3875" y="124"/>
                </a:lnTo>
                <a:lnTo>
                  <a:pt x="3934" y="123"/>
                </a:lnTo>
                <a:lnTo>
                  <a:pt x="3959" y="220"/>
                </a:lnTo>
                <a:lnTo>
                  <a:pt x="3990" y="415"/>
                </a:lnTo>
                <a:lnTo>
                  <a:pt x="4002" y="610"/>
                </a:lnTo>
                <a:lnTo>
                  <a:pt x="4000" y="806"/>
                </a:lnTo>
                <a:lnTo>
                  <a:pt x="3983" y="1100"/>
                </a:lnTo>
                <a:lnTo>
                  <a:pt x="3967" y="1396"/>
                </a:lnTo>
                <a:lnTo>
                  <a:pt x="3965" y="1593"/>
                </a:lnTo>
                <a:lnTo>
                  <a:pt x="3971" y="1691"/>
                </a:lnTo>
                <a:lnTo>
                  <a:pt x="3965" y="1690"/>
                </a:lnTo>
                <a:lnTo>
                  <a:pt x="3960" y="1690"/>
                </a:lnTo>
                <a:lnTo>
                  <a:pt x="3862" y="1684"/>
                </a:lnTo>
                <a:lnTo>
                  <a:pt x="3762" y="1676"/>
                </a:lnTo>
                <a:lnTo>
                  <a:pt x="3680" y="1662"/>
                </a:lnTo>
                <a:lnTo>
                  <a:pt x="3516" y="1637"/>
                </a:lnTo>
                <a:lnTo>
                  <a:pt x="3267" y="1611"/>
                </a:lnTo>
                <a:lnTo>
                  <a:pt x="2932" y="1594"/>
                </a:lnTo>
                <a:lnTo>
                  <a:pt x="2598" y="1592"/>
                </a:lnTo>
                <a:lnTo>
                  <a:pt x="2431" y="1593"/>
                </a:lnTo>
                <a:lnTo>
                  <a:pt x="2218" y="1582"/>
                </a:lnTo>
                <a:lnTo>
                  <a:pt x="2007" y="1572"/>
                </a:lnTo>
                <a:lnTo>
                  <a:pt x="1529" y="1547"/>
                </a:lnTo>
                <a:lnTo>
                  <a:pt x="809" y="1519"/>
                </a:lnTo>
                <a:lnTo>
                  <a:pt x="330" y="1514"/>
                </a:lnTo>
                <a:lnTo>
                  <a:pt x="91" y="1519"/>
                </a:lnTo>
                <a:lnTo>
                  <a:pt x="89" y="1441"/>
                </a:lnTo>
                <a:lnTo>
                  <a:pt x="94" y="1284"/>
                </a:lnTo>
                <a:lnTo>
                  <a:pt x="113" y="1050"/>
                </a:lnTo>
                <a:lnTo>
                  <a:pt x="127" y="893"/>
                </a:lnTo>
                <a:lnTo>
                  <a:pt x="140" y="722"/>
                </a:lnTo>
                <a:lnTo>
                  <a:pt x="152" y="549"/>
                </a:lnTo>
                <a:lnTo>
                  <a:pt x="159" y="473"/>
                </a:lnTo>
                <a:lnTo>
                  <a:pt x="164" y="358"/>
                </a:lnTo>
                <a:lnTo>
                  <a:pt x="160" y="281"/>
                </a:lnTo>
                <a:lnTo>
                  <a:pt x="155" y="245"/>
                </a:lnTo>
                <a:lnTo>
                  <a:pt x="152" y="238"/>
                </a:lnTo>
                <a:lnTo>
                  <a:pt x="143" y="232"/>
                </a:lnTo>
                <a:lnTo>
                  <a:pt x="127" y="234"/>
                </a:lnTo>
                <a:lnTo>
                  <a:pt x="121" y="245"/>
                </a:lnTo>
                <a:lnTo>
                  <a:pt x="108" y="282"/>
                </a:lnTo>
                <a:lnTo>
                  <a:pt x="91" y="364"/>
                </a:lnTo>
                <a:lnTo>
                  <a:pt x="78" y="490"/>
                </a:lnTo>
                <a:lnTo>
                  <a:pt x="72" y="571"/>
                </a:lnTo>
                <a:lnTo>
                  <a:pt x="55" y="753"/>
                </a:lnTo>
                <a:lnTo>
                  <a:pt x="39" y="936"/>
                </a:lnTo>
                <a:lnTo>
                  <a:pt x="25" y="1108"/>
                </a:lnTo>
                <a:lnTo>
                  <a:pt x="11" y="1279"/>
                </a:lnTo>
                <a:lnTo>
                  <a:pt x="4" y="1350"/>
                </a:lnTo>
                <a:lnTo>
                  <a:pt x="0" y="1457"/>
                </a:lnTo>
                <a:lnTo>
                  <a:pt x="12" y="1527"/>
                </a:lnTo>
                <a:lnTo>
                  <a:pt x="26" y="1559"/>
                </a:lnTo>
                <a:lnTo>
                  <a:pt x="24" y="1569"/>
                </a:lnTo>
                <a:lnTo>
                  <a:pt x="29" y="1590"/>
                </a:lnTo>
                <a:lnTo>
                  <a:pt x="37" y="1599"/>
                </a:lnTo>
                <a:lnTo>
                  <a:pt x="73" y="1636"/>
                </a:lnTo>
                <a:lnTo>
                  <a:pt x="159" y="1693"/>
                </a:lnTo>
                <a:lnTo>
                  <a:pt x="252" y="1732"/>
                </a:lnTo>
                <a:lnTo>
                  <a:pt x="353" y="1757"/>
                </a:lnTo>
                <a:lnTo>
                  <a:pt x="512" y="1777"/>
                </a:lnTo>
                <a:lnTo>
                  <a:pt x="724" y="1783"/>
                </a:lnTo>
                <a:lnTo>
                  <a:pt x="824" y="1786"/>
                </a:lnTo>
                <a:lnTo>
                  <a:pt x="1368" y="1814"/>
                </a:lnTo>
                <a:lnTo>
                  <a:pt x="1912" y="1843"/>
                </a:lnTo>
                <a:lnTo>
                  <a:pt x="2992" y="1897"/>
                </a:lnTo>
                <a:lnTo>
                  <a:pt x="4070" y="1948"/>
                </a:lnTo>
                <a:lnTo>
                  <a:pt x="4087" y="1948"/>
                </a:lnTo>
                <a:lnTo>
                  <a:pt x="4116" y="1935"/>
                </a:lnTo>
                <a:lnTo>
                  <a:pt x="4138" y="1913"/>
                </a:lnTo>
                <a:lnTo>
                  <a:pt x="4151" y="1883"/>
                </a:lnTo>
                <a:lnTo>
                  <a:pt x="4152" y="1868"/>
                </a:lnTo>
                <a:lnTo>
                  <a:pt x="4171" y="1317"/>
                </a:lnTo>
                <a:lnTo>
                  <a:pt x="4192" y="767"/>
                </a:lnTo>
                <a:lnTo>
                  <a:pt x="4197" y="680"/>
                </a:lnTo>
                <a:lnTo>
                  <a:pt x="4208" y="531"/>
                </a:lnTo>
                <a:lnTo>
                  <a:pt x="4210" y="428"/>
                </a:lnTo>
                <a:lnTo>
                  <a:pt x="4203" y="326"/>
                </a:lnTo>
                <a:lnTo>
                  <a:pt x="4180" y="233"/>
                </a:lnTo>
                <a:lnTo>
                  <a:pt x="4151" y="170"/>
                </a:lnTo>
                <a:lnTo>
                  <a:pt x="4125" y="132"/>
                </a:lnTo>
                <a:lnTo>
                  <a:pt x="4094" y="100"/>
                </a:lnTo>
                <a:lnTo>
                  <a:pt x="4055" y="71"/>
                </a:lnTo>
                <a:lnTo>
                  <a:pt x="4033" y="5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54" name="Freeform 139">
            <a:extLst>
              <a:ext uri="{FF2B5EF4-FFF2-40B4-BE49-F238E27FC236}">
                <a16:creationId xmlns:a16="http://schemas.microsoft.com/office/drawing/2014/main" id="{B514E8E4-7E3E-43F2-AB7A-B14A98DEED22}"/>
              </a:ext>
            </a:extLst>
          </p:cNvPr>
          <p:cNvSpPr>
            <a:spLocks/>
          </p:cNvSpPr>
          <p:nvPr/>
        </p:nvSpPr>
        <p:spPr bwMode="auto">
          <a:xfrm>
            <a:off x="6126201" y="4682426"/>
            <a:ext cx="1342361" cy="870024"/>
          </a:xfrm>
          <a:custGeom>
            <a:avLst/>
            <a:gdLst>
              <a:gd name="T0" fmla="*/ 2722 w 2821"/>
              <a:gd name="T1" fmla="*/ 170 h 1620"/>
              <a:gd name="T2" fmla="*/ 2722 w 2821"/>
              <a:gd name="T3" fmla="*/ 159 h 1620"/>
              <a:gd name="T4" fmla="*/ 2697 w 2821"/>
              <a:gd name="T5" fmla="*/ 131 h 1620"/>
              <a:gd name="T6" fmla="*/ 2517 w 2821"/>
              <a:gd name="T7" fmla="*/ 106 h 1620"/>
              <a:gd name="T8" fmla="*/ 1863 w 2821"/>
              <a:gd name="T9" fmla="*/ 42 h 1620"/>
              <a:gd name="T10" fmla="*/ 1206 w 2821"/>
              <a:gd name="T11" fmla="*/ 7 h 1620"/>
              <a:gd name="T12" fmla="*/ 548 w 2821"/>
              <a:gd name="T13" fmla="*/ 0 h 1620"/>
              <a:gd name="T14" fmla="*/ 55 w 2821"/>
              <a:gd name="T15" fmla="*/ 17 h 1620"/>
              <a:gd name="T16" fmla="*/ 30 w 2821"/>
              <a:gd name="T17" fmla="*/ 25 h 1620"/>
              <a:gd name="T18" fmla="*/ 16 w 2821"/>
              <a:gd name="T19" fmla="*/ 75 h 1620"/>
              <a:gd name="T20" fmla="*/ 46 w 2821"/>
              <a:gd name="T21" fmla="*/ 100 h 1620"/>
              <a:gd name="T22" fmla="*/ 217 w 2821"/>
              <a:gd name="T23" fmla="*/ 93 h 1620"/>
              <a:gd name="T24" fmla="*/ 865 w 2821"/>
              <a:gd name="T25" fmla="*/ 84 h 1620"/>
              <a:gd name="T26" fmla="*/ 1511 w 2821"/>
              <a:gd name="T27" fmla="*/ 104 h 1620"/>
              <a:gd name="T28" fmla="*/ 2157 w 2821"/>
              <a:gd name="T29" fmla="*/ 150 h 1620"/>
              <a:gd name="T30" fmla="*/ 2640 w 2821"/>
              <a:gd name="T31" fmla="*/ 205 h 1620"/>
              <a:gd name="T32" fmla="*/ 2639 w 2821"/>
              <a:gd name="T33" fmla="*/ 482 h 1620"/>
              <a:gd name="T34" fmla="*/ 2614 w 2821"/>
              <a:gd name="T35" fmla="*/ 989 h 1620"/>
              <a:gd name="T36" fmla="*/ 2591 w 2821"/>
              <a:gd name="T37" fmla="*/ 1336 h 1620"/>
              <a:gd name="T38" fmla="*/ 2587 w 2821"/>
              <a:gd name="T39" fmla="*/ 1336 h 1620"/>
              <a:gd name="T40" fmla="*/ 2573 w 2821"/>
              <a:gd name="T41" fmla="*/ 1335 h 1620"/>
              <a:gd name="T42" fmla="*/ 1635 w 2821"/>
              <a:gd name="T43" fmla="*/ 1371 h 1620"/>
              <a:gd name="T44" fmla="*/ 1019 w 2821"/>
              <a:gd name="T45" fmla="*/ 1378 h 1620"/>
              <a:gd name="T46" fmla="*/ 263 w 2821"/>
              <a:gd name="T47" fmla="*/ 1374 h 1620"/>
              <a:gd name="T48" fmla="*/ 113 w 2821"/>
              <a:gd name="T49" fmla="*/ 1369 h 1620"/>
              <a:gd name="T50" fmla="*/ 97 w 2821"/>
              <a:gd name="T51" fmla="*/ 1327 h 1620"/>
              <a:gd name="T52" fmla="*/ 90 w 2821"/>
              <a:gd name="T53" fmla="*/ 1139 h 1620"/>
              <a:gd name="T54" fmla="*/ 91 w 2821"/>
              <a:gd name="T55" fmla="*/ 909 h 1620"/>
              <a:gd name="T56" fmla="*/ 91 w 2821"/>
              <a:gd name="T57" fmla="*/ 596 h 1620"/>
              <a:gd name="T58" fmla="*/ 77 w 2821"/>
              <a:gd name="T59" fmla="*/ 136 h 1620"/>
              <a:gd name="T60" fmla="*/ 64 w 2821"/>
              <a:gd name="T61" fmla="*/ 118 h 1620"/>
              <a:gd name="T62" fmla="*/ 38 w 2821"/>
              <a:gd name="T63" fmla="*/ 128 h 1620"/>
              <a:gd name="T64" fmla="*/ 24 w 2821"/>
              <a:gd name="T65" fmla="*/ 316 h 1620"/>
              <a:gd name="T66" fmla="*/ 17 w 2821"/>
              <a:gd name="T67" fmla="*/ 855 h 1620"/>
              <a:gd name="T68" fmla="*/ 16 w 2821"/>
              <a:gd name="T69" fmla="*/ 1194 h 1620"/>
              <a:gd name="T70" fmla="*/ 16 w 2821"/>
              <a:gd name="T71" fmla="*/ 1296 h 1620"/>
              <a:gd name="T72" fmla="*/ 27 w 2821"/>
              <a:gd name="T73" fmla="*/ 1354 h 1620"/>
              <a:gd name="T74" fmla="*/ 1 w 2821"/>
              <a:gd name="T75" fmla="*/ 1386 h 1620"/>
              <a:gd name="T76" fmla="*/ 4 w 2821"/>
              <a:gd name="T77" fmla="*/ 1428 h 1620"/>
              <a:gd name="T78" fmla="*/ 47 w 2821"/>
              <a:gd name="T79" fmla="*/ 1518 h 1620"/>
              <a:gd name="T80" fmla="*/ 125 w 2821"/>
              <a:gd name="T81" fmla="*/ 1576 h 1620"/>
              <a:gd name="T82" fmla="*/ 248 w 2821"/>
              <a:gd name="T83" fmla="*/ 1612 h 1620"/>
              <a:gd name="T84" fmla="*/ 396 w 2821"/>
              <a:gd name="T85" fmla="*/ 1620 h 1620"/>
              <a:gd name="T86" fmla="*/ 883 w 2821"/>
              <a:gd name="T87" fmla="*/ 1594 h 1620"/>
              <a:gd name="T88" fmla="*/ 1480 w 2821"/>
              <a:gd name="T89" fmla="*/ 1561 h 1620"/>
              <a:gd name="T90" fmla="*/ 2694 w 2821"/>
              <a:gd name="T91" fmla="*/ 1505 h 1620"/>
              <a:gd name="T92" fmla="*/ 2743 w 2821"/>
              <a:gd name="T93" fmla="*/ 1489 h 1620"/>
              <a:gd name="T94" fmla="*/ 2780 w 2821"/>
              <a:gd name="T95" fmla="*/ 1435 h 1620"/>
              <a:gd name="T96" fmla="*/ 2800 w 2821"/>
              <a:gd name="T97" fmla="*/ 1125 h 1620"/>
              <a:gd name="T98" fmla="*/ 2821 w 2821"/>
              <a:gd name="T99" fmla="*/ 249 h 1620"/>
              <a:gd name="T100" fmla="*/ 2802 w 2821"/>
              <a:gd name="T101" fmla="*/ 194 h 1620"/>
              <a:gd name="T102" fmla="*/ 2740 w 2821"/>
              <a:gd name="T103" fmla="*/ 169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21" h="1620">
                <a:moveTo>
                  <a:pt x="2722" y="171"/>
                </a:moveTo>
                <a:lnTo>
                  <a:pt x="2722" y="170"/>
                </a:lnTo>
                <a:lnTo>
                  <a:pt x="2722" y="169"/>
                </a:lnTo>
                <a:lnTo>
                  <a:pt x="2722" y="159"/>
                </a:lnTo>
                <a:lnTo>
                  <a:pt x="2716" y="145"/>
                </a:lnTo>
                <a:lnTo>
                  <a:pt x="2697" y="131"/>
                </a:lnTo>
                <a:lnTo>
                  <a:pt x="2681" y="127"/>
                </a:lnTo>
                <a:lnTo>
                  <a:pt x="2517" y="106"/>
                </a:lnTo>
                <a:lnTo>
                  <a:pt x="2191" y="70"/>
                </a:lnTo>
                <a:lnTo>
                  <a:pt x="1863" y="42"/>
                </a:lnTo>
                <a:lnTo>
                  <a:pt x="1535" y="19"/>
                </a:lnTo>
                <a:lnTo>
                  <a:pt x="1206" y="7"/>
                </a:lnTo>
                <a:lnTo>
                  <a:pt x="878" y="0"/>
                </a:lnTo>
                <a:lnTo>
                  <a:pt x="548" y="0"/>
                </a:lnTo>
                <a:lnTo>
                  <a:pt x="219" y="9"/>
                </a:lnTo>
                <a:lnTo>
                  <a:pt x="55" y="17"/>
                </a:lnTo>
                <a:lnTo>
                  <a:pt x="46" y="17"/>
                </a:lnTo>
                <a:lnTo>
                  <a:pt x="30" y="25"/>
                </a:lnTo>
                <a:lnTo>
                  <a:pt x="16" y="44"/>
                </a:lnTo>
                <a:lnTo>
                  <a:pt x="16" y="75"/>
                </a:lnTo>
                <a:lnTo>
                  <a:pt x="30" y="93"/>
                </a:lnTo>
                <a:lnTo>
                  <a:pt x="46" y="100"/>
                </a:lnTo>
                <a:lnTo>
                  <a:pt x="55" y="100"/>
                </a:lnTo>
                <a:lnTo>
                  <a:pt x="217" y="93"/>
                </a:lnTo>
                <a:lnTo>
                  <a:pt x="541" y="86"/>
                </a:lnTo>
                <a:lnTo>
                  <a:pt x="865" y="84"/>
                </a:lnTo>
                <a:lnTo>
                  <a:pt x="1187" y="91"/>
                </a:lnTo>
                <a:lnTo>
                  <a:pt x="1511" y="104"/>
                </a:lnTo>
                <a:lnTo>
                  <a:pt x="1834" y="124"/>
                </a:lnTo>
                <a:lnTo>
                  <a:pt x="2157" y="150"/>
                </a:lnTo>
                <a:lnTo>
                  <a:pt x="2480" y="184"/>
                </a:lnTo>
                <a:lnTo>
                  <a:pt x="2640" y="205"/>
                </a:lnTo>
                <a:lnTo>
                  <a:pt x="2642" y="344"/>
                </a:lnTo>
                <a:lnTo>
                  <a:pt x="2639" y="482"/>
                </a:lnTo>
                <a:lnTo>
                  <a:pt x="2625" y="735"/>
                </a:lnTo>
                <a:lnTo>
                  <a:pt x="2614" y="989"/>
                </a:lnTo>
                <a:lnTo>
                  <a:pt x="2603" y="1163"/>
                </a:lnTo>
                <a:lnTo>
                  <a:pt x="2591" y="1336"/>
                </a:lnTo>
                <a:lnTo>
                  <a:pt x="2589" y="1336"/>
                </a:lnTo>
                <a:lnTo>
                  <a:pt x="2587" y="1336"/>
                </a:lnTo>
                <a:lnTo>
                  <a:pt x="2581" y="1335"/>
                </a:lnTo>
                <a:lnTo>
                  <a:pt x="2573" y="1335"/>
                </a:lnTo>
                <a:lnTo>
                  <a:pt x="2261" y="1351"/>
                </a:lnTo>
                <a:lnTo>
                  <a:pt x="1635" y="1371"/>
                </a:lnTo>
                <a:lnTo>
                  <a:pt x="1321" y="1377"/>
                </a:lnTo>
                <a:lnTo>
                  <a:pt x="1019" y="1378"/>
                </a:lnTo>
                <a:lnTo>
                  <a:pt x="565" y="1373"/>
                </a:lnTo>
                <a:lnTo>
                  <a:pt x="263" y="1374"/>
                </a:lnTo>
                <a:lnTo>
                  <a:pt x="113" y="1378"/>
                </a:lnTo>
                <a:lnTo>
                  <a:pt x="113" y="1369"/>
                </a:lnTo>
                <a:lnTo>
                  <a:pt x="110" y="1360"/>
                </a:lnTo>
                <a:lnTo>
                  <a:pt x="97" y="1327"/>
                </a:lnTo>
                <a:lnTo>
                  <a:pt x="87" y="1255"/>
                </a:lnTo>
                <a:lnTo>
                  <a:pt x="90" y="1139"/>
                </a:lnTo>
                <a:lnTo>
                  <a:pt x="92" y="1067"/>
                </a:lnTo>
                <a:lnTo>
                  <a:pt x="91" y="909"/>
                </a:lnTo>
                <a:lnTo>
                  <a:pt x="91" y="750"/>
                </a:lnTo>
                <a:lnTo>
                  <a:pt x="91" y="596"/>
                </a:lnTo>
                <a:lnTo>
                  <a:pt x="86" y="289"/>
                </a:lnTo>
                <a:lnTo>
                  <a:pt x="77" y="136"/>
                </a:lnTo>
                <a:lnTo>
                  <a:pt x="75" y="128"/>
                </a:lnTo>
                <a:lnTo>
                  <a:pt x="64" y="118"/>
                </a:lnTo>
                <a:lnTo>
                  <a:pt x="49" y="118"/>
                </a:lnTo>
                <a:lnTo>
                  <a:pt x="38" y="128"/>
                </a:lnTo>
                <a:lnTo>
                  <a:pt x="36" y="136"/>
                </a:lnTo>
                <a:lnTo>
                  <a:pt x="24" y="316"/>
                </a:lnTo>
                <a:lnTo>
                  <a:pt x="17" y="677"/>
                </a:lnTo>
                <a:lnTo>
                  <a:pt x="17" y="855"/>
                </a:lnTo>
                <a:lnTo>
                  <a:pt x="16" y="1025"/>
                </a:lnTo>
                <a:lnTo>
                  <a:pt x="16" y="1194"/>
                </a:lnTo>
                <a:lnTo>
                  <a:pt x="16" y="1234"/>
                </a:lnTo>
                <a:lnTo>
                  <a:pt x="16" y="1296"/>
                </a:lnTo>
                <a:lnTo>
                  <a:pt x="22" y="1336"/>
                </a:lnTo>
                <a:lnTo>
                  <a:pt x="27" y="1354"/>
                </a:lnTo>
                <a:lnTo>
                  <a:pt x="16" y="1362"/>
                </a:lnTo>
                <a:lnTo>
                  <a:pt x="1" y="1386"/>
                </a:lnTo>
                <a:lnTo>
                  <a:pt x="0" y="1400"/>
                </a:lnTo>
                <a:lnTo>
                  <a:pt x="4" y="1428"/>
                </a:lnTo>
                <a:lnTo>
                  <a:pt x="20" y="1478"/>
                </a:lnTo>
                <a:lnTo>
                  <a:pt x="47" y="1518"/>
                </a:lnTo>
                <a:lnTo>
                  <a:pt x="82" y="1551"/>
                </a:lnTo>
                <a:lnTo>
                  <a:pt x="125" y="1576"/>
                </a:lnTo>
                <a:lnTo>
                  <a:pt x="171" y="1594"/>
                </a:lnTo>
                <a:lnTo>
                  <a:pt x="248" y="1612"/>
                </a:lnTo>
                <a:lnTo>
                  <a:pt x="300" y="1616"/>
                </a:lnTo>
                <a:lnTo>
                  <a:pt x="396" y="1620"/>
                </a:lnTo>
                <a:lnTo>
                  <a:pt x="590" y="1615"/>
                </a:lnTo>
                <a:lnTo>
                  <a:pt x="883" y="1594"/>
                </a:lnTo>
                <a:lnTo>
                  <a:pt x="1076" y="1581"/>
                </a:lnTo>
                <a:lnTo>
                  <a:pt x="1480" y="1561"/>
                </a:lnTo>
                <a:lnTo>
                  <a:pt x="2289" y="1518"/>
                </a:lnTo>
                <a:lnTo>
                  <a:pt x="2694" y="1505"/>
                </a:lnTo>
                <a:lnTo>
                  <a:pt x="2712" y="1504"/>
                </a:lnTo>
                <a:lnTo>
                  <a:pt x="2743" y="1489"/>
                </a:lnTo>
                <a:lnTo>
                  <a:pt x="2766" y="1466"/>
                </a:lnTo>
                <a:lnTo>
                  <a:pt x="2780" y="1435"/>
                </a:lnTo>
                <a:lnTo>
                  <a:pt x="2782" y="1417"/>
                </a:lnTo>
                <a:lnTo>
                  <a:pt x="2800" y="1125"/>
                </a:lnTo>
                <a:lnTo>
                  <a:pt x="2817" y="541"/>
                </a:lnTo>
                <a:lnTo>
                  <a:pt x="2821" y="249"/>
                </a:lnTo>
                <a:lnTo>
                  <a:pt x="2818" y="227"/>
                </a:lnTo>
                <a:lnTo>
                  <a:pt x="2802" y="194"/>
                </a:lnTo>
                <a:lnTo>
                  <a:pt x="2774" y="175"/>
                </a:lnTo>
                <a:lnTo>
                  <a:pt x="2740" y="169"/>
                </a:lnTo>
                <a:lnTo>
                  <a:pt x="2722" y="17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77E1DC6-B096-4C7E-A442-EE9941F34071}"/>
              </a:ext>
            </a:extLst>
          </p:cNvPr>
          <p:cNvSpPr>
            <a:spLocks/>
          </p:cNvSpPr>
          <p:nvPr/>
        </p:nvSpPr>
        <p:spPr bwMode="auto">
          <a:xfrm>
            <a:off x="4295539" y="1957886"/>
            <a:ext cx="1663430" cy="870024"/>
          </a:xfrm>
          <a:custGeom>
            <a:avLst/>
            <a:gdLst>
              <a:gd name="connsiteX0" fmla="*/ 74633 w 1268413"/>
              <a:gd name="connsiteY0" fmla="*/ 33338 h 736600"/>
              <a:gd name="connsiteX1" fmla="*/ 72251 w 1268413"/>
              <a:gd name="connsiteY1" fmla="*/ 110282 h 736600"/>
              <a:gd name="connsiteX2" fmla="*/ 64311 w 1268413"/>
              <a:gd name="connsiteY2" fmla="*/ 264964 h 736600"/>
              <a:gd name="connsiteX3" fmla="*/ 51606 w 1268413"/>
              <a:gd name="connsiteY3" fmla="*/ 419646 h 736600"/>
              <a:gd name="connsiteX4" fmla="*/ 31359 w 1268413"/>
              <a:gd name="connsiteY4" fmla="*/ 572741 h 736600"/>
              <a:gd name="connsiteX5" fmla="*/ 17463 w 1268413"/>
              <a:gd name="connsiteY5" fmla="*/ 648495 h 736600"/>
              <a:gd name="connsiteX6" fmla="*/ 20242 w 1268413"/>
              <a:gd name="connsiteY6" fmla="*/ 648892 h 736600"/>
              <a:gd name="connsiteX7" fmla="*/ 22624 w 1268413"/>
              <a:gd name="connsiteY7" fmla="*/ 649288 h 736600"/>
              <a:gd name="connsiteX8" fmla="*/ 37314 w 1268413"/>
              <a:gd name="connsiteY8" fmla="*/ 645719 h 736600"/>
              <a:gd name="connsiteX9" fmla="*/ 67487 w 1268413"/>
              <a:gd name="connsiteY9" fmla="*/ 643339 h 736600"/>
              <a:gd name="connsiteX10" fmla="*/ 113937 w 1268413"/>
              <a:gd name="connsiteY10" fmla="*/ 642546 h 736600"/>
              <a:gd name="connsiteX11" fmla="*/ 142522 w 1268413"/>
              <a:gd name="connsiteY11" fmla="*/ 642546 h 736600"/>
              <a:gd name="connsiteX12" fmla="*/ 219145 w 1268413"/>
              <a:gd name="connsiteY12" fmla="*/ 640563 h 736600"/>
              <a:gd name="connsiteX13" fmla="*/ 295372 w 1268413"/>
              <a:gd name="connsiteY13" fmla="*/ 638976 h 736600"/>
              <a:gd name="connsiteX14" fmla="*/ 439884 w 1268413"/>
              <a:gd name="connsiteY14" fmla="*/ 636993 h 736600"/>
              <a:gd name="connsiteX15" fmla="*/ 584000 w 1268413"/>
              <a:gd name="connsiteY15" fmla="*/ 636596 h 736600"/>
              <a:gd name="connsiteX16" fmla="*/ 732880 w 1268413"/>
              <a:gd name="connsiteY16" fmla="*/ 636596 h 736600"/>
              <a:gd name="connsiteX17" fmla="*/ 881362 w 1268413"/>
              <a:gd name="connsiteY17" fmla="*/ 637390 h 736600"/>
              <a:gd name="connsiteX18" fmla="*/ 951633 w 1268413"/>
              <a:gd name="connsiteY18" fmla="*/ 636993 h 736600"/>
              <a:gd name="connsiteX19" fmla="*/ 1059224 w 1268413"/>
              <a:gd name="connsiteY19" fmla="*/ 635803 h 736600"/>
              <a:gd name="connsiteX20" fmla="*/ 1129892 w 1268413"/>
              <a:gd name="connsiteY20" fmla="*/ 638579 h 736600"/>
              <a:gd name="connsiteX21" fmla="*/ 1165226 w 1268413"/>
              <a:gd name="connsiteY21" fmla="*/ 642149 h 736600"/>
              <a:gd name="connsiteX22" fmla="*/ 1162844 w 1268413"/>
              <a:gd name="connsiteY22" fmla="*/ 493020 h 736600"/>
              <a:gd name="connsiteX23" fmla="*/ 1155301 w 1268413"/>
              <a:gd name="connsiteY23" fmla="*/ 270517 h 736600"/>
              <a:gd name="connsiteX24" fmla="*/ 1147758 w 1268413"/>
              <a:gd name="connsiteY24" fmla="*/ 121784 h 736600"/>
              <a:gd name="connsiteX25" fmla="*/ 1142596 w 1268413"/>
              <a:gd name="connsiteY25" fmla="*/ 47220 h 736600"/>
              <a:gd name="connsiteX26" fmla="*/ 1082251 w 1268413"/>
              <a:gd name="connsiteY26" fmla="*/ 46823 h 736600"/>
              <a:gd name="connsiteX27" fmla="*/ 1021905 w 1268413"/>
              <a:gd name="connsiteY27" fmla="*/ 42857 h 736600"/>
              <a:gd name="connsiteX28" fmla="*/ 954016 w 1268413"/>
              <a:gd name="connsiteY28" fmla="*/ 40874 h 736600"/>
              <a:gd name="connsiteX29" fmla="*/ 885729 w 1268413"/>
              <a:gd name="connsiteY29" fmla="*/ 38494 h 736600"/>
              <a:gd name="connsiteX30" fmla="*/ 748760 w 1268413"/>
              <a:gd name="connsiteY30" fmla="*/ 36115 h 736600"/>
              <a:gd name="connsiteX31" fmla="*/ 611791 w 1268413"/>
              <a:gd name="connsiteY31" fmla="*/ 34528 h 736600"/>
              <a:gd name="connsiteX32" fmla="*/ 343410 w 1268413"/>
              <a:gd name="connsiteY32" fmla="*/ 34925 h 736600"/>
              <a:gd name="connsiteX33" fmla="*/ 479425 w 1268413"/>
              <a:gd name="connsiteY33" fmla="*/ 0 h 736600"/>
              <a:gd name="connsiteX34" fmla="*/ 620316 w 1268413"/>
              <a:gd name="connsiteY34" fmla="*/ 0 h 736600"/>
              <a:gd name="connsiteX35" fmla="*/ 761207 w 1268413"/>
              <a:gd name="connsiteY35" fmla="*/ 1588 h 736600"/>
              <a:gd name="connsiteX36" fmla="*/ 902494 w 1268413"/>
              <a:gd name="connsiteY36" fmla="*/ 4366 h 736600"/>
              <a:gd name="connsiteX37" fmla="*/ 974726 w 1268413"/>
              <a:gd name="connsiteY37" fmla="*/ 6747 h 736600"/>
              <a:gd name="connsiteX38" fmla="*/ 1047354 w 1268413"/>
              <a:gd name="connsiteY38" fmla="*/ 8731 h 736600"/>
              <a:gd name="connsiteX39" fmla="*/ 1078310 w 1268413"/>
              <a:gd name="connsiteY39" fmla="*/ 9525 h 736600"/>
              <a:gd name="connsiteX40" fmla="*/ 1125141 w 1268413"/>
              <a:gd name="connsiteY40" fmla="*/ 10716 h 736600"/>
              <a:gd name="connsiteX41" fmla="*/ 1155304 w 1268413"/>
              <a:gd name="connsiteY41" fmla="*/ 13891 h 736600"/>
              <a:gd name="connsiteX42" fmla="*/ 1170782 w 1268413"/>
              <a:gd name="connsiteY42" fmla="*/ 17066 h 736600"/>
              <a:gd name="connsiteX43" fmla="*/ 1175544 w 1268413"/>
              <a:gd name="connsiteY43" fmla="*/ 18256 h 736600"/>
              <a:gd name="connsiteX44" fmla="*/ 1177926 w 1268413"/>
              <a:gd name="connsiteY44" fmla="*/ 21035 h 736600"/>
              <a:gd name="connsiteX45" fmla="*/ 1181498 w 1268413"/>
              <a:gd name="connsiteY45" fmla="*/ 21431 h 736600"/>
              <a:gd name="connsiteX46" fmla="*/ 1187848 w 1268413"/>
              <a:gd name="connsiteY46" fmla="*/ 24606 h 736600"/>
              <a:gd name="connsiteX47" fmla="*/ 1190229 w 1268413"/>
              <a:gd name="connsiteY47" fmla="*/ 27781 h 736600"/>
              <a:gd name="connsiteX48" fmla="*/ 1214438 w 1268413"/>
              <a:gd name="connsiteY48" fmla="*/ 56356 h 736600"/>
              <a:gd name="connsiteX49" fmla="*/ 1245394 w 1268413"/>
              <a:gd name="connsiteY49" fmla="*/ 99616 h 736600"/>
              <a:gd name="connsiteX50" fmla="*/ 1260476 w 1268413"/>
              <a:gd name="connsiteY50" fmla="*/ 132160 h 736600"/>
              <a:gd name="connsiteX51" fmla="*/ 1264444 w 1268413"/>
              <a:gd name="connsiteY51" fmla="*/ 151210 h 736600"/>
              <a:gd name="connsiteX52" fmla="*/ 1267619 w 1268413"/>
              <a:gd name="connsiteY52" fmla="*/ 172244 h 736600"/>
              <a:gd name="connsiteX53" fmla="*/ 1268413 w 1268413"/>
              <a:gd name="connsiteY53" fmla="*/ 214313 h 736600"/>
              <a:gd name="connsiteX54" fmla="*/ 1264841 w 1268413"/>
              <a:gd name="connsiteY54" fmla="*/ 278210 h 736600"/>
              <a:gd name="connsiteX55" fmla="*/ 1262460 w 1268413"/>
              <a:gd name="connsiteY55" fmla="*/ 319881 h 736600"/>
              <a:gd name="connsiteX56" fmla="*/ 1256904 w 1268413"/>
              <a:gd name="connsiteY56" fmla="*/ 436563 h 736600"/>
              <a:gd name="connsiteX57" fmla="*/ 1250554 w 1268413"/>
              <a:gd name="connsiteY57" fmla="*/ 554038 h 736600"/>
              <a:gd name="connsiteX58" fmla="*/ 1250951 w 1268413"/>
              <a:gd name="connsiteY58" fmla="*/ 559594 h 736600"/>
              <a:gd name="connsiteX59" fmla="*/ 1251744 w 1268413"/>
              <a:gd name="connsiteY59" fmla="*/ 565150 h 736600"/>
              <a:gd name="connsiteX60" fmla="*/ 1252141 w 1268413"/>
              <a:gd name="connsiteY60" fmla="*/ 586978 h 736600"/>
              <a:gd name="connsiteX61" fmla="*/ 1250157 w 1268413"/>
              <a:gd name="connsiteY61" fmla="*/ 617538 h 736600"/>
              <a:gd name="connsiteX62" fmla="*/ 1245791 w 1268413"/>
              <a:gd name="connsiteY62" fmla="*/ 637778 h 736600"/>
              <a:gd name="connsiteX63" fmla="*/ 1243013 w 1268413"/>
              <a:gd name="connsiteY63" fmla="*/ 647700 h 736600"/>
              <a:gd name="connsiteX64" fmla="*/ 1239838 w 1268413"/>
              <a:gd name="connsiteY64" fmla="*/ 675481 h 736600"/>
              <a:gd name="connsiteX65" fmla="*/ 1236266 w 1268413"/>
              <a:gd name="connsiteY65" fmla="*/ 702469 h 736600"/>
              <a:gd name="connsiteX66" fmla="*/ 1237060 w 1268413"/>
              <a:gd name="connsiteY66" fmla="*/ 707231 h 736600"/>
              <a:gd name="connsiteX67" fmla="*/ 1235473 w 1268413"/>
              <a:gd name="connsiteY67" fmla="*/ 717153 h 736600"/>
              <a:gd name="connsiteX68" fmla="*/ 1233488 w 1268413"/>
              <a:gd name="connsiteY68" fmla="*/ 721519 h 736600"/>
              <a:gd name="connsiteX69" fmla="*/ 1231504 w 1268413"/>
              <a:gd name="connsiteY69" fmla="*/ 727869 h 736600"/>
              <a:gd name="connsiteX70" fmla="*/ 1223963 w 1268413"/>
              <a:gd name="connsiteY70" fmla="*/ 734616 h 736600"/>
              <a:gd name="connsiteX71" fmla="*/ 1218010 w 1268413"/>
              <a:gd name="connsiteY71" fmla="*/ 735013 h 736600"/>
              <a:gd name="connsiteX72" fmla="*/ 1212454 w 1268413"/>
              <a:gd name="connsiteY72" fmla="*/ 736600 h 736600"/>
              <a:gd name="connsiteX73" fmla="*/ 1205310 w 1268413"/>
              <a:gd name="connsiteY73" fmla="*/ 735410 h 736600"/>
              <a:gd name="connsiteX74" fmla="*/ 1171179 w 1268413"/>
              <a:gd name="connsiteY74" fmla="*/ 729456 h 736600"/>
              <a:gd name="connsiteX75" fmla="*/ 1102519 w 1268413"/>
              <a:gd name="connsiteY75" fmla="*/ 719931 h 736600"/>
              <a:gd name="connsiteX76" fmla="*/ 998935 w 1268413"/>
              <a:gd name="connsiteY76" fmla="*/ 711200 h 736600"/>
              <a:gd name="connsiteX77" fmla="*/ 860029 w 1268413"/>
              <a:gd name="connsiteY77" fmla="*/ 708819 h 736600"/>
              <a:gd name="connsiteX78" fmla="*/ 721916 w 1268413"/>
              <a:gd name="connsiteY78" fmla="*/ 712391 h 736600"/>
              <a:gd name="connsiteX79" fmla="*/ 652463 w 1268413"/>
              <a:gd name="connsiteY79" fmla="*/ 714772 h 736600"/>
              <a:gd name="connsiteX80" fmla="*/ 514350 w 1268413"/>
              <a:gd name="connsiteY80" fmla="*/ 720725 h 736600"/>
              <a:gd name="connsiteX81" fmla="*/ 307578 w 1268413"/>
              <a:gd name="connsiteY81" fmla="*/ 727075 h 736600"/>
              <a:gd name="connsiteX82" fmla="*/ 169863 w 1268413"/>
              <a:gd name="connsiteY82" fmla="*/ 728266 h 736600"/>
              <a:gd name="connsiteX83" fmla="*/ 100806 w 1268413"/>
              <a:gd name="connsiteY83" fmla="*/ 726678 h 736600"/>
              <a:gd name="connsiteX84" fmla="*/ 97235 w 1268413"/>
              <a:gd name="connsiteY84" fmla="*/ 726678 h 736600"/>
              <a:gd name="connsiteX85" fmla="*/ 92075 w 1268413"/>
              <a:gd name="connsiteY85" fmla="*/ 723503 h 736600"/>
              <a:gd name="connsiteX86" fmla="*/ 90091 w 1268413"/>
              <a:gd name="connsiteY86" fmla="*/ 721519 h 736600"/>
              <a:gd name="connsiteX87" fmla="*/ 73025 w 1268413"/>
              <a:gd name="connsiteY87" fmla="*/ 709613 h 736600"/>
              <a:gd name="connsiteX88" fmla="*/ 56753 w 1268413"/>
              <a:gd name="connsiteY88" fmla="*/ 696913 h 736600"/>
              <a:gd name="connsiteX89" fmla="*/ 32147 w 1268413"/>
              <a:gd name="connsiteY89" fmla="*/ 683022 h 736600"/>
              <a:gd name="connsiteX90" fmla="*/ 7938 w 1268413"/>
              <a:gd name="connsiteY90" fmla="*/ 669131 h 736600"/>
              <a:gd name="connsiteX91" fmla="*/ 3572 w 1268413"/>
              <a:gd name="connsiteY91" fmla="*/ 665163 h 736600"/>
              <a:gd name="connsiteX92" fmla="*/ 1985 w 1268413"/>
              <a:gd name="connsiteY92" fmla="*/ 660400 h 736600"/>
              <a:gd name="connsiteX93" fmla="*/ 1985 w 1268413"/>
              <a:gd name="connsiteY93" fmla="*/ 659210 h 736600"/>
              <a:gd name="connsiteX94" fmla="*/ 1985 w 1268413"/>
              <a:gd name="connsiteY94" fmla="*/ 658416 h 736600"/>
              <a:gd name="connsiteX95" fmla="*/ 2778 w 1268413"/>
              <a:gd name="connsiteY95" fmla="*/ 655241 h 736600"/>
              <a:gd name="connsiteX96" fmla="*/ 4366 w 1268413"/>
              <a:gd name="connsiteY96" fmla="*/ 652860 h 736600"/>
              <a:gd name="connsiteX97" fmla="*/ 1985 w 1268413"/>
              <a:gd name="connsiteY97" fmla="*/ 651272 h 736600"/>
              <a:gd name="connsiteX98" fmla="*/ 0 w 1268413"/>
              <a:gd name="connsiteY98" fmla="*/ 647700 h 736600"/>
              <a:gd name="connsiteX99" fmla="*/ 0 w 1268413"/>
              <a:gd name="connsiteY99" fmla="*/ 644922 h 736600"/>
              <a:gd name="connsiteX100" fmla="*/ 9922 w 1268413"/>
              <a:gd name="connsiteY100" fmla="*/ 491728 h 736600"/>
              <a:gd name="connsiteX101" fmla="*/ 29369 w 1268413"/>
              <a:gd name="connsiteY101" fmla="*/ 262335 h 736600"/>
              <a:gd name="connsiteX102" fmla="*/ 40085 w 1268413"/>
              <a:gd name="connsiteY102" fmla="*/ 109141 h 736600"/>
              <a:gd name="connsiteX103" fmla="*/ 43656 w 1268413"/>
              <a:gd name="connsiteY103" fmla="*/ 32147 h 736600"/>
              <a:gd name="connsiteX104" fmla="*/ 44450 w 1268413"/>
              <a:gd name="connsiteY104" fmla="*/ 28178 h 736600"/>
              <a:gd name="connsiteX105" fmla="*/ 48022 w 1268413"/>
              <a:gd name="connsiteY105" fmla="*/ 21828 h 736600"/>
              <a:gd name="connsiteX106" fmla="*/ 50403 w 1268413"/>
              <a:gd name="connsiteY106" fmla="*/ 19844 h 736600"/>
              <a:gd name="connsiteX107" fmla="*/ 52388 w 1268413"/>
              <a:gd name="connsiteY107" fmla="*/ 17463 h 736600"/>
              <a:gd name="connsiteX108" fmla="*/ 56753 w 1268413"/>
              <a:gd name="connsiteY108" fmla="*/ 16272 h 736600"/>
              <a:gd name="connsiteX109" fmla="*/ 127000 w 1268413"/>
              <a:gd name="connsiteY109" fmla="*/ 10716 h 736600"/>
              <a:gd name="connsiteX110" fmla="*/ 267891 w 1268413"/>
              <a:gd name="connsiteY110" fmla="*/ 3969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268413" h="736600">
                <a:moveTo>
                  <a:pt x="74633" y="33338"/>
                </a:moveTo>
                <a:lnTo>
                  <a:pt x="72251" y="110282"/>
                </a:lnTo>
                <a:lnTo>
                  <a:pt x="64311" y="264964"/>
                </a:lnTo>
                <a:lnTo>
                  <a:pt x="51606" y="419646"/>
                </a:lnTo>
                <a:lnTo>
                  <a:pt x="31359" y="572741"/>
                </a:lnTo>
                <a:lnTo>
                  <a:pt x="17463" y="648495"/>
                </a:lnTo>
                <a:lnTo>
                  <a:pt x="20242" y="648892"/>
                </a:lnTo>
                <a:lnTo>
                  <a:pt x="22624" y="649288"/>
                </a:lnTo>
                <a:lnTo>
                  <a:pt x="37314" y="645719"/>
                </a:lnTo>
                <a:lnTo>
                  <a:pt x="67487" y="643339"/>
                </a:lnTo>
                <a:lnTo>
                  <a:pt x="113937" y="642546"/>
                </a:lnTo>
                <a:lnTo>
                  <a:pt x="142522" y="642546"/>
                </a:lnTo>
                <a:lnTo>
                  <a:pt x="219145" y="640563"/>
                </a:lnTo>
                <a:lnTo>
                  <a:pt x="295372" y="638976"/>
                </a:lnTo>
                <a:lnTo>
                  <a:pt x="439884" y="636993"/>
                </a:lnTo>
                <a:lnTo>
                  <a:pt x="584000" y="636596"/>
                </a:lnTo>
                <a:lnTo>
                  <a:pt x="732880" y="636596"/>
                </a:lnTo>
                <a:lnTo>
                  <a:pt x="881362" y="637390"/>
                </a:lnTo>
                <a:lnTo>
                  <a:pt x="951633" y="636993"/>
                </a:lnTo>
                <a:lnTo>
                  <a:pt x="1059224" y="635803"/>
                </a:lnTo>
                <a:lnTo>
                  <a:pt x="1129892" y="638579"/>
                </a:lnTo>
                <a:lnTo>
                  <a:pt x="1165226" y="642149"/>
                </a:lnTo>
                <a:lnTo>
                  <a:pt x="1162844" y="493020"/>
                </a:lnTo>
                <a:lnTo>
                  <a:pt x="1155301" y="270517"/>
                </a:lnTo>
                <a:lnTo>
                  <a:pt x="1147758" y="121784"/>
                </a:lnTo>
                <a:lnTo>
                  <a:pt x="1142596" y="47220"/>
                </a:lnTo>
                <a:lnTo>
                  <a:pt x="1082251" y="46823"/>
                </a:lnTo>
                <a:lnTo>
                  <a:pt x="1021905" y="42857"/>
                </a:lnTo>
                <a:lnTo>
                  <a:pt x="954016" y="40874"/>
                </a:lnTo>
                <a:lnTo>
                  <a:pt x="885729" y="38494"/>
                </a:lnTo>
                <a:lnTo>
                  <a:pt x="748760" y="36115"/>
                </a:lnTo>
                <a:lnTo>
                  <a:pt x="611791" y="34528"/>
                </a:lnTo>
                <a:lnTo>
                  <a:pt x="343410" y="34925"/>
                </a:lnTo>
                <a:close/>
                <a:moveTo>
                  <a:pt x="479425" y="0"/>
                </a:moveTo>
                <a:lnTo>
                  <a:pt x="620316" y="0"/>
                </a:lnTo>
                <a:lnTo>
                  <a:pt x="761207" y="1588"/>
                </a:lnTo>
                <a:lnTo>
                  <a:pt x="902494" y="4366"/>
                </a:lnTo>
                <a:lnTo>
                  <a:pt x="974726" y="6747"/>
                </a:lnTo>
                <a:lnTo>
                  <a:pt x="1047354" y="8731"/>
                </a:lnTo>
                <a:lnTo>
                  <a:pt x="1078310" y="9525"/>
                </a:lnTo>
                <a:lnTo>
                  <a:pt x="1125141" y="10716"/>
                </a:lnTo>
                <a:lnTo>
                  <a:pt x="1155304" y="13891"/>
                </a:lnTo>
                <a:lnTo>
                  <a:pt x="1170782" y="17066"/>
                </a:lnTo>
                <a:lnTo>
                  <a:pt x="1175544" y="18256"/>
                </a:lnTo>
                <a:lnTo>
                  <a:pt x="1177926" y="21035"/>
                </a:lnTo>
                <a:lnTo>
                  <a:pt x="1181498" y="21431"/>
                </a:lnTo>
                <a:lnTo>
                  <a:pt x="1187848" y="24606"/>
                </a:lnTo>
                <a:lnTo>
                  <a:pt x="1190229" y="27781"/>
                </a:lnTo>
                <a:lnTo>
                  <a:pt x="1214438" y="56356"/>
                </a:lnTo>
                <a:lnTo>
                  <a:pt x="1245394" y="99616"/>
                </a:lnTo>
                <a:lnTo>
                  <a:pt x="1260476" y="132160"/>
                </a:lnTo>
                <a:lnTo>
                  <a:pt x="1264444" y="151210"/>
                </a:lnTo>
                <a:lnTo>
                  <a:pt x="1267619" y="172244"/>
                </a:lnTo>
                <a:lnTo>
                  <a:pt x="1268413" y="214313"/>
                </a:lnTo>
                <a:lnTo>
                  <a:pt x="1264841" y="278210"/>
                </a:lnTo>
                <a:lnTo>
                  <a:pt x="1262460" y="319881"/>
                </a:lnTo>
                <a:lnTo>
                  <a:pt x="1256904" y="436563"/>
                </a:lnTo>
                <a:lnTo>
                  <a:pt x="1250554" y="554038"/>
                </a:lnTo>
                <a:lnTo>
                  <a:pt x="1250951" y="559594"/>
                </a:lnTo>
                <a:lnTo>
                  <a:pt x="1251744" y="565150"/>
                </a:lnTo>
                <a:lnTo>
                  <a:pt x="1252141" y="586978"/>
                </a:lnTo>
                <a:lnTo>
                  <a:pt x="1250157" y="617538"/>
                </a:lnTo>
                <a:lnTo>
                  <a:pt x="1245791" y="637778"/>
                </a:lnTo>
                <a:lnTo>
                  <a:pt x="1243013" y="647700"/>
                </a:lnTo>
                <a:lnTo>
                  <a:pt x="1239838" y="675481"/>
                </a:lnTo>
                <a:lnTo>
                  <a:pt x="1236266" y="702469"/>
                </a:lnTo>
                <a:lnTo>
                  <a:pt x="1237060" y="707231"/>
                </a:lnTo>
                <a:lnTo>
                  <a:pt x="1235473" y="717153"/>
                </a:lnTo>
                <a:lnTo>
                  <a:pt x="1233488" y="721519"/>
                </a:lnTo>
                <a:lnTo>
                  <a:pt x="1231504" y="727869"/>
                </a:lnTo>
                <a:lnTo>
                  <a:pt x="1223963" y="734616"/>
                </a:lnTo>
                <a:lnTo>
                  <a:pt x="1218010" y="735013"/>
                </a:lnTo>
                <a:lnTo>
                  <a:pt x="1212454" y="736600"/>
                </a:lnTo>
                <a:lnTo>
                  <a:pt x="1205310" y="735410"/>
                </a:lnTo>
                <a:lnTo>
                  <a:pt x="1171179" y="729456"/>
                </a:lnTo>
                <a:lnTo>
                  <a:pt x="1102519" y="719931"/>
                </a:lnTo>
                <a:lnTo>
                  <a:pt x="998935" y="711200"/>
                </a:lnTo>
                <a:lnTo>
                  <a:pt x="860029" y="708819"/>
                </a:lnTo>
                <a:lnTo>
                  <a:pt x="721916" y="712391"/>
                </a:lnTo>
                <a:lnTo>
                  <a:pt x="652463" y="714772"/>
                </a:lnTo>
                <a:lnTo>
                  <a:pt x="514350" y="720725"/>
                </a:lnTo>
                <a:lnTo>
                  <a:pt x="307578" y="727075"/>
                </a:lnTo>
                <a:lnTo>
                  <a:pt x="169863" y="728266"/>
                </a:lnTo>
                <a:lnTo>
                  <a:pt x="100806" y="726678"/>
                </a:lnTo>
                <a:lnTo>
                  <a:pt x="97235" y="726678"/>
                </a:lnTo>
                <a:lnTo>
                  <a:pt x="92075" y="723503"/>
                </a:lnTo>
                <a:lnTo>
                  <a:pt x="90091" y="721519"/>
                </a:lnTo>
                <a:lnTo>
                  <a:pt x="73025" y="709613"/>
                </a:lnTo>
                <a:lnTo>
                  <a:pt x="56753" y="696913"/>
                </a:lnTo>
                <a:lnTo>
                  <a:pt x="32147" y="683022"/>
                </a:lnTo>
                <a:lnTo>
                  <a:pt x="7938" y="669131"/>
                </a:lnTo>
                <a:lnTo>
                  <a:pt x="3572" y="665163"/>
                </a:lnTo>
                <a:lnTo>
                  <a:pt x="1985" y="660400"/>
                </a:lnTo>
                <a:lnTo>
                  <a:pt x="1985" y="659210"/>
                </a:lnTo>
                <a:lnTo>
                  <a:pt x="1985" y="658416"/>
                </a:lnTo>
                <a:lnTo>
                  <a:pt x="2778" y="655241"/>
                </a:lnTo>
                <a:lnTo>
                  <a:pt x="4366" y="652860"/>
                </a:lnTo>
                <a:lnTo>
                  <a:pt x="1985" y="651272"/>
                </a:lnTo>
                <a:lnTo>
                  <a:pt x="0" y="647700"/>
                </a:lnTo>
                <a:lnTo>
                  <a:pt x="0" y="644922"/>
                </a:lnTo>
                <a:lnTo>
                  <a:pt x="9922" y="491728"/>
                </a:lnTo>
                <a:lnTo>
                  <a:pt x="29369" y="262335"/>
                </a:lnTo>
                <a:lnTo>
                  <a:pt x="40085" y="109141"/>
                </a:lnTo>
                <a:lnTo>
                  <a:pt x="43656" y="32147"/>
                </a:lnTo>
                <a:lnTo>
                  <a:pt x="44450" y="28178"/>
                </a:lnTo>
                <a:lnTo>
                  <a:pt x="48022" y="21828"/>
                </a:lnTo>
                <a:lnTo>
                  <a:pt x="50403" y="19844"/>
                </a:lnTo>
                <a:lnTo>
                  <a:pt x="52388" y="17463"/>
                </a:lnTo>
                <a:lnTo>
                  <a:pt x="56753" y="16272"/>
                </a:lnTo>
                <a:lnTo>
                  <a:pt x="127000" y="10716"/>
                </a:lnTo>
                <a:lnTo>
                  <a:pt x="267891" y="396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D6BC5B4-1278-47A4-89B9-4EB3EBE22278}"/>
              </a:ext>
            </a:extLst>
          </p:cNvPr>
          <p:cNvSpPr>
            <a:spLocks/>
          </p:cNvSpPr>
          <p:nvPr/>
        </p:nvSpPr>
        <p:spPr bwMode="auto">
          <a:xfrm>
            <a:off x="1004257" y="4696186"/>
            <a:ext cx="1599507" cy="856264"/>
          </a:xfrm>
          <a:custGeom>
            <a:avLst/>
            <a:gdLst>
              <a:gd name="connsiteX0" fmla="*/ 1319609 w 1838325"/>
              <a:gd name="connsiteY0" fmla="*/ 28575 h 1085850"/>
              <a:gd name="connsiteX1" fmla="*/ 1118791 w 1838325"/>
              <a:gd name="connsiteY1" fmla="*/ 30560 h 1085850"/>
              <a:gd name="connsiteX2" fmla="*/ 917575 w 1838325"/>
              <a:gd name="connsiteY2" fmla="*/ 36116 h 1085850"/>
              <a:gd name="connsiteX3" fmla="*/ 817562 w 1838325"/>
              <a:gd name="connsiteY3" fmla="*/ 40481 h 1085850"/>
              <a:gd name="connsiteX4" fmla="*/ 717550 w 1838325"/>
              <a:gd name="connsiteY4" fmla="*/ 45641 h 1085850"/>
              <a:gd name="connsiteX5" fmla="*/ 519112 w 1838325"/>
              <a:gd name="connsiteY5" fmla="*/ 58341 h 1085850"/>
              <a:gd name="connsiteX6" fmla="*/ 420290 w 1838325"/>
              <a:gd name="connsiteY6" fmla="*/ 66675 h 1085850"/>
              <a:gd name="connsiteX7" fmla="*/ 319087 w 1838325"/>
              <a:gd name="connsiteY7" fmla="*/ 75406 h 1085850"/>
              <a:gd name="connsiteX8" fmla="*/ 217487 w 1838325"/>
              <a:gd name="connsiteY8" fmla="*/ 84931 h 1085850"/>
              <a:gd name="connsiteX9" fmla="*/ 168672 w 1838325"/>
              <a:gd name="connsiteY9" fmla="*/ 90885 h 1085850"/>
              <a:gd name="connsiteX10" fmla="*/ 94853 w 1838325"/>
              <a:gd name="connsiteY10" fmla="*/ 98822 h 1085850"/>
              <a:gd name="connsiteX11" fmla="*/ 45244 w 1838325"/>
              <a:gd name="connsiteY11" fmla="*/ 101997 h 1085850"/>
              <a:gd name="connsiteX12" fmla="*/ 20637 w 1838325"/>
              <a:gd name="connsiteY12" fmla="*/ 101997 h 1085850"/>
              <a:gd name="connsiteX13" fmla="*/ 28178 w 1838325"/>
              <a:gd name="connsiteY13" fmla="*/ 157163 h 1085850"/>
              <a:gd name="connsiteX14" fmla="*/ 37703 w 1838325"/>
              <a:gd name="connsiteY14" fmla="*/ 269081 h 1085850"/>
              <a:gd name="connsiteX15" fmla="*/ 44847 w 1838325"/>
              <a:gd name="connsiteY15" fmla="*/ 438150 h 1085850"/>
              <a:gd name="connsiteX16" fmla="*/ 49609 w 1838325"/>
              <a:gd name="connsiteY16" fmla="*/ 550069 h 1085850"/>
              <a:gd name="connsiteX17" fmla="*/ 60722 w 1838325"/>
              <a:gd name="connsiteY17" fmla="*/ 783035 h 1085850"/>
              <a:gd name="connsiteX18" fmla="*/ 70644 w 1838325"/>
              <a:gd name="connsiteY18" fmla="*/ 1016000 h 1085850"/>
              <a:gd name="connsiteX19" fmla="*/ 119459 w 1838325"/>
              <a:gd name="connsiteY19" fmla="*/ 1008856 h 1085850"/>
              <a:gd name="connsiteX20" fmla="*/ 217487 w 1838325"/>
              <a:gd name="connsiteY20" fmla="*/ 999331 h 1085850"/>
              <a:gd name="connsiteX21" fmla="*/ 365125 w 1838325"/>
              <a:gd name="connsiteY21" fmla="*/ 989806 h 1085850"/>
              <a:gd name="connsiteX22" fmla="*/ 463947 w 1838325"/>
              <a:gd name="connsiteY22" fmla="*/ 986235 h 1085850"/>
              <a:gd name="connsiteX23" fmla="*/ 668337 w 1838325"/>
              <a:gd name="connsiteY23" fmla="*/ 978694 h 1085850"/>
              <a:gd name="connsiteX24" fmla="*/ 872331 w 1838325"/>
              <a:gd name="connsiteY24" fmla="*/ 970360 h 1085850"/>
              <a:gd name="connsiteX25" fmla="*/ 1288653 w 1838325"/>
              <a:gd name="connsiteY25" fmla="*/ 954088 h 1085850"/>
              <a:gd name="connsiteX26" fmla="*/ 1704975 w 1838325"/>
              <a:gd name="connsiteY26" fmla="*/ 937816 h 1085850"/>
              <a:gd name="connsiteX27" fmla="*/ 1700609 w 1838325"/>
              <a:gd name="connsiteY27" fmla="*/ 911622 h 1085850"/>
              <a:gd name="connsiteX28" fmla="*/ 1695053 w 1838325"/>
              <a:gd name="connsiteY28" fmla="*/ 859631 h 1085850"/>
              <a:gd name="connsiteX29" fmla="*/ 1690291 w 1838325"/>
              <a:gd name="connsiteY29" fmla="*/ 781050 h 1085850"/>
              <a:gd name="connsiteX30" fmla="*/ 1687116 w 1838325"/>
              <a:gd name="connsiteY30" fmla="*/ 728663 h 1085850"/>
              <a:gd name="connsiteX31" fmla="*/ 1679178 w 1838325"/>
              <a:gd name="connsiteY31" fmla="*/ 611188 h 1085850"/>
              <a:gd name="connsiteX32" fmla="*/ 1670447 w 1838325"/>
              <a:gd name="connsiteY32" fmla="*/ 494110 h 1085850"/>
              <a:gd name="connsiteX33" fmla="*/ 1660525 w 1838325"/>
              <a:gd name="connsiteY33" fmla="*/ 378222 h 1085850"/>
              <a:gd name="connsiteX34" fmla="*/ 1639491 w 1838325"/>
              <a:gd name="connsiteY34" fmla="*/ 146844 h 1085850"/>
              <a:gd name="connsiteX35" fmla="*/ 1627584 w 1838325"/>
              <a:gd name="connsiteY35" fmla="*/ 30956 h 1085850"/>
              <a:gd name="connsiteX36" fmla="*/ 1625203 w 1838325"/>
              <a:gd name="connsiteY36" fmla="*/ 32147 h 1085850"/>
              <a:gd name="connsiteX37" fmla="*/ 1621631 w 1838325"/>
              <a:gd name="connsiteY37" fmla="*/ 32544 h 1085850"/>
              <a:gd name="connsiteX38" fmla="*/ 1520825 w 1838325"/>
              <a:gd name="connsiteY38" fmla="*/ 30163 h 1085850"/>
              <a:gd name="connsiteX39" fmla="*/ 1316150 w 1838325"/>
              <a:gd name="connsiteY39" fmla="*/ 0 h 1085850"/>
              <a:gd name="connsiteX40" fmla="*/ 1519306 w 1838325"/>
              <a:gd name="connsiteY40" fmla="*/ 1589 h 1085850"/>
              <a:gd name="connsiteX41" fmla="*/ 1621281 w 1838325"/>
              <a:gd name="connsiteY41" fmla="*/ 3575 h 1085850"/>
              <a:gd name="connsiteX42" fmla="*/ 1625646 w 1838325"/>
              <a:gd name="connsiteY42" fmla="*/ 3972 h 1085850"/>
              <a:gd name="connsiteX43" fmla="*/ 1628820 w 1838325"/>
              <a:gd name="connsiteY43" fmla="*/ 5958 h 1085850"/>
              <a:gd name="connsiteX44" fmla="*/ 1632788 w 1838325"/>
              <a:gd name="connsiteY44" fmla="*/ 3575 h 1085850"/>
              <a:gd name="connsiteX45" fmla="*/ 1644295 w 1838325"/>
              <a:gd name="connsiteY45" fmla="*/ 3575 h 1085850"/>
              <a:gd name="connsiteX46" fmla="*/ 1649057 w 1838325"/>
              <a:gd name="connsiteY46" fmla="*/ 6355 h 1085850"/>
              <a:gd name="connsiteX47" fmla="*/ 1651834 w 1838325"/>
              <a:gd name="connsiteY47" fmla="*/ 5163 h 1085850"/>
              <a:gd name="connsiteX48" fmla="*/ 1658183 w 1838325"/>
              <a:gd name="connsiteY48" fmla="*/ 5958 h 1085850"/>
              <a:gd name="connsiteX49" fmla="*/ 1661357 w 1838325"/>
              <a:gd name="connsiteY49" fmla="*/ 9135 h 1085850"/>
              <a:gd name="connsiteX50" fmla="*/ 1676832 w 1838325"/>
              <a:gd name="connsiteY50" fmla="*/ 28596 h 1085850"/>
              <a:gd name="connsiteX51" fmla="*/ 1694291 w 1838325"/>
              <a:gd name="connsiteY51" fmla="*/ 46866 h 1085850"/>
              <a:gd name="connsiteX52" fmla="*/ 1704607 w 1838325"/>
              <a:gd name="connsiteY52" fmla="*/ 55603 h 1085850"/>
              <a:gd name="connsiteX53" fmla="*/ 1715320 w 1838325"/>
              <a:gd name="connsiteY53" fmla="*/ 65930 h 1085850"/>
              <a:gd name="connsiteX54" fmla="*/ 1720875 w 1838325"/>
              <a:gd name="connsiteY54" fmla="*/ 65135 h 1085850"/>
              <a:gd name="connsiteX55" fmla="*/ 1729208 w 1838325"/>
              <a:gd name="connsiteY55" fmla="*/ 69901 h 1085850"/>
              <a:gd name="connsiteX56" fmla="*/ 1732382 w 1838325"/>
              <a:gd name="connsiteY56" fmla="*/ 75462 h 1085850"/>
              <a:gd name="connsiteX57" fmla="*/ 1732779 w 1838325"/>
              <a:gd name="connsiteY57" fmla="*/ 78639 h 1085850"/>
              <a:gd name="connsiteX58" fmla="*/ 1745476 w 1838325"/>
              <a:gd name="connsiteY58" fmla="*/ 195803 h 1085850"/>
              <a:gd name="connsiteX59" fmla="*/ 1768093 w 1838325"/>
              <a:gd name="connsiteY59" fmla="*/ 430130 h 1085850"/>
              <a:gd name="connsiteX60" fmla="*/ 1781187 w 1838325"/>
              <a:gd name="connsiteY60" fmla="*/ 547691 h 1085850"/>
              <a:gd name="connsiteX61" fmla="*/ 1810947 w 1838325"/>
              <a:gd name="connsiteY61" fmla="*/ 780827 h 1085850"/>
              <a:gd name="connsiteX62" fmla="*/ 1838325 w 1838325"/>
              <a:gd name="connsiteY62" fmla="*/ 1013963 h 1085850"/>
              <a:gd name="connsiteX63" fmla="*/ 1838325 w 1838325"/>
              <a:gd name="connsiteY63" fmla="*/ 1017141 h 1085850"/>
              <a:gd name="connsiteX64" fmla="*/ 1835547 w 1838325"/>
              <a:gd name="connsiteY64" fmla="*/ 1021509 h 1085850"/>
              <a:gd name="connsiteX65" fmla="*/ 1833167 w 1838325"/>
              <a:gd name="connsiteY65" fmla="*/ 1022701 h 1085850"/>
              <a:gd name="connsiteX66" fmla="*/ 1830786 w 1838325"/>
              <a:gd name="connsiteY66" fmla="*/ 1025481 h 1085850"/>
              <a:gd name="connsiteX67" fmla="*/ 1824834 w 1838325"/>
              <a:gd name="connsiteY67" fmla="*/ 1028261 h 1085850"/>
              <a:gd name="connsiteX68" fmla="*/ 1821263 w 1838325"/>
              <a:gd name="connsiteY68" fmla="*/ 1029056 h 1085850"/>
              <a:gd name="connsiteX69" fmla="*/ 1397889 w 1838325"/>
              <a:gd name="connsiteY69" fmla="*/ 1043354 h 1085850"/>
              <a:gd name="connsiteX70" fmla="*/ 974515 w 1838325"/>
              <a:gd name="connsiteY70" fmla="*/ 1057254 h 1085850"/>
              <a:gd name="connsiteX71" fmla="*/ 765010 w 1838325"/>
              <a:gd name="connsiteY71" fmla="*/ 1064403 h 1085850"/>
              <a:gd name="connsiteX72" fmla="*/ 555505 w 1838325"/>
              <a:gd name="connsiteY72" fmla="*/ 1071155 h 1085850"/>
              <a:gd name="connsiteX73" fmla="*/ 451943 w 1838325"/>
              <a:gd name="connsiteY73" fmla="*/ 1075921 h 1085850"/>
              <a:gd name="connsiteX74" fmla="*/ 296402 w 1838325"/>
              <a:gd name="connsiteY74" fmla="*/ 1082276 h 1085850"/>
              <a:gd name="connsiteX75" fmla="*/ 192840 w 1838325"/>
              <a:gd name="connsiteY75" fmla="*/ 1083070 h 1085850"/>
              <a:gd name="connsiteX76" fmla="*/ 141654 w 1838325"/>
              <a:gd name="connsiteY76" fmla="*/ 1080687 h 1085850"/>
              <a:gd name="connsiteX77" fmla="*/ 138480 w 1838325"/>
              <a:gd name="connsiteY77" fmla="*/ 1083864 h 1085850"/>
              <a:gd name="connsiteX78" fmla="*/ 129750 w 1838325"/>
              <a:gd name="connsiteY78" fmla="*/ 1085850 h 1085850"/>
              <a:gd name="connsiteX79" fmla="*/ 124989 w 1838325"/>
              <a:gd name="connsiteY79" fmla="*/ 1084659 h 1085850"/>
              <a:gd name="connsiteX80" fmla="*/ 107530 w 1838325"/>
              <a:gd name="connsiteY80" fmla="*/ 1073141 h 1085850"/>
              <a:gd name="connsiteX81" fmla="*/ 90468 w 1838325"/>
              <a:gd name="connsiteY81" fmla="*/ 1060432 h 1085850"/>
              <a:gd name="connsiteX82" fmla="*/ 74200 w 1838325"/>
              <a:gd name="connsiteY82" fmla="*/ 1050105 h 1085850"/>
              <a:gd name="connsiteX83" fmla="*/ 57535 w 1838325"/>
              <a:gd name="connsiteY83" fmla="*/ 1039382 h 1085850"/>
              <a:gd name="connsiteX84" fmla="*/ 55154 w 1838325"/>
              <a:gd name="connsiteY84" fmla="*/ 1039382 h 1085850"/>
              <a:gd name="connsiteX85" fmla="*/ 50392 w 1838325"/>
              <a:gd name="connsiteY85" fmla="*/ 1035410 h 1085850"/>
              <a:gd name="connsiteX86" fmla="*/ 49599 w 1838325"/>
              <a:gd name="connsiteY86" fmla="*/ 1033027 h 1085850"/>
              <a:gd name="connsiteX87" fmla="*/ 46821 w 1838325"/>
              <a:gd name="connsiteY87" fmla="*/ 1031041 h 1085850"/>
              <a:gd name="connsiteX88" fmla="*/ 43250 w 1838325"/>
              <a:gd name="connsiteY88" fmla="*/ 1025481 h 1085850"/>
              <a:gd name="connsiteX89" fmla="*/ 42853 w 1838325"/>
              <a:gd name="connsiteY89" fmla="*/ 1021509 h 1085850"/>
              <a:gd name="connsiteX90" fmla="*/ 32934 w 1838325"/>
              <a:gd name="connsiteY90" fmla="*/ 789962 h 1085850"/>
              <a:gd name="connsiteX91" fmla="*/ 21824 w 1838325"/>
              <a:gd name="connsiteY91" fmla="*/ 558415 h 1085850"/>
              <a:gd name="connsiteX92" fmla="*/ 14285 w 1838325"/>
              <a:gd name="connsiteY92" fmla="*/ 443237 h 1085850"/>
              <a:gd name="connsiteX93" fmla="*/ 3175 w 1838325"/>
              <a:gd name="connsiteY93" fmla="*/ 268881 h 1085850"/>
              <a:gd name="connsiteX94" fmla="*/ 0 w 1838325"/>
              <a:gd name="connsiteY94" fmla="*/ 152909 h 1085850"/>
              <a:gd name="connsiteX95" fmla="*/ 1587 w 1838325"/>
              <a:gd name="connsiteY95" fmla="*/ 95717 h 1085850"/>
              <a:gd name="connsiteX96" fmla="*/ 2778 w 1838325"/>
              <a:gd name="connsiteY96" fmla="*/ 91348 h 1085850"/>
              <a:gd name="connsiteX97" fmla="*/ 8730 w 1838325"/>
              <a:gd name="connsiteY97" fmla="*/ 86979 h 1085850"/>
              <a:gd name="connsiteX98" fmla="*/ 13094 w 1838325"/>
              <a:gd name="connsiteY98" fmla="*/ 86979 h 1085850"/>
              <a:gd name="connsiteX99" fmla="*/ 13491 w 1838325"/>
              <a:gd name="connsiteY99" fmla="*/ 86185 h 1085850"/>
              <a:gd name="connsiteX100" fmla="*/ 13888 w 1838325"/>
              <a:gd name="connsiteY100" fmla="*/ 86185 h 1085850"/>
              <a:gd name="connsiteX101" fmla="*/ 60709 w 1838325"/>
              <a:gd name="connsiteY101" fmla="*/ 75064 h 1085850"/>
              <a:gd name="connsiteX102" fmla="*/ 157922 w 1838325"/>
              <a:gd name="connsiteY102" fmla="*/ 59575 h 1085850"/>
              <a:gd name="connsiteX103" fmla="*/ 305925 w 1838325"/>
              <a:gd name="connsiteY103" fmla="*/ 47263 h 1085850"/>
              <a:gd name="connsiteX104" fmla="*/ 403138 w 1838325"/>
              <a:gd name="connsiteY104" fmla="*/ 40114 h 1085850"/>
              <a:gd name="connsiteX105" fmla="*/ 504716 w 1838325"/>
              <a:gd name="connsiteY105" fmla="*/ 31376 h 1085850"/>
              <a:gd name="connsiteX106" fmla="*/ 707079 w 1838325"/>
              <a:gd name="connsiteY106" fmla="*/ 17873 h 1085850"/>
              <a:gd name="connsiteX107" fmla="*/ 808657 w 1838325"/>
              <a:gd name="connsiteY107" fmla="*/ 12312 h 1085850"/>
              <a:gd name="connsiteX108" fmla="*/ 909838 w 1838325"/>
              <a:gd name="connsiteY108" fmla="*/ 7944 h 1085850"/>
              <a:gd name="connsiteX109" fmla="*/ 1112994 w 1838325"/>
              <a:gd name="connsiteY109" fmla="*/ 1986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838325" h="1085850">
                <a:moveTo>
                  <a:pt x="1319609" y="28575"/>
                </a:moveTo>
                <a:lnTo>
                  <a:pt x="1118791" y="30560"/>
                </a:lnTo>
                <a:lnTo>
                  <a:pt x="917575" y="36116"/>
                </a:lnTo>
                <a:lnTo>
                  <a:pt x="817562" y="40481"/>
                </a:lnTo>
                <a:lnTo>
                  <a:pt x="717550" y="45641"/>
                </a:lnTo>
                <a:lnTo>
                  <a:pt x="519112" y="58341"/>
                </a:lnTo>
                <a:lnTo>
                  <a:pt x="420290" y="66675"/>
                </a:lnTo>
                <a:lnTo>
                  <a:pt x="319087" y="75406"/>
                </a:lnTo>
                <a:lnTo>
                  <a:pt x="217487" y="84931"/>
                </a:lnTo>
                <a:lnTo>
                  <a:pt x="168672" y="90885"/>
                </a:lnTo>
                <a:lnTo>
                  <a:pt x="94853" y="98822"/>
                </a:lnTo>
                <a:lnTo>
                  <a:pt x="45244" y="101997"/>
                </a:lnTo>
                <a:lnTo>
                  <a:pt x="20637" y="101997"/>
                </a:lnTo>
                <a:lnTo>
                  <a:pt x="28178" y="157163"/>
                </a:lnTo>
                <a:lnTo>
                  <a:pt x="37703" y="269081"/>
                </a:lnTo>
                <a:lnTo>
                  <a:pt x="44847" y="438150"/>
                </a:lnTo>
                <a:lnTo>
                  <a:pt x="49609" y="550069"/>
                </a:lnTo>
                <a:lnTo>
                  <a:pt x="60722" y="783035"/>
                </a:lnTo>
                <a:lnTo>
                  <a:pt x="70644" y="1016000"/>
                </a:lnTo>
                <a:lnTo>
                  <a:pt x="119459" y="1008856"/>
                </a:lnTo>
                <a:lnTo>
                  <a:pt x="217487" y="999331"/>
                </a:lnTo>
                <a:lnTo>
                  <a:pt x="365125" y="989806"/>
                </a:lnTo>
                <a:lnTo>
                  <a:pt x="463947" y="986235"/>
                </a:lnTo>
                <a:lnTo>
                  <a:pt x="668337" y="978694"/>
                </a:lnTo>
                <a:lnTo>
                  <a:pt x="872331" y="970360"/>
                </a:lnTo>
                <a:lnTo>
                  <a:pt x="1288653" y="954088"/>
                </a:lnTo>
                <a:lnTo>
                  <a:pt x="1704975" y="937816"/>
                </a:lnTo>
                <a:lnTo>
                  <a:pt x="1700609" y="911622"/>
                </a:lnTo>
                <a:lnTo>
                  <a:pt x="1695053" y="859631"/>
                </a:lnTo>
                <a:lnTo>
                  <a:pt x="1690291" y="781050"/>
                </a:lnTo>
                <a:lnTo>
                  <a:pt x="1687116" y="728663"/>
                </a:lnTo>
                <a:lnTo>
                  <a:pt x="1679178" y="611188"/>
                </a:lnTo>
                <a:lnTo>
                  <a:pt x="1670447" y="494110"/>
                </a:lnTo>
                <a:lnTo>
                  <a:pt x="1660525" y="378222"/>
                </a:lnTo>
                <a:lnTo>
                  <a:pt x="1639491" y="146844"/>
                </a:lnTo>
                <a:lnTo>
                  <a:pt x="1627584" y="30956"/>
                </a:lnTo>
                <a:lnTo>
                  <a:pt x="1625203" y="32147"/>
                </a:lnTo>
                <a:lnTo>
                  <a:pt x="1621631" y="32544"/>
                </a:lnTo>
                <a:lnTo>
                  <a:pt x="1520825" y="30163"/>
                </a:lnTo>
                <a:close/>
                <a:moveTo>
                  <a:pt x="1316150" y="0"/>
                </a:moveTo>
                <a:lnTo>
                  <a:pt x="1519306" y="1589"/>
                </a:lnTo>
                <a:lnTo>
                  <a:pt x="1621281" y="3575"/>
                </a:lnTo>
                <a:lnTo>
                  <a:pt x="1625646" y="3972"/>
                </a:lnTo>
                <a:lnTo>
                  <a:pt x="1628820" y="5958"/>
                </a:lnTo>
                <a:lnTo>
                  <a:pt x="1632788" y="3575"/>
                </a:lnTo>
                <a:lnTo>
                  <a:pt x="1644295" y="3575"/>
                </a:lnTo>
                <a:lnTo>
                  <a:pt x="1649057" y="6355"/>
                </a:lnTo>
                <a:lnTo>
                  <a:pt x="1651834" y="5163"/>
                </a:lnTo>
                <a:lnTo>
                  <a:pt x="1658183" y="5958"/>
                </a:lnTo>
                <a:lnTo>
                  <a:pt x="1661357" y="9135"/>
                </a:lnTo>
                <a:lnTo>
                  <a:pt x="1676832" y="28596"/>
                </a:lnTo>
                <a:lnTo>
                  <a:pt x="1694291" y="46866"/>
                </a:lnTo>
                <a:lnTo>
                  <a:pt x="1704607" y="55603"/>
                </a:lnTo>
                <a:lnTo>
                  <a:pt x="1715320" y="65930"/>
                </a:lnTo>
                <a:lnTo>
                  <a:pt x="1720875" y="65135"/>
                </a:lnTo>
                <a:lnTo>
                  <a:pt x="1729208" y="69901"/>
                </a:lnTo>
                <a:lnTo>
                  <a:pt x="1732382" y="75462"/>
                </a:lnTo>
                <a:lnTo>
                  <a:pt x="1732779" y="78639"/>
                </a:lnTo>
                <a:lnTo>
                  <a:pt x="1745476" y="195803"/>
                </a:lnTo>
                <a:lnTo>
                  <a:pt x="1768093" y="430130"/>
                </a:lnTo>
                <a:lnTo>
                  <a:pt x="1781187" y="547691"/>
                </a:lnTo>
                <a:lnTo>
                  <a:pt x="1810947" y="780827"/>
                </a:lnTo>
                <a:lnTo>
                  <a:pt x="1838325" y="1013963"/>
                </a:lnTo>
                <a:lnTo>
                  <a:pt x="1838325" y="1017141"/>
                </a:lnTo>
                <a:lnTo>
                  <a:pt x="1835547" y="1021509"/>
                </a:lnTo>
                <a:lnTo>
                  <a:pt x="1833167" y="1022701"/>
                </a:lnTo>
                <a:lnTo>
                  <a:pt x="1830786" y="1025481"/>
                </a:lnTo>
                <a:lnTo>
                  <a:pt x="1824834" y="1028261"/>
                </a:lnTo>
                <a:lnTo>
                  <a:pt x="1821263" y="1029056"/>
                </a:lnTo>
                <a:lnTo>
                  <a:pt x="1397889" y="1043354"/>
                </a:lnTo>
                <a:lnTo>
                  <a:pt x="974515" y="1057254"/>
                </a:lnTo>
                <a:lnTo>
                  <a:pt x="765010" y="1064403"/>
                </a:lnTo>
                <a:lnTo>
                  <a:pt x="555505" y="1071155"/>
                </a:lnTo>
                <a:lnTo>
                  <a:pt x="451943" y="1075921"/>
                </a:lnTo>
                <a:lnTo>
                  <a:pt x="296402" y="1082276"/>
                </a:lnTo>
                <a:lnTo>
                  <a:pt x="192840" y="1083070"/>
                </a:lnTo>
                <a:lnTo>
                  <a:pt x="141654" y="1080687"/>
                </a:lnTo>
                <a:lnTo>
                  <a:pt x="138480" y="1083864"/>
                </a:lnTo>
                <a:lnTo>
                  <a:pt x="129750" y="1085850"/>
                </a:lnTo>
                <a:lnTo>
                  <a:pt x="124989" y="1084659"/>
                </a:lnTo>
                <a:lnTo>
                  <a:pt x="107530" y="1073141"/>
                </a:lnTo>
                <a:lnTo>
                  <a:pt x="90468" y="1060432"/>
                </a:lnTo>
                <a:lnTo>
                  <a:pt x="74200" y="1050105"/>
                </a:lnTo>
                <a:lnTo>
                  <a:pt x="57535" y="1039382"/>
                </a:lnTo>
                <a:lnTo>
                  <a:pt x="55154" y="1039382"/>
                </a:lnTo>
                <a:lnTo>
                  <a:pt x="50392" y="1035410"/>
                </a:lnTo>
                <a:lnTo>
                  <a:pt x="49599" y="1033027"/>
                </a:lnTo>
                <a:lnTo>
                  <a:pt x="46821" y="1031041"/>
                </a:lnTo>
                <a:lnTo>
                  <a:pt x="43250" y="1025481"/>
                </a:lnTo>
                <a:lnTo>
                  <a:pt x="42853" y="1021509"/>
                </a:lnTo>
                <a:lnTo>
                  <a:pt x="32934" y="789962"/>
                </a:lnTo>
                <a:lnTo>
                  <a:pt x="21824" y="558415"/>
                </a:lnTo>
                <a:lnTo>
                  <a:pt x="14285" y="443237"/>
                </a:lnTo>
                <a:lnTo>
                  <a:pt x="3175" y="268881"/>
                </a:lnTo>
                <a:lnTo>
                  <a:pt x="0" y="152909"/>
                </a:lnTo>
                <a:lnTo>
                  <a:pt x="1587" y="95717"/>
                </a:lnTo>
                <a:lnTo>
                  <a:pt x="2778" y="91348"/>
                </a:lnTo>
                <a:lnTo>
                  <a:pt x="8730" y="86979"/>
                </a:lnTo>
                <a:lnTo>
                  <a:pt x="13094" y="86979"/>
                </a:lnTo>
                <a:lnTo>
                  <a:pt x="13491" y="86185"/>
                </a:lnTo>
                <a:lnTo>
                  <a:pt x="13888" y="86185"/>
                </a:lnTo>
                <a:lnTo>
                  <a:pt x="60709" y="75064"/>
                </a:lnTo>
                <a:lnTo>
                  <a:pt x="157922" y="59575"/>
                </a:lnTo>
                <a:lnTo>
                  <a:pt x="305925" y="47263"/>
                </a:lnTo>
                <a:lnTo>
                  <a:pt x="403138" y="40114"/>
                </a:lnTo>
                <a:lnTo>
                  <a:pt x="504716" y="31376"/>
                </a:lnTo>
                <a:lnTo>
                  <a:pt x="707079" y="17873"/>
                </a:lnTo>
                <a:lnTo>
                  <a:pt x="808657" y="12312"/>
                </a:lnTo>
                <a:lnTo>
                  <a:pt x="909838" y="7944"/>
                </a:lnTo>
                <a:lnTo>
                  <a:pt x="1112994" y="198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4" name="Freeform 204">
            <a:extLst>
              <a:ext uri="{FF2B5EF4-FFF2-40B4-BE49-F238E27FC236}">
                <a16:creationId xmlns:a16="http://schemas.microsoft.com/office/drawing/2014/main" id="{E19A31C8-0F2E-4C98-9E79-EA2A0A7E3C4E}"/>
              </a:ext>
            </a:extLst>
          </p:cNvPr>
          <p:cNvSpPr>
            <a:spLocks/>
          </p:cNvSpPr>
          <p:nvPr/>
        </p:nvSpPr>
        <p:spPr bwMode="auto">
          <a:xfrm>
            <a:off x="6670196" y="3012349"/>
            <a:ext cx="1762832" cy="798167"/>
          </a:xfrm>
          <a:custGeom>
            <a:avLst/>
            <a:gdLst>
              <a:gd name="T0" fmla="*/ 4081 w 4107"/>
              <a:gd name="T1" fmla="*/ 660 h 1856"/>
              <a:gd name="T2" fmla="*/ 4022 w 4107"/>
              <a:gd name="T3" fmla="*/ 213 h 1856"/>
              <a:gd name="T4" fmla="*/ 3976 w 4107"/>
              <a:gd name="T5" fmla="*/ 73 h 1856"/>
              <a:gd name="T6" fmla="*/ 3939 w 4107"/>
              <a:gd name="T7" fmla="*/ 36 h 1856"/>
              <a:gd name="T8" fmla="*/ 3914 w 4107"/>
              <a:gd name="T9" fmla="*/ 23 h 1856"/>
              <a:gd name="T10" fmla="*/ 3875 w 4107"/>
              <a:gd name="T11" fmla="*/ 3 h 1856"/>
              <a:gd name="T12" fmla="*/ 3840 w 4107"/>
              <a:gd name="T13" fmla="*/ 8 h 1856"/>
              <a:gd name="T14" fmla="*/ 3839 w 4107"/>
              <a:gd name="T15" fmla="*/ 8 h 1856"/>
              <a:gd name="T16" fmla="*/ 3813 w 4107"/>
              <a:gd name="T17" fmla="*/ 0 h 1856"/>
              <a:gd name="T18" fmla="*/ 1934 w 4107"/>
              <a:gd name="T19" fmla="*/ 36 h 1856"/>
              <a:gd name="T20" fmla="*/ 758 w 4107"/>
              <a:gd name="T21" fmla="*/ 65 h 1856"/>
              <a:gd name="T22" fmla="*/ 54 w 4107"/>
              <a:gd name="T23" fmla="*/ 113 h 1856"/>
              <a:gd name="T24" fmla="*/ 31 w 4107"/>
              <a:gd name="T25" fmla="*/ 130 h 1856"/>
              <a:gd name="T26" fmla="*/ 42 w 4107"/>
              <a:gd name="T27" fmla="*/ 162 h 1856"/>
              <a:gd name="T28" fmla="*/ 289 w 4107"/>
              <a:gd name="T29" fmla="*/ 168 h 1856"/>
              <a:gd name="T30" fmla="*/ 1464 w 4107"/>
              <a:gd name="T31" fmla="*/ 136 h 1856"/>
              <a:gd name="T32" fmla="*/ 2869 w 4107"/>
              <a:gd name="T33" fmla="*/ 98 h 1856"/>
              <a:gd name="T34" fmla="*/ 3828 w 4107"/>
              <a:gd name="T35" fmla="*/ 268 h 1856"/>
              <a:gd name="T36" fmla="*/ 3873 w 4107"/>
              <a:gd name="T37" fmla="*/ 1195 h 1856"/>
              <a:gd name="T38" fmla="*/ 3403 w 4107"/>
              <a:gd name="T39" fmla="*/ 1585 h 1856"/>
              <a:gd name="T40" fmla="*/ 1989 w 4107"/>
              <a:gd name="T41" fmla="*/ 1608 h 1856"/>
              <a:gd name="T42" fmla="*/ 1043 w 4107"/>
              <a:gd name="T43" fmla="*/ 1607 h 1856"/>
              <a:gd name="T44" fmla="*/ 466 w 4107"/>
              <a:gd name="T45" fmla="*/ 1592 h 1856"/>
              <a:gd name="T46" fmla="*/ 123 w 4107"/>
              <a:gd name="T47" fmla="*/ 1603 h 1856"/>
              <a:gd name="T48" fmla="*/ 125 w 4107"/>
              <a:gd name="T49" fmla="*/ 1599 h 1856"/>
              <a:gd name="T50" fmla="*/ 125 w 4107"/>
              <a:gd name="T51" fmla="*/ 1568 h 1856"/>
              <a:gd name="T52" fmla="*/ 119 w 4107"/>
              <a:gd name="T53" fmla="*/ 1388 h 1856"/>
              <a:gd name="T54" fmla="*/ 94 w 4107"/>
              <a:gd name="T55" fmla="*/ 871 h 1856"/>
              <a:gd name="T56" fmla="*/ 80 w 4107"/>
              <a:gd name="T57" fmla="*/ 529 h 1856"/>
              <a:gd name="T58" fmla="*/ 74 w 4107"/>
              <a:gd name="T59" fmla="*/ 308 h 1856"/>
              <a:gd name="T60" fmla="*/ 46 w 4107"/>
              <a:gd name="T61" fmla="*/ 181 h 1856"/>
              <a:gd name="T62" fmla="*/ 24 w 4107"/>
              <a:gd name="T63" fmla="*/ 174 h 1856"/>
              <a:gd name="T64" fmla="*/ 9 w 4107"/>
              <a:gd name="T65" fmla="*/ 220 h 1856"/>
              <a:gd name="T66" fmla="*/ 2 w 4107"/>
              <a:gd name="T67" fmla="*/ 426 h 1856"/>
              <a:gd name="T68" fmla="*/ 10 w 4107"/>
              <a:gd name="T69" fmla="*/ 688 h 1856"/>
              <a:gd name="T70" fmla="*/ 18 w 4107"/>
              <a:gd name="T71" fmla="*/ 1052 h 1856"/>
              <a:gd name="T72" fmla="*/ 31 w 4107"/>
              <a:gd name="T73" fmla="*/ 1509 h 1856"/>
              <a:gd name="T74" fmla="*/ 41 w 4107"/>
              <a:gd name="T75" fmla="*/ 1614 h 1856"/>
              <a:gd name="T76" fmla="*/ 71 w 4107"/>
              <a:gd name="T77" fmla="*/ 1637 h 1856"/>
              <a:gd name="T78" fmla="*/ 72 w 4107"/>
              <a:gd name="T79" fmla="*/ 1643 h 1856"/>
              <a:gd name="T80" fmla="*/ 62 w 4107"/>
              <a:gd name="T81" fmla="*/ 1663 h 1856"/>
              <a:gd name="T82" fmla="*/ 72 w 4107"/>
              <a:gd name="T83" fmla="*/ 1694 h 1856"/>
              <a:gd name="T84" fmla="*/ 120 w 4107"/>
              <a:gd name="T85" fmla="*/ 1765 h 1856"/>
              <a:gd name="T86" fmla="*/ 206 w 4107"/>
              <a:gd name="T87" fmla="*/ 1822 h 1856"/>
              <a:gd name="T88" fmla="*/ 381 w 4107"/>
              <a:gd name="T89" fmla="*/ 1856 h 1856"/>
              <a:gd name="T90" fmla="*/ 610 w 4107"/>
              <a:gd name="T91" fmla="*/ 1844 h 1856"/>
              <a:gd name="T92" fmla="*/ 729 w 4107"/>
              <a:gd name="T93" fmla="*/ 1833 h 1856"/>
              <a:gd name="T94" fmla="*/ 794 w 4107"/>
              <a:gd name="T95" fmla="*/ 1833 h 1856"/>
              <a:gd name="T96" fmla="*/ 831 w 4107"/>
              <a:gd name="T97" fmla="*/ 1837 h 1856"/>
              <a:gd name="T98" fmla="*/ 867 w 4107"/>
              <a:gd name="T99" fmla="*/ 1822 h 1856"/>
              <a:gd name="T100" fmla="*/ 1221 w 4107"/>
              <a:gd name="T101" fmla="*/ 1805 h 1856"/>
              <a:gd name="T102" fmla="*/ 1812 w 4107"/>
              <a:gd name="T103" fmla="*/ 1805 h 1856"/>
              <a:gd name="T104" fmla="*/ 2658 w 4107"/>
              <a:gd name="T105" fmla="*/ 1831 h 1856"/>
              <a:gd name="T106" fmla="*/ 3075 w 4107"/>
              <a:gd name="T107" fmla="*/ 1834 h 1856"/>
              <a:gd name="T108" fmla="*/ 3481 w 4107"/>
              <a:gd name="T109" fmla="*/ 1820 h 1856"/>
              <a:gd name="T110" fmla="*/ 3770 w 4107"/>
              <a:gd name="T111" fmla="*/ 1794 h 1856"/>
              <a:gd name="T112" fmla="*/ 3939 w 4107"/>
              <a:gd name="T113" fmla="*/ 1776 h 1856"/>
              <a:gd name="T114" fmla="*/ 4035 w 4107"/>
              <a:gd name="T115" fmla="*/ 1748 h 1856"/>
              <a:gd name="T116" fmla="*/ 4071 w 4107"/>
              <a:gd name="T117" fmla="*/ 1719 h 1856"/>
              <a:gd name="T118" fmla="*/ 4076 w 4107"/>
              <a:gd name="T119" fmla="*/ 1664 h 1856"/>
              <a:gd name="T120" fmla="*/ 4086 w 4107"/>
              <a:gd name="T121" fmla="*/ 1554 h 1856"/>
              <a:gd name="T122" fmla="*/ 4107 w 4107"/>
              <a:gd name="T123" fmla="*/ 1157 h 1856"/>
              <a:gd name="T124" fmla="*/ 4092 w 4107"/>
              <a:gd name="T125" fmla="*/ 858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07" h="1856">
                <a:moveTo>
                  <a:pt x="4092" y="858"/>
                </a:moveTo>
                <a:lnTo>
                  <a:pt x="4081" y="660"/>
                </a:lnTo>
                <a:lnTo>
                  <a:pt x="4051" y="359"/>
                </a:lnTo>
                <a:lnTo>
                  <a:pt x="4022" y="213"/>
                </a:lnTo>
                <a:lnTo>
                  <a:pt x="3993" y="118"/>
                </a:lnTo>
                <a:lnTo>
                  <a:pt x="3976" y="73"/>
                </a:lnTo>
                <a:lnTo>
                  <a:pt x="3967" y="54"/>
                </a:lnTo>
                <a:lnTo>
                  <a:pt x="3939" y="36"/>
                </a:lnTo>
                <a:lnTo>
                  <a:pt x="3923" y="34"/>
                </a:lnTo>
                <a:lnTo>
                  <a:pt x="3914" y="23"/>
                </a:lnTo>
                <a:lnTo>
                  <a:pt x="3895" y="9"/>
                </a:lnTo>
                <a:lnTo>
                  <a:pt x="3875" y="3"/>
                </a:lnTo>
                <a:lnTo>
                  <a:pt x="3852" y="4"/>
                </a:lnTo>
                <a:lnTo>
                  <a:pt x="3840" y="8"/>
                </a:lnTo>
                <a:lnTo>
                  <a:pt x="3839" y="8"/>
                </a:lnTo>
                <a:lnTo>
                  <a:pt x="3839" y="8"/>
                </a:lnTo>
                <a:lnTo>
                  <a:pt x="3828" y="1"/>
                </a:lnTo>
                <a:lnTo>
                  <a:pt x="3813" y="0"/>
                </a:lnTo>
                <a:lnTo>
                  <a:pt x="2873" y="14"/>
                </a:lnTo>
                <a:lnTo>
                  <a:pt x="1934" y="36"/>
                </a:lnTo>
                <a:lnTo>
                  <a:pt x="1464" y="47"/>
                </a:lnTo>
                <a:lnTo>
                  <a:pt x="758" y="65"/>
                </a:lnTo>
                <a:lnTo>
                  <a:pt x="289" y="91"/>
                </a:lnTo>
                <a:lnTo>
                  <a:pt x="54" y="113"/>
                </a:lnTo>
                <a:lnTo>
                  <a:pt x="44" y="115"/>
                </a:lnTo>
                <a:lnTo>
                  <a:pt x="31" y="130"/>
                </a:lnTo>
                <a:lnTo>
                  <a:pt x="31" y="148"/>
                </a:lnTo>
                <a:lnTo>
                  <a:pt x="42" y="162"/>
                </a:lnTo>
                <a:lnTo>
                  <a:pt x="54" y="165"/>
                </a:lnTo>
                <a:lnTo>
                  <a:pt x="289" y="168"/>
                </a:lnTo>
                <a:lnTo>
                  <a:pt x="759" y="162"/>
                </a:lnTo>
                <a:lnTo>
                  <a:pt x="1464" y="136"/>
                </a:lnTo>
                <a:lnTo>
                  <a:pt x="1934" y="121"/>
                </a:lnTo>
                <a:lnTo>
                  <a:pt x="2869" y="98"/>
                </a:lnTo>
                <a:lnTo>
                  <a:pt x="3806" y="83"/>
                </a:lnTo>
                <a:lnTo>
                  <a:pt x="3828" y="268"/>
                </a:lnTo>
                <a:lnTo>
                  <a:pt x="3856" y="639"/>
                </a:lnTo>
                <a:lnTo>
                  <a:pt x="3873" y="1195"/>
                </a:lnTo>
                <a:lnTo>
                  <a:pt x="3874" y="1568"/>
                </a:lnTo>
                <a:lnTo>
                  <a:pt x="3403" y="1585"/>
                </a:lnTo>
                <a:lnTo>
                  <a:pt x="2461" y="1605"/>
                </a:lnTo>
                <a:lnTo>
                  <a:pt x="1989" y="1608"/>
                </a:lnTo>
                <a:lnTo>
                  <a:pt x="1516" y="1611"/>
                </a:lnTo>
                <a:lnTo>
                  <a:pt x="1043" y="1607"/>
                </a:lnTo>
                <a:lnTo>
                  <a:pt x="815" y="1602"/>
                </a:lnTo>
                <a:lnTo>
                  <a:pt x="466" y="1592"/>
                </a:lnTo>
                <a:lnTo>
                  <a:pt x="236" y="1596"/>
                </a:lnTo>
                <a:lnTo>
                  <a:pt x="123" y="1603"/>
                </a:lnTo>
                <a:lnTo>
                  <a:pt x="124" y="1602"/>
                </a:lnTo>
                <a:lnTo>
                  <a:pt x="125" y="1599"/>
                </a:lnTo>
                <a:lnTo>
                  <a:pt x="131" y="1589"/>
                </a:lnTo>
                <a:lnTo>
                  <a:pt x="125" y="1568"/>
                </a:lnTo>
                <a:lnTo>
                  <a:pt x="119" y="1561"/>
                </a:lnTo>
                <a:lnTo>
                  <a:pt x="119" y="1388"/>
                </a:lnTo>
                <a:lnTo>
                  <a:pt x="102" y="1043"/>
                </a:lnTo>
                <a:lnTo>
                  <a:pt x="94" y="871"/>
                </a:lnTo>
                <a:lnTo>
                  <a:pt x="88" y="700"/>
                </a:lnTo>
                <a:lnTo>
                  <a:pt x="80" y="529"/>
                </a:lnTo>
                <a:lnTo>
                  <a:pt x="79" y="442"/>
                </a:lnTo>
                <a:lnTo>
                  <a:pt x="74" y="308"/>
                </a:lnTo>
                <a:lnTo>
                  <a:pt x="59" y="222"/>
                </a:lnTo>
                <a:lnTo>
                  <a:pt x="46" y="181"/>
                </a:lnTo>
                <a:lnTo>
                  <a:pt x="41" y="174"/>
                </a:lnTo>
                <a:lnTo>
                  <a:pt x="24" y="174"/>
                </a:lnTo>
                <a:lnTo>
                  <a:pt x="19" y="181"/>
                </a:lnTo>
                <a:lnTo>
                  <a:pt x="9" y="220"/>
                </a:lnTo>
                <a:lnTo>
                  <a:pt x="0" y="301"/>
                </a:lnTo>
                <a:lnTo>
                  <a:pt x="2" y="426"/>
                </a:lnTo>
                <a:lnTo>
                  <a:pt x="6" y="507"/>
                </a:lnTo>
                <a:lnTo>
                  <a:pt x="10" y="688"/>
                </a:lnTo>
                <a:lnTo>
                  <a:pt x="15" y="871"/>
                </a:lnTo>
                <a:lnTo>
                  <a:pt x="18" y="1052"/>
                </a:lnTo>
                <a:lnTo>
                  <a:pt x="23" y="1326"/>
                </a:lnTo>
                <a:lnTo>
                  <a:pt x="31" y="1509"/>
                </a:lnTo>
                <a:lnTo>
                  <a:pt x="39" y="1599"/>
                </a:lnTo>
                <a:lnTo>
                  <a:pt x="41" y="1614"/>
                </a:lnTo>
                <a:lnTo>
                  <a:pt x="59" y="1633"/>
                </a:lnTo>
                <a:lnTo>
                  <a:pt x="71" y="1637"/>
                </a:lnTo>
                <a:lnTo>
                  <a:pt x="71" y="1641"/>
                </a:lnTo>
                <a:lnTo>
                  <a:pt x="72" y="1643"/>
                </a:lnTo>
                <a:lnTo>
                  <a:pt x="66" y="1649"/>
                </a:lnTo>
                <a:lnTo>
                  <a:pt x="62" y="1663"/>
                </a:lnTo>
                <a:lnTo>
                  <a:pt x="65" y="1672"/>
                </a:lnTo>
                <a:lnTo>
                  <a:pt x="72" y="1694"/>
                </a:lnTo>
                <a:lnTo>
                  <a:pt x="93" y="1733"/>
                </a:lnTo>
                <a:lnTo>
                  <a:pt x="120" y="1765"/>
                </a:lnTo>
                <a:lnTo>
                  <a:pt x="151" y="1791"/>
                </a:lnTo>
                <a:lnTo>
                  <a:pt x="206" y="1822"/>
                </a:lnTo>
                <a:lnTo>
                  <a:pt x="289" y="1846"/>
                </a:lnTo>
                <a:lnTo>
                  <a:pt x="381" y="1856"/>
                </a:lnTo>
                <a:lnTo>
                  <a:pt x="475" y="1856"/>
                </a:lnTo>
                <a:lnTo>
                  <a:pt x="610" y="1844"/>
                </a:lnTo>
                <a:lnTo>
                  <a:pt x="687" y="1837"/>
                </a:lnTo>
                <a:lnTo>
                  <a:pt x="729" y="1833"/>
                </a:lnTo>
                <a:lnTo>
                  <a:pt x="772" y="1829"/>
                </a:lnTo>
                <a:lnTo>
                  <a:pt x="794" y="1833"/>
                </a:lnTo>
                <a:lnTo>
                  <a:pt x="815" y="1835"/>
                </a:lnTo>
                <a:lnTo>
                  <a:pt x="831" y="1837"/>
                </a:lnTo>
                <a:lnTo>
                  <a:pt x="856" y="1830"/>
                </a:lnTo>
                <a:lnTo>
                  <a:pt x="867" y="1822"/>
                </a:lnTo>
                <a:lnTo>
                  <a:pt x="985" y="1815"/>
                </a:lnTo>
                <a:lnTo>
                  <a:pt x="1221" y="1805"/>
                </a:lnTo>
                <a:lnTo>
                  <a:pt x="1576" y="1802"/>
                </a:lnTo>
                <a:lnTo>
                  <a:pt x="1812" y="1805"/>
                </a:lnTo>
                <a:lnTo>
                  <a:pt x="2094" y="1813"/>
                </a:lnTo>
                <a:lnTo>
                  <a:pt x="2658" y="1831"/>
                </a:lnTo>
                <a:lnTo>
                  <a:pt x="2941" y="1834"/>
                </a:lnTo>
                <a:lnTo>
                  <a:pt x="3075" y="1834"/>
                </a:lnTo>
                <a:lnTo>
                  <a:pt x="3345" y="1826"/>
                </a:lnTo>
                <a:lnTo>
                  <a:pt x="3481" y="1820"/>
                </a:lnTo>
                <a:lnTo>
                  <a:pt x="3626" y="1809"/>
                </a:lnTo>
                <a:lnTo>
                  <a:pt x="3770" y="1794"/>
                </a:lnTo>
                <a:lnTo>
                  <a:pt x="3836" y="1789"/>
                </a:lnTo>
                <a:lnTo>
                  <a:pt x="3939" y="1776"/>
                </a:lnTo>
                <a:lnTo>
                  <a:pt x="4003" y="1760"/>
                </a:lnTo>
                <a:lnTo>
                  <a:pt x="4035" y="1748"/>
                </a:lnTo>
                <a:lnTo>
                  <a:pt x="4050" y="1741"/>
                </a:lnTo>
                <a:lnTo>
                  <a:pt x="4071" y="1719"/>
                </a:lnTo>
                <a:lnTo>
                  <a:pt x="4080" y="1691"/>
                </a:lnTo>
                <a:lnTo>
                  <a:pt x="4076" y="1664"/>
                </a:lnTo>
                <a:lnTo>
                  <a:pt x="4070" y="1653"/>
                </a:lnTo>
                <a:lnTo>
                  <a:pt x="4086" y="1554"/>
                </a:lnTo>
                <a:lnTo>
                  <a:pt x="4105" y="1356"/>
                </a:lnTo>
                <a:lnTo>
                  <a:pt x="4107" y="1157"/>
                </a:lnTo>
                <a:lnTo>
                  <a:pt x="4099" y="958"/>
                </a:lnTo>
                <a:lnTo>
                  <a:pt x="4092" y="858"/>
                </a:ln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77" name="Freeform 284">
            <a:extLst>
              <a:ext uri="{FF2B5EF4-FFF2-40B4-BE49-F238E27FC236}">
                <a16:creationId xmlns:a16="http://schemas.microsoft.com/office/drawing/2014/main" id="{25B472BA-916F-4533-92B9-C20F45CBDE86}"/>
              </a:ext>
            </a:extLst>
          </p:cNvPr>
          <p:cNvSpPr>
            <a:spLocks/>
          </p:cNvSpPr>
          <p:nvPr/>
        </p:nvSpPr>
        <p:spPr bwMode="auto">
          <a:xfrm rot="1545019">
            <a:off x="5077007" y="2862714"/>
            <a:ext cx="153181" cy="666091"/>
          </a:xfrm>
          <a:custGeom>
            <a:avLst/>
            <a:gdLst>
              <a:gd name="T0" fmla="*/ 303 w 530"/>
              <a:gd name="T1" fmla="*/ 2004 h 2263"/>
              <a:gd name="T2" fmla="*/ 303 w 530"/>
              <a:gd name="T3" fmla="*/ 1995 h 2263"/>
              <a:gd name="T4" fmla="*/ 298 w 530"/>
              <a:gd name="T5" fmla="*/ 1978 h 2263"/>
              <a:gd name="T6" fmla="*/ 291 w 530"/>
              <a:gd name="T7" fmla="*/ 1970 h 2263"/>
              <a:gd name="T8" fmla="*/ 255 w 530"/>
              <a:gd name="T9" fmla="*/ 1934 h 2263"/>
              <a:gd name="T10" fmla="*/ 215 w 530"/>
              <a:gd name="T11" fmla="*/ 1904 h 2263"/>
              <a:gd name="T12" fmla="*/ 252 w 530"/>
              <a:gd name="T13" fmla="*/ 1790 h 2263"/>
              <a:gd name="T14" fmla="*/ 321 w 530"/>
              <a:gd name="T15" fmla="*/ 1559 h 2263"/>
              <a:gd name="T16" fmla="*/ 381 w 530"/>
              <a:gd name="T17" fmla="*/ 1326 h 2263"/>
              <a:gd name="T18" fmla="*/ 433 w 530"/>
              <a:gd name="T19" fmla="*/ 1089 h 2263"/>
              <a:gd name="T20" fmla="*/ 474 w 530"/>
              <a:gd name="T21" fmla="*/ 850 h 2263"/>
              <a:gd name="T22" fmla="*/ 505 w 530"/>
              <a:gd name="T23" fmla="*/ 612 h 2263"/>
              <a:gd name="T24" fmla="*/ 523 w 530"/>
              <a:gd name="T25" fmla="*/ 373 h 2263"/>
              <a:gd name="T26" fmla="*/ 530 w 530"/>
              <a:gd name="T27" fmla="*/ 136 h 2263"/>
              <a:gd name="T28" fmla="*/ 527 w 530"/>
              <a:gd name="T29" fmla="*/ 18 h 2263"/>
              <a:gd name="T30" fmla="*/ 526 w 530"/>
              <a:gd name="T31" fmla="*/ 9 h 2263"/>
              <a:gd name="T32" fmla="*/ 515 w 530"/>
              <a:gd name="T33" fmla="*/ 0 h 2263"/>
              <a:gd name="T34" fmla="*/ 503 w 530"/>
              <a:gd name="T35" fmla="*/ 0 h 2263"/>
              <a:gd name="T36" fmla="*/ 491 w 530"/>
              <a:gd name="T37" fmla="*/ 9 h 2263"/>
              <a:gd name="T38" fmla="*/ 490 w 530"/>
              <a:gd name="T39" fmla="*/ 18 h 2263"/>
              <a:gd name="T40" fmla="*/ 457 w 530"/>
              <a:gd name="T41" fmla="*/ 301 h 2263"/>
              <a:gd name="T42" fmla="*/ 404 w 530"/>
              <a:gd name="T43" fmla="*/ 722 h 2263"/>
              <a:gd name="T44" fmla="*/ 359 w 530"/>
              <a:gd name="T45" fmla="*/ 1003 h 2263"/>
              <a:gd name="T46" fmla="*/ 330 w 530"/>
              <a:gd name="T47" fmla="*/ 1143 h 2263"/>
              <a:gd name="T48" fmla="*/ 290 w 530"/>
              <a:gd name="T49" fmla="*/ 1325 h 2263"/>
              <a:gd name="T50" fmla="*/ 194 w 530"/>
              <a:gd name="T51" fmla="*/ 1682 h 2263"/>
              <a:gd name="T52" fmla="*/ 138 w 530"/>
              <a:gd name="T53" fmla="*/ 1859 h 2263"/>
              <a:gd name="T54" fmla="*/ 118 w 530"/>
              <a:gd name="T55" fmla="*/ 1849 h 2263"/>
              <a:gd name="T56" fmla="*/ 97 w 530"/>
              <a:gd name="T57" fmla="*/ 1842 h 2263"/>
              <a:gd name="T58" fmla="*/ 89 w 530"/>
              <a:gd name="T59" fmla="*/ 1839 h 2263"/>
              <a:gd name="T60" fmla="*/ 72 w 530"/>
              <a:gd name="T61" fmla="*/ 1842 h 2263"/>
              <a:gd name="T62" fmla="*/ 58 w 530"/>
              <a:gd name="T63" fmla="*/ 1849 h 2263"/>
              <a:gd name="T64" fmla="*/ 48 w 530"/>
              <a:gd name="T65" fmla="*/ 1862 h 2263"/>
              <a:gd name="T66" fmla="*/ 45 w 530"/>
              <a:gd name="T67" fmla="*/ 1870 h 2263"/>
              <a:gd name="T68" fmla="*/ 28 w 530"/>
              <a:gd name="T69" fmla="*/ 1997 h 2263"/>
              <a:gd name="T70" fmla="*/ 13 w 530"/>
              <a:gd name="T71" fmla="*/ 2123 h 2263"/>
              <a:gd name="T72" fmla="*/ 11 w 530"/>
              <a:gd name="T73" fmla="*/ 2136 h 2263"/>
              <a:gd name="T74" fmla="*/ 10 w 530"/>
              <a:gd name="T75" fmla="*/ 2150 h 2263"/>
              <a:gd name="T76" fmla="*/ 9 w 530"/>
              <a:gd name="T77" fmla="*/ 2153 h 2263"/>
              <a:gd name="T78" fmla="*/ 6 w 530"/>
              <a:gd name="T79" fmla="*/ 2155 h 2263"/>
              <a:gd name="T80" fmla="*/ 0 w 530"/>
              <a:gd name="T81" fmla="*/ 2170 h 2263"/>
              <a:gd name="T82" fmla="*/ 7 w 530"/>
              <a:gd name="T83" fmla="*/ 2196 h 2263"/>
              <a:gd name="T84" fmla="*/ 18 w 530"/>
              <a:gd name="T85" fmla="*/ 2203 h 2263"/>
              <a:gd name="T86" fmla="*/ 19 w 530"/>
              <a:gd name="T87" fmla="*/ 2205 h 2263"/>
              <a:gd name="T88" fmla="*/ 19 w 530"/>
              <a:gd name="T89" fmla="*/ 2205 h 2263"/>
              <a:gd name="T90" fmla="*/ 16 w 530"/>
              <a:gd name="T91" fmla="*/ 2215 h 2263"/>
              <a:gd name="T92" fmla="*/ 18 w 530"/>
              <a:gd name="T93" fmla="*/ 2224 h 2263"/>
              <a:gd name="T94" fmla="*/ 18 w 530"/>
              <a:gd name="T95" fmla="*/ 2233 h 2263"/>
              <a:gd name="T96" fmla="*/ 26 w 530"/>
              <a:gd name="T97" fmla="*/ 2250 h 2263"/>
              <a:gd name="T98" fmla="*/ 40 w 530"/>
              <a:gd name="T99" fmla="*/ 2262 h 2263"/>
              <a:gd name="T100" fmla="*/ 58 w 530"/>
              <a:gd name="T101" fmla="*/ 2263 h 2263"/>
              <a:gd name="T102" fmla="*/ 68 w 530"/>
              <a:gd name="T103" fmla="*/ 2258 h 2263"/>
              <a:gd name="T104" fmla="*/ 106 w 530"/>
              <a:gd name="T105" fmla="*/ 2236 h 2263"/>
              <a:gd name="T106" fmla="*/ 177 w 530"/>
              <a:gd name="T107" fmla="*/ 2188 h 2263"/>
              <a:gd name="T108" fmla="*/ 211 w 530"/>
              <a:gd name="T109" fmla="*/ 2162 h 2263"/>
              <a:gd name="T110" fmla="*/ 242 w 530"/>
              <a:gd name="T111" fmla="*/ 2137 h 2263"/>
              <a:gd name="T112" fmla="*/ 289 w 530"/>
              <a:gd name="T113" fmla="*/ 2094 h 2263"/>
              <a:gd name="T114" fmla="*/ 313 w 530"/>
              <a:gd name="T115" fmla="*/ 2061 h 2263"/>
              <a:gd name="T116" fmla="*/ 321 w 530"/>
              <a:gd name="T117" fmla="*/ 2043 h 2263"/>
              <a:gd name="T118" fmla="*/ 322 w 530"/>
              <a:gd name="T119" fmla="*/ 2031 h 2263"/>
              <a:gd name="T120" fmla="*/ 312 w 530"/>
              <a:gd name="T121" fmla="*/ 2010 h 2263"/>
              <a:gd name="T122" fmla="*/ 303 w 530"/>
              <a:gd name="T123" fmla="*/ 2004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0" h="2263">
                <a:moveTo>
                  <a:pt x="303" y="2004"/>
                </a:moveTo>
                <a:lnTo>
                  <a:pt x="303" y="1995"/>
                </a:lnTo>
                <a:lnTo>
                  <a:pt x="298" y="1978"/>
                </a:lnTo>
                <a:lnTo>
                  <a:pt x="291" y="1970"/>
                </a:lnTo>
                <a:lnTo>
                  <a:pt x="255" y="1934"/>
                </a:lnTo>
                <a:lnTo>
                  <a:pt x="215" y="1904"/>
                </a:lnTo>
                <a:lnTo>
                  <a:pt x="252" y="1790"/>
                </a:lnTo>
                <a:lnTo>
                  <a:pt x="321" y="1559"/>
                </a:lnTo>
                <a:lnTo>
                  <a:pt x="381" y="1326"/>
                </a:lnTo>
                <a:lnTo>
                  <a:pt x="433" y="1089"/>
                </a:lnTo>
                <a:lnTo>
                  <a:pt x="474" y="850"/>
                </a:lnTo>
                <a:lnTo>
                  <a:pt x="505" y="612"/>
                </a:lnTo>
                <a:lnTo>
                  <a:pt x="523" y="373"/>
                </a:lnTo>
                <a:lnTo>
                  <a:pt x="530" y="136"/>
                </a:lnTo>
                <a:lnTo>
                  <a:pt x="527" y="18"/>
                </a:lnTo>
                <a:lnTo>
                  <a:pt x="526" y="9"/>
                </a:lnTo>
                <a:lnTo>
                  <a:pt x="515" y="0"/>
                </a:lnTo>
                <a:lnTo>
                  <a:pt x="503" y="0"/>
                </a:lnTo>
                <a:lnTo>
                  <a:pt x="491" y="9"/>
                </a:lnTo>
                <a:lnTo>
                  <a:pt x="490" y="18"/>
                </a:lnTo>
                <a:lnTo>
                  <a:pt x="457" y="301"/>
                </a:lnTo>
                <a:lnTo>
                  <a:pt x="404" y="722"/>
                </a:lnTo>
                <a:lnTo>
                  <a:pt x="359" y="1003"/>
                </a:lnTo>
                <a:lnTo>
                  <a:pt x="330" y="1143"/>
                </a:lnTo>
                <a:lnTo>
                  <a:pt x="290" y="1325"/>
                </a:lnTo>
                <a:lnTo>
                  <a:pt x="194" y="1682"/>
                </a:lnTo>
                <a:lnTo>
                  <a:pt x="138" y="1859"/>
                </a:lnTo>
                <a:lnTo>
                  <a:pt x="118" y="1849"/>
                </a:lnTo>
                <a:lnTo>
                  <a:pt x="97" y="1842"/>
                </a:lnTo>
                <a:lnTo>
                  <a:pt x="89" y="1839"/>
                </a:lnTo>
                <a:lnTo>
                  <a:pt x="72" y="1842"/>
                </a:lnTo>
                <a:lnTo>
                  <a:pt x="58" y="1849"/>
                </a:lnTo>
                <a:lnTo>
                  <a:pt x="48" y="1862"/>
                </a:lnTo>
                <a:lnTo>
                  <a:pt x="45" y="1870"/>
                </a:lnTo>
                <a:lnTo>
                  <a:pt x="28" y="1997"/>
                </a:lnTo>
                <a:lnTo>
                  <a:pt x="13" y="2123"/>
                </a:lnTo>
                <a:lnTo>
                  <a:pt x="11" y="2136"/>
                </a:lnTo>
                <a:lnTo>
                  <a:pt x="10" y="2150"/>
                </a:lnTo>
                <a:lnTo>
                  <a:pt x="9" y="2153"/>
                </a:lnTo>
                <a:lnTo>
                  <a:pt x="6" y="2155"/>
                </a:lnTo>
                <a:lnTo>
                  <a:pt x="0" y="2170"/>
                </a:lnTo>
                <a:lnTo>
                  <a:pt x="7" y="2196"/>
                </a:lnTo>
                <a:lnTo>
                  <a:pt x="18" y="2203"/>
                </a:lnTo>
                <a:lnTo>
                  <a:pt x="19" y="2205"/>
                </a:lnTo>
                <a:lnTo>
                  <a:pt x="19" y="2205"/>
                </a:lnTo>
                <a:lnTo>
                  <a:pt x="16" y="2215"/>
                </a:lnTo>
                <a:lnTo>
                  <a:pt x="18" y="2224"/>
                </a:lnTo>
                <a:lnTo>
                  <a:pt x="18" y="2233"/>
                </a:lnTo>
                <a:lnTo>
                  <a:pt x="26" y="2250"/>
                </a:lnTo>
                <a:lnTo>
                  <a:pt x="40" y="2262"/>
                </a:lnTo>
                <a:lnTo>
                  <a:pt x="58" y="2263"/>
                </a:lnTo>
                <a:lnTo>
                  <a:pt x="68" y="2258"/>
                </a:lnTo>
                <a:lnTo>
                  <a:pt x="106" y="2236"/>
                </a:lnTo>
                <a:lnTo>
                  <a:pt x="177" y="2188"/>
                </a:lnTo>
                <a:lnTo>
                  <a:pt x="211" y="2162"/>
                </a:lnTo>
                <a:lnTo>
                  <a:pt x="242" y="2137"/>
                </a:lnTo>
                <a:lnTo>
                  <a:pt x="289" y="2094"/>
                </a:lnTo>
                <a:lnTo>
                  <a:pt x="313" y="2061"/>
                </a:lnTo>
                <a:lnTo>
                  <a:pt x="321" y="2043"/>
                </a:lnTo>
                <a:lnTo>
                  <a:pt x="322" y="2031"/>
                </a:lnTo>
                <a:lnTo>
                  <a:pt x="312" y="2010"/>
                </a:lnTo>
                <a:lnTo>
                  <a:pt x="303" y="200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Freeform 285">
            <a:extLst>
              <a:ext uri="{FF2B5EF4-FFF2-40B4-BE49-F238E27FC236}">
                <a16:creationId xmlns:a16="http://schemas.microsoft.com/office/drawing/2014/main" id="{DBA72836-6FDB-4EB6-9816-8928AD8811DB}"/>
              </a:ext>
            </a:extLst>
          </p:cNvPr>
          <p:cNvSpPr>
            <a:spLocks/>
          </p:cNvSpPr>
          <p:nvPr/>
        </p:nvSpPr>
        <p:spPr bwMode="auto">
          <a:xfrm rot="3427567">
            <a:off x="5705018" y="3073359"/>
            <a:ext cx="567825" cy="1256660"/>
          </a:xfrm>
          <a:custGeom>
            <a:avLst/>
            <a:gdLst>
              <a:gd name="T0" fmla="*/ 2278 w 2278"/>
              <a:gd name="T1" fmla="*/ 11 h 4638"/>
              <a:gd name="T2" fmla="*/ 2259 w 2278"/>
              <a:gd name="T3" fmla="*/ 0 h 4638"/>
              <a:gd name="T4" fmla="*/ 2247 w 2278"/>
              <a:gd name="T5" fmla="*/ 12 h 4638"/>
              <a:gd name="T6" fmla="*/ 2107 w 2278"/>
              <a:gd name="T7" fmla="*/ 737 h 4638"/>
              <a:gd name="T8" fmla="*/ 1956 w 2278"/>
              <a:gd name="T9" fmla="*/ 1330 h 4638"/>
              <a:gd name="T10" fmla="*/ 1803 w 2278"/>
              <a:gd name="T11" fmla="*/ 1797 h 4638"/>
              <a:gd name="T12" fmla="*/ 1714 w 2278"/>
              <a:gd name="T13" fmla="*/ 2028 h 4638"/>
              <a:gd name="T14" fmla="*/ 1516 w 2278"/>
              <a:gd name="T15" fmla="*/ 2480 h 4638"/>
              <a:gd name="T16" fmla="*/ 1289 w 2278"/>
              <a:gd name="T17" fmla="*/ 2918 h 4638"/>
              <a:gd name="T18" fmla="*/ 1035 w 2278"/>
              <a:gd name="T19" fmla="*/ 3342 h 4638"/>
              <a:gd name="T20" fmla="*/ 828 w 2278"/>
              <a:gd name="T21" fmla="*/ 3648 h 4638"/>
              <a:gd name="T22" fmla="*/ 615 w 2278"/>
              <a:gd name="T23" fmla="*/ 3930 h 4638"/>
              <a:gd name="T24" fmla="*/ 234 w 2278"/>
              <a:gd name="T25" fmla="*/ 4379 h 4638"/>
              <a:gd name="T26" fmla="*/ 202 w 2278"/>
              <a:gd name="T27" fmla="*/ 4352 h 4638"/>
              <a:gd name="T28" fmla="*/ 201 w 2278"/>
              <a:gd name="T29" fmla="*/ 4350 h 4638"/>
              <a:gd name="T30" fmla="*/ 193 w 2278"/>
              <a:gd name="T31" fmla="*/ 4328 h 4638"/>
              <a:gd name="T32" fmla="*/ 163 w 2278"/>
              <a:gd name="T33" fmla="*/ 4322 h 4638"/>
              <a:gd name="T34" fmla="*/ 140 w 2278"/>
              <a:gd name="T35" fmla="*/ 4333 h 4638"/>
              <a:gd name="T36" fmla="*/ 83 w 2278"/>
              <a:gd name="T37" fmla="*/ 4415 h 4638"/>
              <a:gd name="T38" fmla="*/ 48 w 2278"/>
              <a:gd name="T39" fmla="*/ 4486 h 4638"/>
              <a:gd name="T40" fmla="*/ 2 w 2278"/>
              <a:gd name="T41" fmla="*/ 4602 h 4638"/>
              <a:gd name="T42" fmla="*/ 7 w 2278"/>
              <a:gd name="T43" fmla="*/ 4628 h 4638"/>
              <a:gd name="T44" fmla="*/ 41 w 2278"/>
              <a:gd name="T45" fmla="*/ 4637 h 4638"/>
              <a:gd name="T46" fmla="*/ 63 w 2278"/>
              <a:gd name="T47" fmla="*/ 4637 h 4638"/>
              <a:gd name="T48" fmla="*/ 136 w 2278"/>
              <a:gd name="T49" fmla="*/ 4622 h 4638"/>
              <a:gd name="T50" fmla="*/ 241 w 2278"/>
              <a:gd name="T51" fmla="*/ 4587 h 4638"/>
              <a:gd name="T52" fmla="*/ 326 w 2278"/>
              <a:gd name="T53" fmla="*/ 4559 h 4638"/>
              <a:gd name="T54" fmla="*/ 347 w 2278"/>
              <a:gd name="T55" fmla="*/ 4530 h 4638"/>
              <a:gd name="T56" fmla="*/ 342 w 2278"/>
              <a:gd name="T57" fmla="*/ 4503 h 4638"/>
              <a:gd name="T58" fmla="*/ 294 w 2278"/>
              <a:gd name="T59" fmla="*/ 4438 h 4638"/>
              <a:gd name="T60" fmla="*/ 530 w 2278"/>
              <a:gd name="T61" fmla="*/ 4173 h 4638"/>
              <a:gd name="T62" fmla="*/ 825 w 2278"/>
              <a:gd name="T63" fmla="*/ 3799 h 4638"/>
              <a:gd name="T64" fmla="*/ 1096 w 2278"/>
              <a:gd name="T65" fmla="*/ 3407 h 4638"/>
              <a:gd name="T66" fmla="*/ 1343 w 2278"/>
              <a:gd name="T67" fmla="*/ 2997 h 4638"/>
              <a:gd name="T68" fmla="*/ 1563 w 2278"/>
              <a:gd name="T69" fmla="*/ 2572 h 4638"/>
              <a:gd name="T70" fmla="*/ 1757 w 2278"/>
              <a:gd name="T71" fmla="*/ 2136 h 4638"/>
              <a:gd name="T72" fmla="*/ 1924 w 2278"/>
              <a:gd name="T73" fmla="*/ 1691 h 4638"/>
              <a:gd name="T74" fmla="*/ 2064 w 2278"/>
              <a:gd name="T75" fmla="*/ 1238 h 4638"/>
              <a:gd name="T76" fmla="*/ 2129 w 2278"/>
              <a:gd name="T77" fmla="*/ 987 h 4638"/>
              <a:gd name="T78" fmla="*/ 2237 w 2278"/>
              <a:gd name="T79" fmla="*/ 436 h 4638"/>
              <a:gd name="T80" fmla="*/ 2278 w 2278"/>
              <a:gd name="T81" fmla="*/ 16 h 4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78" h="4638">
                <a:moveTo>
                  <a:pt x="2278" y="16"/>
                </a:moveTo>
                <a:lnTo>
                  <a:pt x="2278" y="11"/>
                </a:lnTo>
                <a:lnTo>
                  <a:pt x="2271" y="2"/>
                </a:lnTo>
                <a:lnTo>
                  <a:pt x="2259" y="0"/>
                </a:lnTo>
                <a:lnTo>
                  <a:pt x="2250" y="6"/>
                </a:lnTo>
                <a:lnTo>
                  <a:pt x="2247" y="12"/>
                </a:lnTo>
                <a:lnTo>
                  <a:pt x="2204" y="255"/>
                </a:lnTo>
                <a:lnTo>
                  <a:pt x="2107" y="737"/>
                </a:lnTo>
                <a:lnTo>
                  <a:pt x="2020" y="1093"/>
                </a:lnTo>
                <a:lnTo>
                  <a:pt x="1956" y="1330"/>
                </a:lnTo>
                <a:lnTo>
                  <a:pt x="1883" y="1565"/>
                </a:lnTo>
                <a:lnTo>
                  <a:pt x="1803" y="1797"/>
                </a:lnTo>
                <a:lnTo>
                  <a:pt x="1760" y="1912"/>
                </a:lnTo>
                <a:lnTo>
                  <a:pt x="1714" y="2028"/>
                </a:lnTo>
                <a:lnTo>
                  <a:pt x="1619" y="2256"/>
                </a:lnTo>
                <a:lnTo>
                  <a:pt x="1516" y="2480"/>
                </a:lnTo>
                <a:lnTo>
                  <a:pt x="1406" y="2700"/>
                </a:lnTo>
                <a:lnTo>
                  <a:pt x="1289" y="2918"/>
                </a:lnTo>
                <a:lnTo>
                  <a:pt x="1165" y="3132"/>
                </a:lnTo>
                <a:lnTo>
                  <a:pt x="1035" y="3342"/>
                </a:lnTo>
                <a:lnTo>
                  <a:pt x="898" y="3548"/>
                </a:lnTo>
                <a:lnTo>
                  <a:pt x="828" y="3648"/>
                </a:lnTo>
                <a:lnTo>
                  <a:pt x="758" y="3744"/>
                </a:lnTo>
                <a:lnTo>
                  <a:pt x="615" y="3930"/>
                </a:lnTo>
                <a:lnTo>
                  <a:pt x="391" y="4204"/>
                </a:lnTo>
                <a:lnTo>
                  <a:pt x="234" y="4379"/>
                </a:lnTo>
                <a:lnTo>
                  <a:pt x="219" y="4365"/>
                </a:lnTo>
                <a:lnTo>
                  <a:pt x="202" y="4352"/>
                </a:lnTo>
                <a:lnTo>
                  <a:pt x="202" y="4350"/>
                </a:lnTo>
                <a:lnTo>
                  <a:pt x="201" y="4350"/>
                </a:lnTo>
                <a:lnTo>
                  <a:pt x="201" y="4341"/>
                </a:lnTo>
                <a:lnTo>
                  <a:pt x="193" y="4328"/>
                </a:lnTo>
                <a:lnTo>
                  <a:pt x="179" y="4322"/>
                </a:lnTo>
                <a:lnTo>
                  <a:pt x="163" y="4322"/>
                </a:lnTo>
                <a:lnTo>
                  <a:pt x="155" y="4324"/>
                </a:lnTo>
                <a:lnTo>
                  <a:pt x="140" y="4333"/>
                </a:lnTo>
                <a:lnTo>
                  <a:pt x="112" y="4362"/>
                </a:lnTo>
                <a:lnTo>
                  <a:pt x="83" y="4415"/>
                </a:lnTo>
                <a:lnTo>
                  <a:pt x="67" y="4450"/>
                </a:lnTo>
                <a:lnTo>
                  <a:pt x="48" y="4486"/>
                </a:lnTo>
                <a:lnTo>
                  <a:pt x="15" y="4563"/>
                </a:lnTo>
                <a:lnTo>
                  <a:pt x="2" y="4602"/>
                </a:lnTo>
                <a:lnTo>
                  <a:pt x="0" y="4612"/>
                </a:lnTo>
                <a:lnTo>
                  <a:pt x="7" y="4628"/>
                </a:lnTo>
                <a:lnTo>
                  <a:pt x="23" y="4638"/>
                </a:lnTo>
                <a:lnTo>
                  <a:pt x="41" y="4637"/>
                </a:lnTo>
                <a:lnTo>
                  <a:pt x="49" y="4632"/>
                </a:lnTo>
                <a:lnTo>
                  <a:pt x="63" y="4637"/>
                </a:lnTo>
                <a:lnTo>
                  <a:pt x="92" y="4637"/>
                </a:lnTo>
                <a:lnTo>
                  <a:pt x="136" y="4622"/>
                </a:lnTo>
                <a:lnTo>
                  <a:pt x="164" y="4612"/>
                </a:lnTo>
                <a:lnTo>
                  <a:pt x="241" y="4587"/>
                </a:lnTo>
                <a:lnTo>
                  <a:pt x="317" y="4563"/>
                </a:lnTo>
                <a:lnTo>
                  <a:pt x="326" y="4559"/>
                </a:lnTo>
                <a:lnTo>
                  <a:pt x="339" y="4547"/>
                </a:lnTo>
                <a:lnTo>
                  <a:pt x="347" y="4530"/>
                </a:lnTo>
                <a:lnTo>
                  <a:pt x="346" y="4512"/>
                </a:lnTo>
                <a:lnTo>
                  <a:pt x="342" y="4503"/>
                </a:lnTo>
                <a:lnTo>
                  <a:pt x="320" y="4470"/>
                </a:lnTo>
                <a:lnTo>
                  <a:pt x="294" y="4438"/>
                </a:lnTo>
                <a:lnTo>
                  <a:pt x="374" y="4352"/>
                </a:lnTo>
                <a:lnTo>
                  <a:pt x="530" y="4173"/>
                </a:lnTo>
                <a:lnTo>
                  <a:pt x="680" y="3989"/>
                </a:lnTo>
                <a:lnTo>
                  <a:pt x="825" y="3799"/>
                </a:lnTo>
                <a:lnTo>
                  <a:pt x="964" y="3605"/>
                </a:lnTo>
                <a:lnTo>
                  <a:pt x="1096" y="3407"/>
                </a:lnTo>
                <a:lnTo>
                  <a:pt x="1222" y="3203"/>
                </a:lnTo>
                <a:lnTo>
                  <a:pt x="1343" y="2997"/>
                </a:lnTo>
                <a:lnTo>
                  <a:pt x="1455" y="2786"/>
                </a:lnTo>
                <a:lnTo>
                  <a:pt x="1563" y="2572"/>
                </a:lnTo>
                <a:lnTo>
                  <a:pt x="1664" y="2356"/>
                </a:lnTo>
                <a:lnTo>
                  <a:pt x="1757" y="2136"/>
                </a:lnTo>
                <a:lnTo>
                  <a:pt x="1844" y="1915"/>
                </a:lnTo>
                <a:lnTo>
                  <a:pt x="1924" y="1691"/>
                </a:lnTo>
                <a:lnTo>
                  <a:pt x="1998" y="1465"/>
                </a:lnTo>
                <a:lnTo>
                  <a:pt x="2064" y="1238"/>
                </a:lnTo>
                <a:lnTo>
                  <a:pt x="2094" y="1123"/>
                </a:lnTo>
                <a:lnTo>
                  <a:pt x="2129" y="987"/>
                </a:lnTo>
                <a:lnTo>
                  <a:pt x="2189" y="712"/>
                </a:lnTo>
                <a:lnTo>
                  <a:pt x="2237" y="436"/>
                </a:lnTo>
                <a:lnTo>
                  <a:pt x="2269" y="157"/>
                </a:lnTo>
                <a:lnTo>
                  <a:pt x="2278" y="16"/>
                </a:lnTo>
                <a:close/>
              </a:path>
            </a:pathLst>
          </a:custGeom>
          <a:solidFill>
            <a:srgbClr val="3C3C3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95">
            <a:extLst>
              <a:ext uri="{FF2B5EF4-FFF2-40B4-BE49-F238E27FC236}">
                <a16:creationId xmlns:a16="http://schemas.microsoft.com/office/drawing/2014/main" id="{D9F0C0B4-D1B1-48A6-B2CF-0FBA6D9F9EB7}"/>
              </a:ext>
            </a:extLst>
          </p:cNvPr>
          <p:cNvSpPr>
            <a:spLocks/>
          </p:cNvSpPr>
          <p:nvPr/>
        </p:nvSpPr>
        <p:spPr bwMode="auto">
          <a:xfrm>
            <a:off x="2603764" y="4491985"/>
            <a:ext cx="742229" cy="391109"/>
          </a:xfrm>
          <a:custGeom>
            <a:avLst/>
            <a:gdLst>
              <a:gd name="T0" fmla="*/ 1392 w 1460"/>
              <a:gd name="T1" fmla="*/ 10 h 959"/>
              <a:gd name="T2" fmla="*/ 1384 w 1460"/>
              <a:gd name="T3" fmla="*/ 10 h 959"/>
              <a:gd name="T4" fmla="*/ 1377 w 1460"/>
              <a:gd name="T5" fmla="*/ 11 h 959"/>
              <a:gd name="T6" fmla="*/ 1370 w 1460"/>
              <a:gd name="T7" fmla="*/ 6 h 959"/>
              <a:gd name="T8" fmla="*/ 1359 w 1460"/>
              <a:gd name="T9" fmla="*/ 6 h 959"/>
              <a:gd name="T10" fmla="*/ 1233 w 1460"/>
              <a:gd name="T11" fmla="*/ 23 h 959"/>
              <a:gd name="T12" fmla="*/ 1109 w 1460"/>
              <a:gd name="T13" fmla="*/ 48 h 959"/>
              <a:gd name="T14" fmla="*/ 1100 w 1460"/>
              <a:gd name="T15" fmla="*/ 50 h 959"/>
              <a:gd name="T16" fmla="*/ 1086 w 1460"/>
              <a:gd name="T17" fmla="*/ 65 h 959"/>
              <a:gd name="T18" fmla="*/ 1078 w 1460"/>
              <a:gd name="T19" fmla="*/ 83 h 959"/>
              <a:gd name="T20" fmla="*/ 1079 w 1460"/>
              <a:gd name="T21" fmla="*/ 102 h 959"/>
              <a:gd name="T22" fmla="*/ 1083 w 1460"/>
              <a:gd name="T23" fmla="*/ 111 h 959"/>
              <a:gd name="T24" fmla="*/ 1106 w 1460"/>
              <a:gd name="T25" fmla="*/ 145 h 959"/>
              <a:gd name="T26" fmla="*/ 1130 w 1460"/>
              <a:gd name="T27" fmla="*/ 180 h 959"/>
              <a:gd name="T28" fmla="*/ 996 w 1460"/>
              <a:gd name="T29" fmla="*/ 282 h 959"/>
              <a:gd name="T30" fmla="*/ 723 w 1460"/>
              <a:gd name="T31" fmla="*/ 474 h 959"/>
              <a:gd name="T32" fmla="*/ 443 w 1460"/>
              <a:gd name="T33" fmla="*/ 656 h 959"/>
              <a:gd name="T34" fmla="*/ 156 w 1460"/>
              <a:gd name="T35" fmla="*/ 829 h 959"/>
              <a:gd name="T36" fmla="*/ 11 w 1460"/>
              <a:gd name="T37" fmla="*/ 915 h 959"/>
              <a:gd name="T38" fmla="*/ 2 w 1460"/>
              <a:gd name="T39" fmla="*/ 921 h 959"/>
              <a:gd name="T40" fmla="*/ 0 w 1460"/>
              <a:gd name="T41" fmla="*/ 938 h 959"/>
              <a:gd name="T42" fmla="*/ 7 w 1460"/>
              <a:gd name="T43" fmla="*/ 952 h 959"/>
              <a:gd name="T44" fmla="*/ 24 w 1460"/>
              <a:gd name="T45" fmla="*/ 959 h 959"/>
              <a:gd name="T46" fmla="*/ 34 w 1460"/>
              <a:gd name="T47" fmla="*/ 956 h 959"/>
              <a:gd name="T48" fmla="*/ 111 w 1460"/>
              <a:gd name="T49" fmla="*/ 923 h 959"/>
              <a:gd name="T50" fmla="*/ 263 w 1460"/>
              <a:gd name="T51" fmla="*/ 849 h 959"/>
              <a:gd name="T52" fmla="*/ 484 w 1460"/>
              <a:gd name="T53" fmla="*/ 728 h 959"/>
              <a:gd name="T54" fmla="*/ 769 w 1460"/>
              <a:gd name="T55" fmla="*/ 549 h 959"/>
              <a:gd name="T56" fmla="*/ 1044 w 1460"/>
              <a:gd name="T57" fmla="*/ 352 h 959"/>
              <a:gd name="T58" fmla="*/ 1176 w 1460"/>
              <a:gd name="T59" fmla="*/ 249 h 959"/>
              <a:gd name="T60" fmla="*/ 1182 w 1460"/>
              <a:gd name="T61" fmla="*/ 256 h 959"/>
              <a:gd name="T62" fmla="*/ 1185 w 1460"/>
              <a:gd name="T63" fmla="*/ 263 h 959"/>
              <a:gd name="T64" fmla="*/ 1201 w 1460"/>
              <a:gd name="T65" fmla="*/ 285 h 959"/>
              <a:gd name="T66" fmla="*/ 1231 w 1460"/>
              <a:gd name="T67" fmla="*/ 308 h 959"/>
              <a:gd name="T68" fmla="*/ 1254 w 1460"/>
              <a:gd name="T69" fmla="*/ 316 h 959"/>
              <a:gd name="T70" fmla="*/ 1268 w 1460"/>
              <a:gd name="T71" fmla="*/ 315 h 959"/>
              <a:gd name="T72" fmla="*/ 1284 w 1460"/>
              <a:gd name="T73" fmla="*/ 312 h 959"/>
              <a:gd name="T74" fmla="*/ 1310 w 1460"/>
              <a:gd name="T75" fmla="*/ 295 h 959"/>
              <a:gd name="T76" fmla="*/ 1340 w 1460"/>
              <a:gd name="T77" fmla="*/ 259 h 959"/>
              <a:gd name="T78" fmla="*/ 1357 w 1460"/>
              <a:gd name="T79" fmla="*/ 233 h 959"/>
              <a:gd name="T80" fmla="*/ 1384 w 1460"/>
              <a:gd name="T81" fmla="*/ 192 h 959"/>
              <a:gd name="T82" fmla="*/ 1433 w 1460"/>
              <a:gd name="T83" fmla="*/ 103 h 959"/>
              <a:gd name="T84" fmla="*/ 1455 w 1460"/>
              <a:gd name="T85" fmla="*/ 59 h 959"/>
              <a:gd name="T86" fmla="*/ 1460 w 1460"/>
              <a:gd name="T87" fmla="*/ 43 h 959"/>
              <a:gd name="T88" fmla="*/ 1451 w 1460"/>
              <a:gd name="T89" fmla="*/ 17 h 959"/>
              <a:gd name="T90" fmla="*/ 1429 w 1460"/>
              <a:gd name="T91" fmla="*/ 0 h 959"/>
              <a:gd name="T92" fmla="*/ 1403 w 1460"/>
              <a:gd name="T93" fmla="*/ 0 h 959"/>
              <a:gd name="T94" fmla="*/ 1392 w 1460"/>
              <a:gd name="T95" fmla="*/ 1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0" h="959">
                <a:moveTo>
                  <a:pt x="1392" y="10"/>
                </a:moveTo>
                <a:lnTo>
                  <a:pt x="1384" y="10"/>
                </a:lnTo>
                <a:lnTo>
                  <a:pt x="1377" y="11"/>
                </a:lnTo>
                <a:lnTo>
                  <a:pt x="1370" y="6"/>
                </a:lnTo>
                <a:lnTo>
                  <a:pt x="1359" y="6"/>
                </a:lnTo>
                <a:lnTo>
                  <a:pt x="1233" y="23"/>
                </a:lnTo>
                <a:lnTo>
                  <a:pt x="1109" y="48"/>
                </a:lnTo>
                <a:lnTo>
                  <a:pt x="1100" y="50"/>
                </a:lnTo>
                <a:lnTo>
                  <a:pt x="1086" y="65"/>
                </a:lnTo>
                <a:lnTo>
                  <a:pt x="1078" y="83"/>
                </a:lnTo>
                <a:lnTo>
                  <a:pt x="1079" y="102"/>
                </a:lnTo>
                <a:lnTo>
                  <a:pt x="1083" y="111"/>
                </a:lnTo>
                <a:lnTo>
                  <a:pt x="1106" y="145"/>
                </a:lnTo>
                <a:lnTo>
                  <a:pt x="1130" y="180"/>
                </a:lnTo>
                <a:lnTo>
                  <a:pt x="996" y="282"/>
                </a:lnTo>
                <a:lnTo>
                  <a:pt x="723" y="474"/>
                </a:lnTo>
                <a:lnTo>
                  <a:pt x="443" y="656"/>
                </a:lnTo>
                <a:lnTo>
                  <a:pt x="156" y="829"/>
                </a:lnTo>
                <a:lnTo>
                  <a:pt x="11" y="915"/>
                </a:lnTo>
                <a:lnTo>
                  <a:pt x="2" y="921"/>
                </a:lnTo>
                <a:lnTo>
                  <a:pt x="0" y="938"/>
                </a:lnTo>
                <a:lnTo>
                  <a:pt x="7" y="952"/>
                </a:lnTo>
                <a:lnTo>
                  <a:pt x="24" y="959"/>
                </a:lnTo>
                <a:lnTo>
                  <a:pt x="34" y="956"/>
                </a:lnTo>
                <a:lnTo>
                  <a:pt x="111" y="923"/>
                </a:lnTo>
                <a:lnTo>
                  <a:pt x="263" y="849"/>
                </a:lnTo>
                <a:lnTo>
                  <a:pt x="484" y="728"/>
                </a:lnTo>
                <a:lnTo>
                  <a:pt x="769" y="549"/>
                </a:lnTo>
                <a:lnTo>
                  <a:pt x="1044" y="352"/>
                </a:lnTo>
                <a:lnTo>
                  <a:pt x="1176" y="249"/>
                </a:lnTo>
                <a:lnTo>
                  <a:pt x="1182" y="256"/>
                </a:lnTo>
                <a:lnTo>
                  <a:pt x="1185" y="263"/>
                </a:lnTo>
                <a:lnTo>
                  <a:pt x="1201" y="285"/>
                </a:lnTo>
                <a:lnTo>
                  <a:pt x="1231" y="308"/>
                </a:lnTo>
                <a:lnTo>
                  <a:pt x="1254" y="316"/>
                </a:lnTo>
                <a:lnTo>
                  <a:pt x="1268" y="315"/>
                </a:lnTo>
                <a:lnTo>
                  <a:pt x="1284" y="312"/>
                </a:lnTo>
                <a:lnTo>
                  <a:pt x="1310" y="295"/>
                </a:lnTo>
                <a:lnTo>
                  <a:pt x="1340" y="259"/>
                </a:lnTo>
                <a:lnTo>
                  <a:pt x="1357" y="233"/>
                </a:lnTo>
                <a:lnTo>
                  <a:pt x="1384" y="192"/>
                </a:lnTo>
                <a:lnTo>
                  <a:pt x="1433" y="103"/>
                </a:lnTo>
                <a:lnTo>
                  <a:pt x="1455" y="59"/>
                </a:lnTo>
                <a:lnTo>
                  <a:pt x="1460" y="43"/>
                </a:lnTo>
                <a:lnTo>
                  <a:pt x="1451" y="17"/>
                </a:lnTo>
                <a:lnTo>
                  <a:pt x="1429" y="0"/>
                </a:lnTo>
                <a:lnTo>
                  <a:pt x="1403" y="0"/>
                </a:lnTo>
                <a:lnTo>
                  <a:pt x="1392" y="1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6" name="Freeform 299">
            <a:extLst>
              <a:ext uri="{FF2B5EF4-FFF2-40B4-BE49-F238E27FC236}">
                <a16:creationId xmlns:a16="http://schemas.microsoft.com/office/drawing/2014/main" id="{2F355AEC-138A-4946-A776-6B572E68711F}"/>
              </a:ext>
            </a:extLst>
          </p:cNvPr>
          <p:cNvSpPr>
            <a:spLocks/>
          </p:cNvSpPr>
          <p:nvPr/>
        </p:nvSpPr>
        <p:spPr bwMode="auto">
          <a:xfrm>
            <a:off x="3160297" y="2845782"/>
            <a:ext cx="692198" cy="739151"/>
          </a:xfrm>
          <a:custGeom>
            <a:avLst/>
            <a:gdLst>
              <a:gd name="T0" fmla="*/ 2126 w 2209"/>
              <a:gd name="T1" fmla="*/ 4181 h 4506"/>
              <a:gd name="T2" fmla="*/ 2074 w 2209"/>
              <a:gd name="T3" fmla="*/ 4062 h 4506"/>
              <a:gd name="T4" fmla="*/ 1984 w 2209"/>
              <a:gd name="T5" fmla="*/ 3599 h 4506"/>
              <a:gd name="T6" fmla="*/ 1860 w 2209"/>
              <a:gd name="T7" fmla="*/ 3145 h 4506"/>
              <a:gd name="T8" fmla="*/ 1707 w 2209"/>
              <a:gd name="T9" fmla="*/ 2700 h 4506"/>
              <a:gd name="T10" fmla="*/ 1480 w 2209"/>
              <a:gd name="T11" fmla="*/ 2155 h 4506"/>
              <a:gd name="T12" fmla="*/ 1051 w 2209"/>
              <a:gd name="T13" fmla="*/ 1311 h 4506"/>
              <a:gd name="T14" fmla="*/ 696 w 2209"/>
              <a:gd name="T15" fmla="*/ 700 h 4506"/>
              <a:gd name="T16" fmla="*/ 533 w 2209"/>
              <a:gd name="T17" fmla="*/ 444 h 4506"/>
              <a:gd name="T18" fmla="*/ 381 w 2209"/>
              <a:gd name="T19" fmla="*/ 255 h 4506"/>
              <a:gd name="T20" fmla="*/ 202 w 2209"/>
              <a:gd name="T21" fmla="*/ 94 h 4506"/>
              <a:gd name="T22" fmla="*/ 43 w 2209"/>
              <a:gd name="T23" fmla="*/ 4 h 4506"/>
              <a:gd name="T24" fmla="*/ 12 w 2209"/>
              <a:gd name="T25" fmla="*/ 7 h 4506"/>
              <a:gd name="T26" fmla="*/ 5 w 2209"/>
              <a:gd name="T27" fmla="*/ 44 h 4506"/>
              <a:gd name="T28" fmla="*/ 78 w 2209"/>
              <a:gd name="T29" fmla="*/ 90 h 4506"/>
              <a:gd name="T30" fmla="*/ 296 w 2209"/>
              <a:gd name="T31" fmla="*/ 278 h 4506"/>
              <a:gd name="T32" fmla="*/ 516 w 2209"/>
              <a:gd name="T33" fmla="*/ 567 h 4506"/>
              <a:gd name="T34" fmla="*/ 738 w 2209"/>
              <a:gd name="T35" fmla="*/ 943 h 4506"/>
              <a:gd name="T36" fmla="*/ 1112 w 2209"/>
              <a:gd name="T37" fmla="*/ 1619 h 4506"/>
              <a:gd name="T38" fmla="*/ 1320 w 2209"/>
              <a:gd name="T39" fmla="*/ 2033 h 4506"/>
              <a:gd name="T40" fmla="*/ 1495 w 2209"/>
              <a:gd name="T41" fmla="*/ 2420 h 4506"/>
              <a:gd name="T42" fmla="*/ 1698 w 2209"/>
              <a:gd name="T43" fmla="*/ 2948 h 4506"/>
              <a:gd name="T44" fmla="*/ 1861 w 2209"/>
              <a:gd name="T45" fmla="*/ 3489 h 4506"/>
              <a:gd name="T46" fmla="*/ 1978 w 2209"/>
              <a:gd name="T47" fmla="*/ 4042 h 4506"/>
              <a:gd name="T48" fmla="*/ 1949 w 2209"/>
              <a:gd name="T49" fmla="*/ 4187 h 4506"/>
              <a:gd name="T50" fmla="*/ 1894 w 2209"/>
              <a:gd name="T51" fmla="*/ 4199 h 4506"/>
              <a:gd name="T52" fmla="*/ 1870 w 2209"/>
              <a:gd name="T53" fmla="*/ 4225 h 4506"/>
              <a:gd name="T54" fmla="*/ 1870 w 2209"/>
              <a:gd name="T55" fmla="*/ 4251 h 4506"/>
              <a:gd name="T56" fmla="*/ 1916 w 2209"/>
              <a:gd name="T57" fmla="*/ 4352 h 4506"/>
              <a:gd name="T58" fmla="*/ 2003 w 2209"/>
              <a:gd name="T59" fmla="*/ 4470 h 4506"/>
              <a:gd name="T60" fmla="*/ 2038 w 2209"/>
              <a:gd name="T61" fmla="*/ 4502 h 4506"/>
              <a:gd name="T62" fmla="*/ 2071 w 2209"/>
              <a:gd name="T63" fmla="*/ 4502 h 4506"/>
              <a:gd name="T64" fmla="*/ 2088 w 2209"/>
              <a:gd name="T65" fmla="*/ 4486 h 4506"/>
              <a:gd name="T66" fmla="*/ 2141 w 2209"/>
              <a:gd name="T67" fmla="*/ 4409 h 4506"/>
              <a:gd name="T68" fmla="*/ 2183 w 2209"/>
              <a:gd name="T69" fmla="*/ 4312 h 4506"/>
              <a:gd name="T70" fmla="*/ 2209 w 2209"/>
              <a:gd name="T71" fmla="*/ 4232 h 4506"/>
              <a:gd name="T72" fmla="*/ 2191 w 2209"/>
              <a:gd name="T73" fmla="*/ 4197 h 4506"/>
              <a:gd name="T74" fmla="*/ 2162 w 2209"/>
              <a:gd name="T75" fmla="*/ 4185 h 4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09" h="4506">
                <a:moveTo>
                  <a:pt x="2162" y="4185"/>
                </a:moveTo>
                <a:lnTo>
                  <a:pt x="2126" y="4181"/>
                </a:lnTo>
                <a:lnTo>
                  <a:pt x="2089" y="4180"/>
                </a:lnTo>
                <a:lnTo>
                  <a:pt x="2074" y="4062"/>
                </a:lnTo>
                <a:lnTo>
                  <a:pt x="2034" y="3830"/>
                </a:lnTo>
                <a:lnTo>
                  <a:pt x="1984" y="3599"/>
                </a:lnTo>
                <a:lnTo>
                  <a:pt x="1926" y="3371"/>
                </a:lnTo>
                <a:lnTo>
                  <a:pt x="1860" y="3145"/>
                </a:lnTo>
                <a:lnTo>
                  <a:pt x="1787" y="2921"/>
                </a:lnTo>
                <a:lnTo>
                  <a:pt x="1707" y="2700"/>
                </a:lnTo>
                <a:lnTo>
                  <a:pt x="1620" y="2480"/>
                </a:lnTo>
                <a:lnTo>
                  <a:pt x="1480" y="2155"/>
                </a:lnTo>
                <a:lnTo>
                  <a:pt x="1274" y="1729"/>
                </a:lnTo>
                <a:lnTo>
                  <a:pt x="1051" y="1311"/>
                </a:lnTo>
                <a:lnTo>
                  <a:pt x="817" y="902"/>
                </a:lnTo>
                <a:lnTo>
                  <a:pt x="696" y="700"/>
                </a:lnTo>
                <a:lnTo>
                  <a:pt x="634" y="597"/>
                </a:lnTo>
                <a:lnTo>
                  <a:pt x="533" y="444"/>
                </a:lnTo>
                <a:lnTo>
                  <a:pt x="460" y="347"/>
                </a:lnTo>
                <a:lnTo>
                  <a:pt x="381" y="255"/>
                </a:lnTo>
                <a:lnTo>
                  <a:pt x="296" y="171"/>
                </a:lnTo>
                <a:lnTo>
                  <a:pt x="202" y="94"/>
                </a:lnTo>
                <a:lnTo>
                  <a:pt x="99" y="31"/>
                </a:lnTo>
                <a:lnTo>
                  <a:pt x="43" y="4"/>
                </a:lnTo>
                <a:lnTo>
                  <a:pt x="31" y="0"/>
                </a:lnTo>
                <a:lnTo>
                  <a:pt x="12" y="7"/>
                </a:lnTo>
                <a:lnTo>
                  <a:pt x="0" y="24"/>
                </a:lnTo>
                <a:lnTo>
                  <a:pt x="5" y="44"/>
                </a:lnTo>
                <a:lnTo>
                  <a:pt x="14" y="52"/>
                </a:lnTo>
                <a:lnTo>
                  <a:pt x="78" y="90"/>
                </a:lnTo>
                <a:lnTo>
                  <a:pt x="193" y="179"/>
                </a:lnTo>
                <a:lnTo>
                  <a:pt x="296" y="278"/>
                </a:lnTo>
                <a:lnTo>
                  <a:pt x="390" y="389"/>
                </a:lnTo>
                <a:lnTo>
                  <a:pt x="516" y="567"/>
                </a:lnTo>
                <a:lnTo>
                  <a:pt x="666" y="819"/>
                </a:lnTo>
                <a:lnTo>
                  <a:pt x="738" y="943"/>
                </a:lnTo>
                <a:lnTo>
                  <a:pt x="892" y="1210"/>
                </a:lnTo>
                <a:lnTo>
                  <a:pt x="1112" y="1619"/>
                </a:lnTo>
                <a:lnTo>
                  <a:pt x="1252" y="1893"/>
                </a:lnTo>
                <a:lnTo>
                  <a:pt x="1320" y="2033"/>
                </a:lnTo>
                <a:lnTo>
                  <a:pt x="1380" y="2162"/>
                </a:lnTo>
                <a:lnTo>
                  <a:pt x="1495" y="2420"/>
                </a:lnTo>
                <a:lnTo>
                  <a:pt x="1601" y="2683"/>
                </a:lnTo>
                <a:lnTo>
                  <a:pt x="1698" y="2948"/>
                </a:lnTo>
                <a:lnTo>
                  <a:pt x="1785" y="3217"/>
                </a:lnTo>
                <a:lnTo>
                  <a:pt x="1861" y="3489"/>
                </a:lnTo>
                <a:lnTo>
                  <a:pt x="1926" y="3764"/>
                </a:lnTo>
                <a:lnTo>
                  <a:pt x="1978" y="4042"/>
                </a:lnTo>
                <a:lnTo>
                  <a:pt x="1999" y="4182"/>
                </a:lnTo>
                <a:lnTo>
                  <a:pt x="1949" y="4187"/>
                </a:lnTo>
                <a:lnTo>
                  <a:pt x="1902" y="4197"/>
                </a:lnTo>
                <a:lnTo>
                  <a:pt x="1894" y="4199"/>
                </a:lnTo>
                <a:lnTo>
                  <a:pt x="1879" y="4210"/>
                </a:lnTo>
                <a:lnTo>
                  <a:pt x="1870" y="4225"/>
                </a:lnTo>
                <a:lnTo>
                  <a:pt x="1868" y="4242"/>
                </a:lnTo>
                <a:lnTo>
                  <a:pt x="1870" y="4251"/>
                </a:lnTo>
                <a:lnTo>
                  <a:pt x="1883" y="4286"/>
                </a:lnTo>
                <a:lnTo>
                  <a:pt x="1916" y="4352"/>
                </a:lnTo>
                <a:lnTo>
                  <a:pt x="1956" y="4413"/>
                </a:lnTo>
                <a:lnTo>
                  <a:pt x="2003" y="4470"/>
                </a:lnTo>
                <a:lnTo>
                  <a:pt x="2029" y="4496"/>
                </a:lnTo>
                <a:lnTo>
                  <a:pt x="2038" y="4502"/>
                </a:lnTo>
                <a:lnTo>
                  <a:pt x="2054" y="4506"/>
                </a:lnTo>
                <a:lnTo>
                  <a:pt x="2071" y="4502"/>
                </a:lnTo>
                <a:lnTo>
                  <a:pt x="2084" y="4492"/>
                </a:lnTo>
                <a:lnTo>
                  <a:pt x="2088" y="4486"/>
                </a:lnTo>
                <a:lnTo>
                  <a:pt x="2110" y="4464"/>
                </a:lnTo>
                <a:lnTo>
                  <a:pt x="2141" y="4409"/>
                </a:lnTo>
                <a:lnTo>
                  <a:pt x="2154" y="4379"/>
                </a:lnTo>
                <a:lnTo>
                  <a:pt x="2183" y="4312"/>
                </a:lnTo>
                <a:lnTo>
                  <a:pt x="2206" y="4242"/>
                </a:lnTo>
                <a:lnTo>
                  <a:pt x="2209" y="4232"/>
                </a:lnTo>
                <a:lnTo>
                  <a:pt x="2204" y="4212"/>
                </a:lnTo>
                <a:lnTo>
                  <a:pt x="2191" y="4197"/>
                </a:lnTo>
                <a:lnTo>
                  <a:pt x="2172" y="4187"/>
                </a:lnTo>
                <a:lnTo>
                  <a:pt x="2162" y="418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Freeform 295">
            <a:extLst>
              <a:ext uri="{FF2B5EF4-FFF2-40B4-BE49-F238E27FC236}">
                <a16:creationId xmlns:a16="http://schemas.microsoft.com/office/drawing/2014/main" id="{C5518E7F-80CB-465B-88DB-25C538A4313E}"/>
              </a:ext>
            </a:extLst>
          </p:cNvPr>
          <p:cNvSpPr>
            <a:spLocks/>
          </p:cNvSpPr>
          <p:nvPr/>
        </p:nvSpPr>
        <p:spPr bwMode="auto">
          <a:xfrm flipH="1">
            <a:off x="5431882" y="4866045"/>
            <a:ext cx="594066" cy="284560"/>
          </a:xfrm>
          <a:custGeom>
            <a:avLst/>
            <a:gdLst>
              <a:gd name="T0" fmla="*/ 1392 w 1460"/>
              <a:gd name="T1" fmla="*/ 10 h 959"/>
              <a:gd name="T2" fmla="*/ 1384 w 1460"/>
              <a:gd name="T3" fmla="*/ 10 h 959"/>
              <a:gd name="T4" fmla="*/ 1377 w 1460"/>
              <a:gd name="T5" fmla="*/ 11 h 959"/>
              <a:gd name="T6" fmla="*/ 1370 w 1460"/>
              <a:gd name="T7" fmla="*/ 6 h 959"/>
              <a:gd name="T8" fmla="*/ 1359 w 1460"/>
              <a:gd name="T9" fmla="*/ 6 h 959"/>
              <a:gd name="T10" fmla="*/ 1233 w 1460"/>
              <a:gd name="T11" fmla="*/ 23 h 959"/>
              <a:gd name="T12" fmla="*/ 1109 w 1460"/>
              <a:gd name="T13" fmla="*/ 48 h 959"/>
              <a:gd name="T14" fmla="*/ 1100 w 1460"/>
              <a:gd name="T15" fmla="*/ 50 h 959"/>
              <a:gd name="T16" fmla="*/ 1086 w 1460"/>
              <a:gd name="T17" fmla="*/ 65 h 959"/>
              <a:gd name="T18" fmla="*/ 1078 w 1460"/>
              <a:gd name="T19" fmla="*/ 83 h 959"/>
              <a:gd name="T20" fmla="*/ 1079 w 1460"/>
              <a:gd name="T21" fmla="*/ 102 h 959"/>
              <a:gd name="T22" fmla="*/ 1083 w 1460"/>
              <a:gd name="T23" fmla="*/ 111 h 959"/>
              <a:gd name="T24" fmla="*/ 1106 w 1460"/>
              <a:gd name="T25" fmla="*/ 145 h 959"/>
              <a:gd name="T26" fmla="*/ 1130 w 1460"/>
              <a:gd name="T27" fmla="*/ 180 h 959"/>
              <a:gd name="T28" fmla="*/ 996 w 1460"/>
              <a:gd name="T29" fmla="*/ 282 h 959"/>
              <a:gd name="T30" fmla="*/ 723 w 1460"/>
              <a:gd name="T31" fmla="*/ 474 h 959"/>
              <a:gd name="T32" fmla="*/ 443 w 1460"/>
              <a:gd name="T33" fmla="*/ 656 h 959"/>
              <a:gd name="T34" fmla="*/ 156 w 1460"/>
              <a:gd name="T35" fmla="*/ 829 h 959"/>
              <a:gd name="T36" fmla="*/ 11 w 1460"/>
              <a:gd name="T37" fmla="*/ 915 h 959"/>
              <a:gd name="T38" fmla="*/ 2 w 1460"/>
              <a:gd name="T39" fmla="*/ 921 h 959"/>
              <a:gd name="T40" fmla="*/ 0 w 1460"/>
              <a:gd name="T41" fmla="*/ 938 h 959"/>
              <a:gd name="T42" fmla="*/ 7 w 1460"/>
              <a:gd name="T43" fmla="*/ 952 h 959"/>
              <a:gd name="T44" fmla="*/ 24 w 1460"/>
              <a:gd name="T45" fmla="*/ 959 h 959"/>
              <a:gd name="T46" fmla="*/ 34 w 1460"/>
              <a:gd name="T47" fmla="*/ 956 h 959"/>
              <a:gd name="T48" fmla="*/ 111 w 1460"/>
              <a:gd name="T49" fmla="*/ 923 h 959"/>
              <a:gd name="T50" fmla="*/ 263 w 1460"/>
              <a:gd name="T51" fmla="*/ 849 h 959"/>
              <a:gd name="T52" fmla="*/ 484 w 1460"/>
              <a:gd name="T53" fmla="*/ 728 h 959"/>
              <a:gd name="T54" fmla="*/ 769 w 1460"/>
              <a:gd name="T55" fmla="*/ 549 h 959"/>
              <a:gd name="T56" fmla="*/ 1044 w 1460"/>
              <a:gd name="T57" fmla="*/ 352 h 959"/>
              <a:gd name="T58" fmla="*/ 1176 w 1460"/>
              <a:gd name="T59" fmla="*/ 249 h 959"/>
              <a:gd name="T60" fmla="*/ 1182 w 1460"/>
              <a:gd name="T61" fmla="*/ 256 h 959"/>
              <a:gd name="T62" fmla="*/ 1185 w 1460"/>
              <a:gd name="T63" fmla="*/ 263 h 959"/>
              <a:gd name="T64" fmla="*/ 1201 w 1460"/>
              <a:gd name="T65" fmla="*/ 285 h 959"/>
              <a:gd name="T66" fmla="*/ 1231 w 1460"/>
              <a:gd name="T67" fmla="*/ 308 h 959"/>
              <a:gd name="T68" fmla="*/ 1254 w 1460"/>
              <a:gd name="T69" fmla="*/ 316 h 959"/>
              <a:gd name="T70" fmla="*/ 1268 w 1460"/>
              <a:gd name="T71" fmla="*/ 315 h 959"/>
              <a:gd name="T72" fmla="*/ 1284 w 1460"/>
              <a:gd name="T73" fmla="*/ 312 h 959"/>
              <a:gd name="T74" fmla="*/ 1310 w 1460"/>
              <a:gd name="T75" fmla="*/ 295 h 959"/>
              <a:gd name="T76" fmla="*/ 1340 w 1460"/>
              <a:gd name="T77" fmla="*/ 259 h 959"/>
              <a:gd name="T78" fmla="*/ 1357 w 1460"/>
              <a:gd name="T79" fmla="*/ 233 h 959"/>
              <a:gd name="T80" fmla="*/ 1384 w 1460"/>
              <a:gd name="T81" fmla="*/ 192 h 959"/>
              <a:gd name="T82" fmla="*/ 1433 w 1460"/>
              <a:gd name="T83" fmla="*/ 103 h 959"/>
              <a:gd name="T84" fmla="*/ 1455 w 1460"/>
              <a:gd name="T85" fmla="*/ 59 h 959"/>
              <a:gd name="T86" fmla="*/ 1460 w 1460"/>
              <a:gd name="T87" fmla="*/ 43 h 959"/>
              <a:gd name="T88" fmla="*/ 1451 w 1460"/>
              <a:gd name="T89" fmla="*/ 17 h 959"/>
              <a:gd name="T90" fmla="*/ 1429 w 1460"/>
              <a:gd name="T91" fmla="*/ 0 h 959"/>
              <a:gd name="T92" fmla="*/ 1403 w 1460"/>
              <a:gd name="T93" fmla="*/ 0 h 959"/>
              <a:gd name="T94" fmla="*/ 1392 w 1460"/>
              <a:gd name="T95" fmla="*/ 1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0" h="959">
                <a:moveTo>
                  <a:pt x="1392" y="10"/>
                </a:moveTo>
                <a:lnTo>
                  <a:pt x="1384" y="10"/>
                </a:lnTo>
                <a:lnTo>
                  <a:pt x="1377" y="11"/>
                </a:lnTo>
                <a:lnTo>
                  <a:pt x="1370" y="6"/>
                </a:lnTo>
                <a:lnTo>
                  <a:pt x="1359" y="6"/>
                </a:lnTo>
                <a:lnTo>
                  <a:pt x="1233" y="23"/>
                </a:lnTo>
                <a:lnTo>
                  <a:pt x="1109" y="48"/>
                </a:lnTo>
                <a:lnTo>
                  <a:pt x="1100" y="50"/>
                </a:lnTo>
                <a:lnTo>
                  <a:pt x="1086" y="65"/>
                </a:lnTo>
                <a:lnTo>
                  <a:pt x="1078" y="83"/>
                </a:lnTo>
                <a:lnTo>
                  <a:pt x="1079" y="102"/>
                </a:lnTo>
                <a:lnTo>
                  <a:pt x="1083" y="111"/>
                </a:lnTo>
                <a:lnTo>
                  <a:pt x="1106" y="145"/>
                </a:lnTo>
                <a:lnTo>
                  <a:pt x="1130" y="180"/>
                </a:lnTo>
                <a:lnTo>
                  <a:pt x="996" y="282"/>
                </a:lnTo>
                <a:lnTo>
                  <a:pt x="723" y="474"/>
                </a:lnTo>
                <a:lnTo>
                  <a:pt x="443" y="656"/>
                </a:lnTo>
                <a:lnTo>
                  <a:pt x="156" y="829"/>
                </a:lnTo>
                <a:lnTo>
                  <a:pt x="11" y="915"/>
                </a:lnTo>
                <a:lnTo>
                  <a:pt x="2" y="921"/>
                </a:lnTo>
                <a:lnTo>
                  <a:pt x="0" y="938"/>
                </a:lnTo>
                <a:lnTo>
                  <a:pt x="7" y="952"/>
                </a:lnTo>
                <a:lnTo>
                  <a:pt x="24" y="959"/>
                </a:lnTo>
                <a:lnTo>
                  <a:pt x="34" y="956"/>
                </a:lnTo>
                <a:lnTo>
                  <a:pt x="111" y="923"/>
                </a:lnTo>
                <a:lnTo>
                  <a:pt x="263" y="849"/>
                </a:lnTo>
                <a:lnTo>
                  <a:pt x="484" y="728"/>
                </a:lnTo>
                <a:lnTo>
                  <a:pt x="769" y="549"/>
                </a:lnTo>
                <a:lnTo>
                  <a:pt x="1044" y="352"/>
                </a:lnTo>
                <a:lnTo>
                  <a:pt x="1176" y="249"/>
                </a:lnTo>
                <a:lnTo>
                  <a:pt x="1182" y="256"/>
                </a:lnTo>
                <a:lnTo>
                  <a:pt x="1185" y="263"/>
                </a:lnTo>
                <a:lnTo>
                  <a:pt x="1201" y="285"/>
                </a:lnTo>
                <a:lnTo>
                  <a:pt x="1231" y="308"/>
                </a:lnTo>
                <a:lnTo>
                  <a:pt x="1254" y="316"/>
                </a:lnTo>
                <a:lnTo>
                  <a:pt x="1268" y="315"/>
                </a:lnTo>
                <a:lnTo>
                  <a:pt x="1284" y="312"/>
                </a:lnTo>
                <a:lnTo>
                  <a:pt x="1310" y="295"/>
                </a:lnTo>
                <a:lnTo>
                  <a:pt x="1340" y="259"/>
                </a:lnTo>
                <a:lnTo>
                  <a:pt x="1357" y="233"/>
                </a:lnTo>
                <a:lnTo>
                  <a:pt x="1384" y="192"/>
                </a:lnTo>
                <a:lnTo>
                  <a:pt x="1433" y="103"/>
                </a:lnTo>
                <a:lnTo>
                  <a:pt x="1455" y="59"/>
                </a:lnTo>
                <a:lnTo>
                  <a:pt x="1460" y="43"/>
                </a:lnTo>
                <a:lnTo>
                  <a:pt x="1451" y="17"/>
                </a:lnTo>
                <a:lnTo>
                  <a:pt x="1429" y="0"/>
                </a:lnTo>
                <a:lnTo>
                  <a:pt x="1403" y="0"/>
                </a:lnTo>
                <a:lnTo>
                  <a:pt x="1392" y="1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899E55D-6418-4FA3-AAEB-C35174E38953}"/>
              </a:ext>
            </a:extLst>
          </p:cNvPr>
          <p:cNvGrpSpPr/>
          <p:nvPr/>
        </p:nvGrpSpPr>
        <p:grpSpPr>
          <a:xfrm>
            <a:off x="3777343" y="3649291"/>
            <a:ext cx="1280178" cy="592712"/>
            <a:chOff x="2949244" y="1769606"/>
            <a:chExt cx="3109912" cy="1439863"/>
          </a:xfrm>
          <a:solidFill>
            <a:schemeClr val="accent4"/>
          </a:solidFill>
        </p:grpSpPr>
        <p:sp>
          <p:nvSpPr>
            <p:cNvPr id="89" name="Freeform 54">
              <a:extLst>
                <a:ext uri="{FF2B5EF4-FFF2-40B4-BE49-F238E27FC236}">
                  <a16:creationId xmlns:a16="http://schemas.microsoft.com/office/drawing/2014/main" id="{61789842-E9AD-47DB-9172-B55489C57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556" y="1863269"/>
              <a:ext cx="255588" cy="561975"/>
            </a:xfrm>
            <a:custGeom>
              <a:avLst/>
              <a:gdLst>
                <a:gd name="T0" fmla="*/ 450 w 644"/>
                <a:gd name="T1" fmla="*/ 65 h 1418"/>
                <a:gd name="T2" fmla="*/ 458 w 644"/>
                <a:gd name="T3" fmla="*/ 47 h 1418"/>
                <a:gd name="T4" fmla="*/ 485 w 644"/>
                <a:gd name="T5" fmla="*/ 18 h 1418"/>
                <a:gd name="T6" fmla="*/ 520 w 644"/>
                <a:gd name="T7" fmla="*/ 1 h 1418"/>
                <a:gd name="T8" fmla="*/ 559 w 644"/>
                <a:gd name="T9" fmla="*/ 0 h 1418"/>
                <a:gd name="T10" fmla="*/ 578 w 644"/>
                <a:gd name="T11" fmla="*/ 5 h 1418"/>
                <a:gd name="T12" fmla="*/ 597 w 644"/>
                <a:gd name="T13" fmla="*/ 13 h 1418"/>
                <a:gd name="T14" fmla="*/ 626 w 644"/>
                <a:gd name="T15" fmla="*/ 40 h 1418"/>
                <a:gd name="T16" fmla="*/ 642 w 644"/>
                <a:gd name="T17" fmla="*/ 75 h 1418"/>
                <a:gd name="T18" fmla="*/ 644 w 644"/>
                <a:gd name="T19" fmla="*/ 114 h 1418"/>
                <a:gd name="T20" fmla="*/ 638 w 644"/>
                <a:gd name="T21" fmla="*/ 134 h 1418"/>
                <a:gd name="T22" fmla="*/ 195 w 644"/>
                <a:gd name="T23" fmla="*/ 1352 h 1418"/>
                <a:gd name="T24" fmla="*/ 187 w 644"/>
                <a:gd name="T25" fmla="*/ 1370 h 1418"/>
                <a:gd name="T26" fmla="*/ 160 w 644"/>
                <a:gd name="T27" fmla="*/ 1399 h 1418"/>
                <a:gd name="T28" fmla="*/ 126 w 644"/>
                <a:gd name="T29" fmla="*/ 1416 h 1418"/>
                <a:gd name="T30" fmla="*/ 86 w 644"/>
                <a:gd name="T31" fmla="*/ 1418 h 1418"/>
                <a:gd name="T32" fmla="*/ 66 w 644"/>
                <a:gd name="T33" fmla="*/ 1412 h 1418"/>
                <a:gd name="T34" fmla="*/ 48 w 644"/>
                <a:gd name="T35" fmla="*/ 1404 h 1418"/>
                <a:gd name="T36" fmla="*/ 20 w 644"/>
                <a:gd name="T37" fmla="*/ 1377 h 1418"/>
                <a:gd name="T38" fmla="*/ 3 w 644"/>
                <a:gd name="T39" fmla="*/ 1342 h 1418"/>
                <a:gd name="T40" fmla="*/ 0 w 644"/>
                <a:gd name="T41" fmla="*/ 1303 h 1418"/>
                <a:gd name="T42" fmla="*/ 7 w 644"/>
                <a:gd name="T43" fmla="*/ 1283 h 1418"/>
                <a:gd name="T44" fmla="*/ 450 w 644"/>
                <a:gd name="T45" fmla="*/ 65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450" y="65"/>
                  </a:moveTo>
                  <a:lnTo>
                    <a:pt x="458" y="47"/>
                  </a:lnTo>
                  <a:lnTo>
                    <a:pt x="485" y="18"/>
                  </a:lnTo>
                  <a:lnTo>
                    <a:pt x="520" y="1"/>
                  </a:lnTo>
                  <a:lnTo>
                    <a:pt x="559" y="0"/>
                  </a:lnTo>
                  <a:lnTo>
                    <a:pt x="578" y="5"/>
                  </a:lnTo>
                  <a:lnTo>
                    <a:pt x="597" y="13"/>
                  </a:lnTo>
                  <a:lnTo>
                    <a:pt x="626" y="40"/>
                  </a:lnTo>
                  <a:lnTo>
                    <a:pt x="642" y="75"/>
                  </a:lnTo>
                  <a:lnTo>
                    <a:pt x="644" y="114"/>
                  </a:lnTo>
                  <a:lnTo>
                    <a:pt x="638" y="134"/>
                  </a:lnTo>
                  <a:lnTo>
                    <a:pt x="195" y="1352"/>
                  </a:lnTo>
                  <a:lnTo>
                    <a:pt x="187" y="1370"/>
                  </a:lnTo>
                  <a:lnTo>
                    <a:pt x="160" y="1399"/>
                  </a:lnTo>
                  <a:lnTo>
                    <a:pt x="126" y="1416"/>
                  </a:lnTo>
                  <a:lnTo>
                    <a:pt x="86" y="1418"/>
                  </a:lnTo>
                  <a:lnTo>
                    <a:pt x="66" y="1412"/>
                  </a:lnTo>
                  <a:lnTo>
                    <a:pt x="48" y="1404"/>
                  </a:lnTo>
                  <a:lnTo>
                    <a:pt x="20" y="1377"/>
                  </a:lnTo>
                  <a:lnTo>
                    <a:pt x="3" y="1342"/>
                  </a:lnTo>
                  <a:lnTo>
                    <a:pt x="0" y="1303"/>
                  </a:lnTo>
                  <a:lnTo>
                    <a:pt x="7" y="1283"/>
                  </a:lnTo>
                  <a:lnTo>
                    <a:pt x="45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0" name="Freeform 55">
              <a:extLst>
                <a:ext uri="{FF2B5EF4-FFF2-40B4-BE49-F238E27FC236}">
                  <a16:creationId xmlns:a16="http://schemas.microsoft.com/office/drawing/2014/main" id="{B4D22DA5-2C00-4B79-B51C-35CFBAF6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531" y="2129969"/>
              <a:ext cx="409575" cy="473075"/>
            </a:xfrm>
            <a:custGeom>
              <a:avLst/>
              <a:gdLst>
                <a:gd name="T0" fmla="*/ 855 w 1033"/>
                <a:gd name="T1" fmla="*/ 36 h 1193"/>
                <a:gd name="T2" fmla="*/ 869 w 1033"/>
                <a:gd name="T3" fmla="*/ 20 h 1193"/>
                <a:gd name="T4" fmla="*/ 904 w 1033"/>
                <a:gd name="T5" fmla="*/ 3 h 1193"/>
                <a:gd name="T6" fmla="*/ 943 w 1033"/>
                <a:gd name="T7" fmla="*/ 0 h 1193"/>
                <a:gd name="T8" fmla="*/ 981 w 1033"/>
                <a:gd name="T9" fmla="*/ 11 h 1193"/>
                <a:gd name="T10" fmla="*/ 998 w 1033"/>
                <a:gd name="T11" fmla="*/ 23 h 1193"/>
                <a:gd name="T12" fmla="*/ 1012 w 1033"/>
                <a:gd name="T13" fmla="*/ 37 h 1193"/>
                <a:gd name="T14" fmla="*/ 1030 w 1033"/>
                <a:gd name="T15" fmla="*/ 72 h 1193"/>
                <a:gd name="T16" fmla="*/ 1033 w 1033"/>
                <a:gd name="T17" fmla="*/ 111 h 1193"/>
                <a:gd name="T18" fmla="*/ 1022 w 1033"/>
                <a:gd name="T19" fmla="*/ 149 h 1193"/>
                <a:gd name="T20" fmla="*/ 1009 w 1033"/>
                <a:gd name="T21" fmla="*/ 164 h 1193"/>
                <a:gd name="T22" fmla="*/ 177 w 1033"/>
                <a:gd name="T23" fmla="*/ 1157 h 1193"/>
                <a:gd name="T24" fmla="*/ 163 w 1033"/>
                <a:gd name="T25" fmla="*/ 1173 h 1193"/>
                <a:gd name="T26" fmla="*/ 128 w 1033"/>
                <a:gd name="T27" fmla="*/ 1191 h 1193"/>
                <a:gd name="T28" fmla="*/ 89 w 1033"/>
                <a:gd name="T29" fmla="*/ 1193 h 1193"/>
                <a:gd name="T30" fmla="*/ 52 w 1033"/>
                <a:gd name="T31" fmla="*/ 1182 h 1193"/>
                <a:gd name="T32" fmla="*/ 35 w 1033"/>
                <a:gd name="T33" fmla="*/ 1170 h 1193"/>
                <a:gd name="T34" fmla="*/ 20 w 1033"/>
                <a:gd name="T35" fmla="*/ 1156 h 1193"/>
                <a:gd name="T36" fmla="*/ 2 w 1033"/>
                <a:gd name="T37" fmla="*/ 1121 h 1193"/>
                <a:gd name="T38" fmla="*/ 0 w 1033"/>
                <a:gd name="T39" fmla="*/ 1083 h 1193"/>
                <a:gd name="T40" fmla="*/ 10 w 1033"/>
                <a:gd name="T41" fmla="*/ 1046 h 1193"/>
                <a:gd name="T42" fmla="*/ 23 w 1033"/>
                <a:gd name="T43" fmla="*/ 1029 h 1193"/>
                <a:gd name="T44" fmla="*/ 855 w 1033"/>
                <a:gd name="T45" fmla="*/ 36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3" h="1193">
                  <a:moveTo>
                    <a:pt x="855" y="36"/>
                  </a:moveTo>
                  <a:lnTo>
                    <a:pt x="869" y="20"/>
                  </a:lnTo>
                  <a:lnTo>
                    <a:pt x="904" y="3"/>
                  </a:lnTo>
                  <a:lnTo>
                    <a:pt x="943" y="0"/>
                  </a:lnTo>
                  <a:lnTo>
                    <a:pt x="981" y="11"/>
                  </a:lnTo>
                  <a:lnTo>
                    <a:pt x="998" y="23"/>
                  </a:lnTo>
                  <a:lnTo>
                    <a:pt x="1012" y="37"/>
                  </a:lnTo>
                  <a:lnTo>
                    <a:pt x="1030" y="72"/>
                  </a:lnTo>
                  <a:lnTo>
                    <a:pt x="1033" y="111"/>
                  </a:lnTo>
                  <a:lnTo>
                    <a:pt x="1022" y="149"/>
                  </a:lnTo>
                  <a:lnTo>
                    <a:pt x="1009" y="164"/>
                  </a:lnTo>
                  <a:lnTo>
                    <a:pt x="177" y="1157"/>
                  </a:lnTo>
                  <a:lnTo>
                    <a:pt x="163" y="1173"/>
                  </a:lnTo>
                  <a:lnTo>
                    <a:pt x="128" y="1191"/>
                  </a:lnTo>
                  <a:lnTo>
                    <a:pt x="89" y="1193"/>
                  </a:lnTo>
                  <a:lnTo>
                    <a:pt x="52" y="1182"/>
                  </a:lnTo>
                  <a:lnTo>
                    <a:pt x="35" y="1170"/>
                  </a:lnTo>
                  <a:lnTo>
                    <a:pt x="20" y="1156"/>
                  </a:lnTo>
                  <a:lnTo>
                    <a:pt x="2" y="1121"/>
                  </a:lnTo>
                  <a:lnTo>
                    <a:pt x="0" y="1083"/>
                  </a:lnTo>
                  <a:lnTo>
                    <a:pt x="10" y="1046"/>
                  </a:lnTo>
                  <a:lnTo>
                    <a:pt x="23" y="1029"/>
                  </a:lnTo>
                  <a:lnTo>
                    <a:pt x="85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1" name="Freeform 56">
              <a:extLst>
                <a:ext uri="{FF2B5EF4-FFF2-40B4-BE49-F238E27FC236}">
                  <a16:creationId xmlns:a16="http://schemas.microsoft.com/office/drawing/2014/main" id="{55AF6F40-E561-4094-B425-A6F289A01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131" y="2537956"/>
              <a:ext cx="523875" cy="338138"/>
            </a:xfrm>
            <a:custGeom>
              <a:avLst/>
              <a:gdLst>
                <a:gd name="T0" fmla="*/ 1173 w 1324"/>
                <a:gd name="T1" fmla="*/ 14 h 850"/>
                <a:gd name="T2" fmla="*/ 1191 w 1324"/>
                <a:gd name="T3" fmla="*/ 5 h 850"/>
                <a:gd name="T4" fmla="*/ 1230 w 1324"/>
                <a:gd name="T5" fmla="*/ 0 h 850"/>
                <a:gd name="T6" fmla="*/ 1268 w 1324"/>
                <a:gd name="T7" fmla="*/ 10 h 850"/>
                <a:gd name="T8" fmla="*/ 1299 w 1324"/>
                <a:gd name="T9" fmla="*/ 34 h 850"/>
                <a:gd name="T10" fmla="*/ 1311 w 1324"/>
                <a:gd name="T11" fmla="*/ 51 h 850"/>
                <a:gd name="T12" fmla="*/ 1320 w 1324"/>
                <a:gd name="T13" fmla="*/ 69 h 850"/>
                <a:gd name="T14" fmla="*/ 1324 w 1324"/>
                <a:gd name="T15" fmla="*/ 108 h 850"/>
                <a:gd name="T16" fmla="*/ 1315 w 1324"/>
                <a:gd name="T17" fmla="*/ 145 h 850"/>
                <a:gd name="T18" fmla="*/ 1291 w 1324"/>
                <a:gd name="T19" fmla="*/ 176 h 850"/>
                <a:gd name="T20" fmla="*/ 1273 w 1324"/>
                <a:gd name="T21" fmla="*/ 188 h 850"/>
                <a:gd name="T22" fmla="*/ 152 w 1324"/>
                <a:gd name="T23" fmla="*/ 836 h 850"/>
                <a:gd name="T24" fmla="*/ 132 w 1324"/>
                <a:gd name="T25" fmla="*/ 845 h 850"/>
                <a:gd name="T26" fmla="*/ 94 w 1324"/>
                <a:gd name="T27" fmla="*/ 850 h 850"/>
                <a:gd name="T28" fmla="*/ 57 w 1324"/>
                <a:gd name="T29" fmla="*/ 840 h 850"/>
                <a:gd name="T30" fmla="*/ 26 w 1324"/>
                <a:gd name="T31" fmla="*/ 817 h 850"/>
                <a:gd name="T32" fmla="*/ 14 w 1324"/>
                <a:gd name="T33" fmla="*/ 800 h 850"/>
                <a:gd name="T34" fmla="*/ 5 w 1324"/>
                <a:gd name="T35" fmla="*/ 780 h 850"/>
                <a:gd name="T36" fmla="*/ 0 w 1324"/>
                <a:gd name="T37" fmla="*/ 742 h 850"/>
                <a:gd name="T38" fmla="*/ 11 w 1324"/>
                <a:gd name="T39" fmla="*/ 705 h 850"/>
                <a:gd name="T40" fmla="*/ 34 w 1324"/>
                <a:gd name="T41" fmla="*/ 674 h 850"/>
                <a:gd name="T42" fmla="*/ 51 w 1324"/>
                <a:gd name="T43" fmla="*/ 662 h 850"/>
                <a:gd name="T44" fmla="*/ 1173 w 1324"/>
                <a:gd name="T45" fmla="*/ 1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4" h="850">
                  <a:moveTo>
                    <a:pt x="1173" y="14"/>
                  </a:moveTo>
                  <a:lnTo>
                    <a:pt x="1191" y="5"/>
                  </a:lnTo>
                  <a:lnTo>
                    <a:pt x="1230" y="0"/>
                  </a:lnTo>
                  <a:lnTo>
                    <a:pt x="1268" y="10"/>
                  </a:lnTo>
                  <a:lnTo>
                    <a:pt x="1299" y="34"/>
                  </a:lnTo>
                  <a:lnTo>
                    <a:pt x="1311" y="51"/>
                  </a:lnTo>
                  <a:lnTo>
                    <a:pt x="1320" y="69"/>
                  </a:lnTo>
                  <a:lnTo>
                    <a:pt x="1324" y="108"/>
                  </a:lnTo>
                  <a:lnTo>
                    <a:pt x="1315" y="145"/>
                  </a:lnTo>
                  <a:lnTo>
                    <a:pt x="1291" y="176"/>
                  </a:lnTo>
                  <a:lnTo>
                    <a:pt x="1273" y="188"/>
                  </a:lnTo>
                  <a:lnTo>
                    <a:pt x="152" y="836"/>
                  </a:lnTo>
                  <a:lnTo>
                    <a:pt x="132" y="845"/>
                  </a:lnTo>
                  <a:lnTo>
                    <a:pt x="94" y="850"/>
                  </a:lnTo>
                  <a:lnTo>
                    <a:pt x="57" y="840"/>
                  </a:lnTo>
                  <a:lnTo>
                    <a:pt x="26" y="817"/>
                  </a:lnTo>
                  <a:lnTo>
                    <a:pt x="14" y="800"/>
                  </a:lnTo>
                  <a:lnTo>
                    <a:pt x="5" y="780"/>
                  </a:lnTo>
                  <a:lnTo>
                    <a:pt x="0" y="742"/>
                  </a:lnTo>
                  <a:lnTo>
                    <a:pt x="11" y="705"/>
                  </a:lnTo>
                  <a:lnTo>
                    <a:pt x="34" y="674"/>
                  </a:lnTo>
                  <a:lnTo>
                    <a:pt x="51" y="662"/>
                  </a:lnTo>
                  <a:lnTo>
                    <a:pt x="117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2" name="Freeform 57">
              <a:extLst>
                <a:ext uri="{FF2B5EF4-FFF2-40B4-BE49-F238E27FC236}">
                  <a16:creationId xmlns:a16="http://schemas.microsoft.com/office/drawing/2014/main" id="{5B39C761-0570-443D-A949-EA7CEE8CB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781" y="3039606"/>
              <a:ext cx="587375" cy="169863"/>
            </a:xfrm>
            <a:custGeom>
              <a:avLst/>
              <a:gdLst>
                <a:gd name="T0" fmla="*/ 1361 w 1479"/>
                <a:gd name="T1" fmla="*/ 2 h 428"/>
                <a:gd name="T2" fmla="*/ 1381 w 1479"/>
                <a:gd name="T3" fmla="*/ 0 h 428"/>
                <a:gd name="T4" fmla="*/ 1420 w 1479"/>
                <a:gd name="T5" fmla="*/ 9 h 428"/>
                <a:gd name="T6" fmla="*/ 1451 w 1479"/>
                <a:gd name="T7" fmla="*/ 31 h 428"/>
                <a:gd name="T8" fmla="*/ 1473 w 1479"/>
                <a:gd name="T9" fmla="*/ 65 h 428"/>
                <a:gd name="T10" fmla="*/ 1477 w 1479"/>
                <a:gd name="T11" fmla="*/ 84 h 428"/>
                <a:gd name="T12" fmla="*/ 1479 w 1479"/>
                <a:gd name="T13" fmla="*/ 105 h 428"/>
                <a:gd name="T14" fmla="*/ 1470 w 1479"/>
                <a:gd name="T15" fmla="*/ 142 h 428"/>
                <a:gd name="T16" fmla="*/ 1448 w 1479"/>
                <a:gd name="T17" fmla="*/ 175 h 428"/>
                <a:gd name="T18" fmla="*/ 1416 w 1479"/>
                <a:gd name="T19" fmla="*/ 196 h 428"/>
                <a:gd name="T20" fmla="*/ 1395 w 1479"/>
                <a:gd name="T21" fmla="*/ 201 h 428"/>
                <a:gd name="T22" fmla="*/ 119 w 1479"/>
                <a:gd name="T23" fmla="*/ 425 h 428"/>
                <a:gd name="T24" fmla="*/ 99 w 1479"/>
                <a:gd name="T25" fmla="*/ 428 h 428"/>
                <a:gd name="T26" fmla="*/ 60 w 1479"/>
                <a:gd name="T27" fmla="*/ 419 h 428"/>
                <a:gd name="T28" fmla="*/ 29 w 1479"/>
                <a:gd name="T29" fmla="*/ 397 h 428"/>
                <a:gd name="T30" fmla="*/ 8 w 1479"/>
                <a:gd name="T31" fmla="*/ 364 h 428"/>
                <a:gd name="T32" fmla="*/ 3 w 1479"/>
                <a:gd name="T33" fmla="*/ 343 h 428"/>
                <a:gd name="T34" fmla="*/ 0 w 1479"/>
                <a:gd name="T35" fmla="*/ 324 h 428"/>
                <a:gd name="T36" fmla="*/ 9 w 1479"/>
                <a:gd name="T37" fmla="*/ 285 h 428"/>
                <a:gd name="T38" fmla="*/ 31 w 1479"/>
                <a:gd name="T39" fmla="*/ 254 h 428"/>
                <a:gd name="T40" fmla="*/ 65 w 1479"/>
                <a:gd name="T41" fmla="*/ 232 h 428"/>
                <a:gd name="T42" fmla="*/ 84 w 1479"/>
                <a:gd name="T43" fmla="*/ 228 h 428"/>
                <a:gd name="T44" fmla="*/ 1361 w 1479"/>
                <a:gd name="T45" fmla="*/ 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1361" y="2"/>
                  </a:moveTo>
                  <a:lnTo>
                    <a:pt x="1381" y="0"/>
                  </a:lnTo>
                  <a:lnTo>
                    <a:pt x="1420" y="9"/>
                  </a:lnTo>
                  <a:lnTo>
                    <a:pt x="1451" y="31"/>
                  </a:lnTo>
                  <a:lnTo>
                    <a:pt x="1473" y="65"/>
                  </a:lnTo>
                  <a:lnTo>
                    <a:pt x="1477" y="84"/>
                  </a:lnTo>
                  <a:lnTo>
                    <a:pt x="1479" y="105"/>
                  </a:lnTo>
                  <a:lnTo>
                    <a:pt x="1470" y="142"/>
                  </a:lnTo>
                  <a:lnTo>
                    <a:pt x="1448" y="175"/>
                  </a:lnTo>
                  <a:lnTo>
                    <a:pt x="1416" y="196"/>
                  </a:lnTo>
                  <a:lnTo>
                    <a:pt x="1395" y="201"/>
                  </a:lnTo>
                  <a:lnTo>
                    <a:pt x="119" y="425"/>
                  </a:lnTo>
                  <a:lnTo>
                    <a:pt x="99" y="428"/>
                  </a:lnTo>
                  <a:lnTo>
                    <a:pt x="60" y="419"/>
                  </a:lnTo>
                  <a:lnTo>
                    <a:pt x="29" y="397"/>
                  </a:lnTo>
                  <a:lnTo>
                    <a:pt x="8" y="364"/>
                  </a:lnTo>
                  <a:lnTo>
                    <a:pt x="3" y="343"/>
                  </a:lnTo>
                  <a:lnTo>
                    <a:pt x="0" y="324"/>
                  </a:lnTo>
                  <a:lnTo>
                    <a:pt x="9" y="285"/>
                  </a:lnTo>
                  <a:lnTo>
                    <a:pt x="31" y="254"/>
                  </a:lnTo>
                  <a:lnTo>
                    <a:pt x="65" y="232"/>
                  </a:lnTo>
                  <a:lnTo>
                    <a:pt x="84" y="228"/>
                  </a:lnTo>
                  <a:lnTo>
                    <a:pt x="136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3" name="Freeform 58">
              <a:extLst>
                <a:ext uri="{FF2B5EF4-FFF2-40B4-BE49-F238E27FC236}">
                  <a16:creationId xmlns:a16="http://schemas.microsoft.com/office/drawing/2014/main" id="{DEE2465F-D240-4071-A4A5-16C1B3E26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719" y="1769606"/>
              <a:ext cx="79375" cy="593725"/>
            </a:xfrm>
            <a:custGeom>
              <a:avLst/>
              <a:gdLst>
                <a:gd name="T0" fmla="*/ 0 w 202"/>
                <a:gd name="T1" fmla="*/ 102 h 1498"/>
                <a:gd name="T2" fmla="*/ 1 w 202"/>
                <a:gd name="T3" fmla="*/ 81 h 1498"/>
                <a:gd name="T4" fmla="*/ 16 w 202"/>
                <a:gd name="T5" fmla="*/ 45 h 1498"/>
                <a:gd name="T6" fmla="*/ 44 w 202"/>
                <a:gd name="T7" fmla="*/ 17 h 1498"/>
                <a:gd name="T8" fmla="*/ 80 w 202"/>
                <a:gd name="T9" fmla="*/ 2 h 1498"/>
                <a:gd name="T10" fmla="*/ 101 w 202"/>
                <a:gd name="T11" fmla="*/ 0 h 1498"/>
                <a:gd name="T12" fmla="*/ 121 w 202"/>
                <a:gd name="T13" fmla="*/ 2 h 1498"/>
                <a:gd name="T14" fmla="*/ 158 w 202"/>
                <a:gd name="T15" fmla="*/ 17 h 1498"/>
                <a:gd name="T16" fmla="*/ 185 w 202"/>
                <a:gd name="T17" fmla="*/ 45 h 1498"/>
                <a:gd name="T18" fmla="*/ 200 w 202"/>
                <a:gd name="T19" fmla="*/ 81 h 1498"/>
                <a:gd name="T20" fmla="*/ 202 w 202"/>
                <a:gd name="T21" fmla="*/ 102 h 1498"/>
                <a:gd name="T22" fmla="*/ 202 w 202"/>
                <a:gd name="T23" fmla="*/ 1398 h 1498"/>
                <a:gd name="T24" fmla="*/ 200 w 202"/>
                <a:gd name="T25" fmla="*/ 1417 h 1498"/>
                <a:gd name="T26" fmla="*/ 185 w 202"/>
                <a:gd name="T27" fmla="*/ 1454 h 1498"/>
                <a:gd name="T28" fmla="*/ 158 w 202"/>
                <a:gd name="T29" fmla="*/ 1481 h 1498"/>
                <a:gd name="T30" fmla="*/ 121 w 202"/>
                <a:gd name="T31" fmla="*/ 1496 h 1498"/>
                <a:gd name="T32" fmla="*/ 101 w 202"/>
                <a:gd name="T33" fmla="*/ 1498 h 1498"/>
                <a:gd name="T34" fmla="*/ 80 w 202"/>
                <a:gd name="T35" fmla="*/ 1496 h 1498"/>
                <a:gd name="T36" fmla="*/ 44 w 202"/>
                <a:gd name="T37" fmla="*/ 1481 h 1498"/>
                <a:gd name="T38" fmla="*/ 16 w 202"/>
                <a:gd name="T39" fmla="*/ 1454 h 1498"/>
                <a:gd name="T40" fmla="*/ 1 w 202"/>
                <a:gd name="T41" fmla="*/ 1417 h 1498"/>
                <a:gd name="T42" fmla="*/ 0 w 202"/>
                <a:gd name="T43" fmla="*/ 1398 h 1498"/>
                <a:gd name="T44" fmla="*/ 0 w 202"/>
                <a:gd name="T45" fmla="*/ 102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2" h="1498">
                  <a:moveTo>
                    <a:pt x="0" y="102"/>
                  </a:moveTo>
                  <a:lnTo>
                    <a:pt x="1" y="81"/>
                  </a:lnTo>
                  <a:lnTo>
                    <a:pt x="16" y="45"/>
                  </a:lnTo>
                  <a:lnTo>
                    <a:pt x="44" y="17"/>
                  </a:lnTo>
                  <a:lnTo>
                    <a:pt x="80" y="2"/>
                  </a:lnTo>
                  <a:lnTo>
                    <a:pt x="101" y="0"/>
                  </a:lnTo>
                  <a:lnTo>
                    <a:pt x="121" y="2"/>
                  </a:lnTo>
                  <a:lnTo>
                    <a:pt x="158" y="17"/>
                  </a:lnTo>
                  <a:lnTo>
                    <a:pt x="185" y="45"/>
                  </a:lnTo>
                  <a:lnTo>
                    <a:pt x="200" y="81"/>
                  </a:lnTo>
                  <a:lnTo>
                    <a:pt x="202" y="102"/>
                  </a:lnTo>
                  <a:lnTo>
                    <a:pt x="202" y="1398"/>
                  </a:lnTo>
                  <a:lnTo>
                    <a:pt x="200" y="1417"/>
                  </a:lnTo>
                  <a:lnTo>
                    <a:pt x="185" y="1454"/>
                  </a:lnTo>
                  <a:lnTo>
                    <a:pt x="158" y="1481"/>
                  </a:lnTo>
                  <a:lnTo>
                    <a:pt x="121" y="1496"/>
                  </a:lnTo>
                  <a:lnTo>
                    <a:pt x="101" y="1498"/>
                  </a:lnTo>
                  <a:lnTo>
                    <a:pt x="80" y="1496"/>
                  </a:lnTo>
                  <a:lnTo>
                    <a:pt x="44" y="1481"/>
                  </a:lnTo>
                  <a:lnTo>
                    <a:pt x="16" y="1454"/>
                  </a:lnTo>
                  <a:lnTo>
                    <a:pt x="1" y="1417"/>
                  </a:lnTo>
                  <a:lnTo>
                    <a:pt x="0" y="1398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4" name="Freeform 59">
              <a:extLst>
                <a:ext uri="{FF2B5EF4-FFF2-40B4-BE49-F238E27FC236}">
                  <a16:creationId xmlns:a16="http://schemas.microsoft.com/office/drawing/2014/main" id="{329A90A9-B2FA-478A-9E69-A747D54E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256" y="1863269"/>
              <a:ext cx="255588" cy="561975"/>
            </a:xfrm>
            <a:custGeom>
              <a:avLst/>
              <a:gdLst>
                <a:gd name="T0" fmla="*/ 6 w 644"/>
                <a:gd name="T1" fmla="*/ 134 h 1418"/>
                <a:gd name="T2" fmla="*/ 0 w 644"/>
                <a:gd name="T3" fmla="*/ 114 h 1418"/>
                <a:gd name="T4" fmla="*/ 2 w 644"/>
                <a:gd name="T5" fmla="*/ 75 h 1418"/>
                <a:gd name="T6" fmla="*/ 18 w 644"/>
                <a:gd name="T7" fmla="*/ 40 h 1418"/>
                <a:gd name="T8" fmla="*/ 48 w 644"/>
                <a:gd name="T9" fmla="*/ 13 h 1418"/>
                <a:gd name="T10" fmla="*/ 66 w 644"/>
                <a:gd name="T11" fmla="*/ 5 h 1418"/>
                <a:gd name="T12" fmla="*/ 85 w 644"/>
                <a:gd name="T13" fmla="*/ 0 h 1418"/>
                <a:gd name="T14" fmla="*/ 124 w 644"/>
                <a:gd name="T15" fmla="*/ 1 h 1418"/>
                <a:gd name="T16" fmla="*/ 159 w 644"/>
                <a:gd name="T17" fmla="*/ 18 h 1418"/>
                <a:gd name="T18" fmla="*/ 186 w 644"/>
                <a:gd name="T19" fmla="*/ 47 h 1418"/>
                <a:gd name="T20" fmla="*/ 194 w 644"/>
                <a:gd name="T21" fmla="*/ 65 h 1418"/>
                <a:gd name="T22" fmla="*/ 638 w 644"/>
                <a:gd name="T23" fmla="*/ 1283 h 1418"/>
                <a:gd name="T24" fmla="*/ 644 w 644"/>
                <a:gd name="T25" fmla="*/ 1303 h 1418"/>
                <a:gd name="T26" fmla="*/ 641 w 644"/>
                <a:gd name="T27" fmla="*/ 1342 h 1418"/>
                <a:gd name="T28" fmla="*/ 625 w 644"/>
                <a:gd name="T29" fmla="*/ 1377 h 1418"/>
                <a:gd name="T30" fmla="*/ 596 w 644"/>
                <a:gd name="T31" fmla="*/ 1404 h 1418"/>
                <a:gd name="T32" fmla="*/ 578 w 644"/>
                <a:gd name="T33" fmla="*/ 1412 h 1418"/>
                <a:gd name="T34" fmla="*/ 558 w 644"/>
                <a:gd name="T35" fmla="*/ 1418 h 1418"/>
                <a:gd name="T36" fmla="*/ 518 w 644"/>
                <a:gd name="T37" fmla="*/ 1416 h 1418"/>
                <a:gd name="T38" fmla="*/ 483 w 644"/>
                <a:gd name="T39" fmla="*/ 1399 h 1418"/>
                <a:gd name="T40" fmla="*/ 457 w 644"/>
                <a:gd name="T41" fmla="*/ 1370 h 1418"/>
                <a:gd name="T42" fmla="*/ 450 w 644"/>
                <a:gd name="T43" fmla="*/ 1352 h 1418"/>
                <a:gd name="T44" fmla="*/ 6 w 644"/>
                <a:gd name="T45" fmla="*/ 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6" y="134"/>
                  </a:moveTo>
                  <a:lnTo>
                    <a:pt x="0" y="114"/>
                  </a:lnTo>
                  <a:lnTo>
                    <a:pt x="2" y="75"/>
                  </a:lnTo>
                  <a:lnTo>
                    <a:pt x="18" y="40"/>
                  </a:lnTo>
                  <a:lnTo>
                    <a:pt x="48" y="13"/>
                  </a:lnTo>
                  <a:lnTo>
                    <a:pt x="66" y="5"/>
                  </a:lnTo>
                  <a:lnTo>
                    <a:pt x="85" y="0"/>
                  </a:lnTo>
                  <a:lnTo>
                    <a:pt x="124" y="1"/>
                  </a:lnTo>
                  <a:lnTo>
                    <a:pt x="159" y="18"/>
                  </a:lnTo>
                  <a:lnTo>
                    <a:pt x="186" y="47"/>
                  </a:lnTo>
                  <a:lnTo>
                    <a:pt x="194" y="65"/>
                  </a:lnTo>
                  <a:lnTo>
                    <a:pt x="638" y="1283"/>
                  </a:lnTo>
                  <a:lnTo>
                    <a:pt x="644" y="1303"/>
                  </a:lnTo>
                  <a:lnTo>
                    <a:pt x="641" y="1342"/>
                  </a:lnTo>
                  <a:lnTo>
                    <a:pt x="625" y="1377"/>
                  </a:lnTo>
                  <a:lnTo>
                    <a:pt x="596" y="1404"/>
                  </a:lnTo>
                  <a:lnTo>
                    <a:pt x="578" y="1412"/>
                  </a:lnTo>
                  <a:lnTo>
                    <a:pt x="558" y="1418"/>
                  </a:lnTo>
                  <a:lnTo>
                    <a:pt x="518" y="1416"/>
                  </a:lnTo>
                  <a:lnTo>
                    <a:pt x="483" y="1399"/>
                  </a:lnTo>
                  <a:lnTo>
                    <a:pt x="457" y="1370"/>
                  </a:lnTo>
                  <a:lnTo>
                    <a:pt x="450" y="1352"/>
                  </a:lnTo>
                  <a:lnTo>
                    <a:pt x="6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5" name="Freeform 60">
              <a:extLst>
                <a:ext uri="{FF2B5EF4-FFF2-40B4-BE49-F238E27FC236}">
                  <a16:creationId xmlns:a16="http://schemas.microsoft.com/office/drawing/2014/main" id="{7892A365-5FD5-4302-BA8B-EFC7CCF8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4706" y="2129969"/>
              <a:ext cx="411163" cy="473075"/>
            </a:xfrm>
            <a:custGeom>
              <a:avLst/>
              <a:gdLst>
                <a:gd name="T0" fmla="*/ 25 w 1035"/>
                <a:gd name="T1" fmla="*/ 164 h 1193"/>
                <a:gd name="T2" fmla="*/ 12 w 1035"/>
                <a:gd name="T3" fmla="*/ 149 h 1193"/>
                <a:gd name="T4" fmla="*/ 0 w 1035"/>
                <a:gd name="T5" fmla="*/ 111 h 1193"/>
                <a:gd name="T6" fmla="*/ 4 w 1035"/>
                <a:gd name="T7" fmla="*/ 72 h 1193"/>
                <a:gd name="T8" fmla="*/ 22 w 1035"/>
                <a:gd name="T9" fmla="*/ 37 h 1193"/>
                <a:gd name="T10" fmla="*/ 36 w 1035"/>
                <a:gd name="T11" fmla="*/ 23 h 1193"/>
                <a:gd name="T12" fmla="*/ 53 w 1035"/>
                <a:gd name="T13" fmla="*/ 11 h 1193"/>
                <a:gd name="T14" fmla="*/ 91 w 1035"/>
                <a:gd name="T15" fmla="*/ 0 h 1193"/>
                <a:gd name="T16" fmla="*/ 130 w 1035"/>
                <a:gd name="T17" fmla="*/ 3 h 1193"/>
                <a:gd name="T18" fmla="*/ 165 w 1035"/>
                <a:gd name="T19" fmla="*/ 20 h 1193"/>
                <a:gd name="T20" fmla="*/ 179 w 1035"/>
                <a:gd name="T21" fmla="*/ 36 h 1193"/>
                <a:gd name="T22" fmla="*/ 1011 w 1035"/>
                <a:gd name="T23" fmla="*/ 1029 h 1193"/>
                <a:gd name="T24" fmla="*/ 1023 w 1035"/>
                <a:gd name="T25" fmla="*/ 1046 h 1193"/>
                <a:gd name="T26" fmla="*/ 1035 w 1035"/>
                <a:gd name="T27" fmla="*/ 1083 h 1193"/>
                <a:gd name="T28" fmla="*/ 1032 w 1035"/>
                <a:gd name="T29" fmla="*/ 1121 h 1193"/>
                <a:gd name="T30" fmla="*/ 1014 w 1035"/>
                <a:gd name="T31" fmla="*/ 1156 h 1193"/>
                <a:gd name="T32" fmla="*/ 998 w 1035"/>
                <a:gd name="T33" fmla="*/ 1170 h 1193"/>
                <a:gd name="T34" fmla="*/ 983 w 1035"/>
                <a:gd name="T35" fmla="*/ 1182 h 1193"/>
                <a:gd name="T36" fmla="*/ 945 w 1035"/>
                <a:gd name="T37" fmla="*/ 1193 h 1193"/>
                <a:gd name="T38" fmla="*/ 906 w 1035"/>
                <a:gd name="T39" fmla="*/ 1191 h 1193"/>
                <a:gd name="T40" fmla="*/ 871 w 1035"/>
                <a:gd name="T41" fmla="*/ 1173 h 1193"/>
                <a:gd name="T42" fmla="*/ 857 w 1035"/>
                <a:gd name="T43" fmla="*/ 1157 h 1193"/>
                <a:gd name="T44" fmla="*/ 25 w 1035"/>
                <a:gd name="T45" fmla="*/ 164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5" h="1193">
                  <a:moveTo>
                    <a:pt x="25" y="164"/>
                  </a:moveTo>
                  <a:lnTo>
                    <a:pt x="12" y="149"/>
                  </a:lnTo>
                  <a:lnTo>
                    <a:pt x="0" y="111"/>
                  </a:lnTo>
                  <a:lnTo>
                    <a:pt x="4" y="72"/>
                  </a:lnTo>
                  <a:lnTo>
                    <a:pt x="22" y="37"/>
                  </a:lnTo>
                  <a:lnTo>
                    <a:pt x="36" y="23"/>
                  </a:lnTo>
                  <a:lnTo>
                    <a:pt x="53" y="11"/>
                  </a:lnTo>
                  <a:lnTo>
                    <a:pt x="91" y="0"/>
                  </a:lnTo>
                  <a:lnTo>
                    <a:pt x="130" y="3"/>
                  </a:lnTo>
                  <a:lnTo>
                    <a:pt x="165" y="20"/>
                  </a:lnTo>
                  <a:lnTo>
                    <a:pt x="179" y="36"/>
                  </a:lnTo>
                  <a:lnTo>
                    <a:pt x="1011" y="1029"/>
                  </a:lnTo>
                  <a:lnTo>
                    <a:pt x="1023" y="1046"/>
                  </a:lnTo>
                  <a:lnTo>
                    <a:pt x="1035" y="1083"/>
                  </a:lnTo>
                  <a:lnTo>
                    <a:pt x="1032" y="1121"/>
                  </a:lnTo>
                  <a:lnTo>
                    <a:pt x="1014" y="1156"/>
                  </a:lnTo>
                  <a:lnTo>
                    <a:pt x="998" y="1170"/>
                  </a:lnTo>
                  <a:lnTo>
                    <a:pt x="983" y="1182"/>
                  </a:lnTo>
                  <a:lnTo>
                    <a:pt x="945" y="1193"/>
                  </a:lnTo>
                  <a:lnTo>
                    <a:pt x="906" y="1191"/>
                  </a:lnTo>
                  <a:lnTo>
                    <a:pt x="871" y="1173"/>
                  </a:lnTo>
                  <a:lnTo>
                    <a:pt x="857" y="1157"/>
                  </a:lnTo>
                  <a:lnTo>
                    <a:pt x="2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6" name="Freeform 61">
              <a:extLst>
                <a:ext uri="{FF2B5EF4-FFF2-40B4-BE49-F238E27FC236}">
                  <a16:creationId xmlns:a16="http://schemas.microsoft.com/office/drawing/2014/main" id="{EBDB3119-6E77-4A95-97A6-CCA9F1D72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1806" y="2537956"/>
              <a:ext cx="525463" cy="338138"/>
            </a:xfrm>
            <a:custGeom>
              <a:avLst/>
              <a:gdLst>
                <a:gd name="T0" fmla="*/ 50 w 1323"/>
                <a:gd name="T1" fmla="*/ 188 h 850"/>
                <a:gd name="T2" fmla="*/ 32 w 1323"/>
                <a:gd name="T3" fmla="*/ 176 h 850"/>
                <a:gd name="T4" fmla="*/ 9 w 1323"/>
                <a:gd name="T5" fmla="*/ 145 h 850"/>
                <a:gd name="T6" fmla="*/ 0 w 1323"/>
                <a:gd name="T7" fmla="*/ 108 h 850"/>
                <a:gd name="T8" fmla="*/ 3 w 1323"/>
                <a:gd name="T9" fmla="*/ 69 h 850"/>
                <a:gd name="T10" fmla="*/ 13 w 1323"/>
                <a:gd name="T11" fmla="*/ 51 h 850"/>
                <a:gd name="T12" fmla="*/ 24 w 1323"/>
                <a:gd name="T13" fmla="*/ 34 h 850"/>
                <a:gd name="T14" fmla="*/ 55 w 1323"/>
                <a:gd name="T15" fmla="*/ 10 h 850"/>
                <a:gd name="T16" fmla="*/ 93 w 1323"/>
                <a:gd name="T17" fmla="*/ 0 h 850"/>
                <a:gd name="T18" fmla="*/ 132 w 1323"/>
                <a:gd name="T19" fmla="*/ 5 h 850"/>
                <a:gd name="T20" fmla="*/ 150 w 1323"/>
                <a:gd name="T21" fmla="*/ 14 h 850"/>
                <a:gd name="T22" fmla="*/ 1273 w 1323"/>
                <a:gd name="T23" fmla="*/ 662 h 850"/>
                <a:gd name="T24" fmla="*/ 1289 w 1323"/>
                <a:gd name="T25" fmla="*/ 674 h 850"/>
                <a:gd name="T26" fmla="*/ 1313 w 1323"/>
                <a:gd name="T27" fmla="*/ 705 h 850"/>
                <a:gd name="T28" fmla="*/ 1323 w 1323"/>
                <a:gd name="T29" fmla="*/ 742 h 850"/>
                <a:gd name="T30" fmla="*/ 1318 w 1323"/>
                <a:gd name="T31" fmla="*/ 780 h 850"/>
                <a:gd name="T32" fmla="*/ 1309 w 1323"/>
                <a:gd name="T33" fmla="*/ 800 h 850"/>
                <a:gd name="T34" fmla="*/ 1297 w 1323"/>
                <a:gd name="T35" fmla="*/ 817 h 850"/>
                <a:gd name="T36" fmla="*/ 1266 w 1323"/>
                <a:gd name="T37" fmla="*/ 840 h 850"/>
                <a:gd name="T38" fmla="*/ 1230 w 1323"/>
                <a:gd name="T39" fmla="*/ 850 h 850"/>
                <a:gd name="T40" fmla="*/ 1191 w 1323"/>
                <a:gd name="T41" fmla="*/ 845 h 850"/>
                <a:gd name="T42" fmla="*/ 1171 w 1323"/>
                <a:gd name="T43" fmla="*/ 836 h 850"/>
                <a:gd name="T44" fmla="*/ 50 w 1323"/>
                <a:gd name="T45" fmla="*/ 18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3" h="850">
                  <a:moveTo>
                    <a:pt x="50" y="188"/>
                  </a:moveTo>
                  <a:lnTo>
                    <a:pt x="32" y="176"/>
                  </a:lnTo>
                  <a:lnTo>
                    <a:pt x="9" y="145"/>
                  </a:lnTo>
                  <a:lnTo>
                    <a:pt x="0" y="108"/>
                  </a:lnTo>
                  <a:lnTo>
                    <a:pt x="3" y="69"/>
                  </a:lnTo>
                  <a:lnTo>
                    <a:pt x="13" y="51"/>
                  </a:lnTo>
                  <a:lnTo>
                    <a:pt x="24" y="34"/>
                  </a:lnTo>
                  <a:lnTo>
                    <a:pt x="55" y="10"/>
                  </a:lnTo>
                  <a:lnTo>
                    <a:pt x="93" y="0"/>
                  </a:lnTo>
                  <a:lnTo>
                    <a:pt x="132" y="5"/>
                  </a:lnTo>
                  <a:lnTo>
                    <a:pt x="150" y="14"/>
                  </a:lnTo>
                  <a:lnTo>
                    <a:pt x="1273" y="662"/>
                  </a:lnTo>
                  <a:lnTo>
                    <a:pt x="1289" y="674"/>
                  </a:lnTo>
                  <a:lnTo>
                    <a:pt x="1313" y="705"/>
                  </a:lnTo>
                  <a:lnTo>
                    <a:pt x="1323" y="742"/>
                  </a:lnTo>
                  <a:lnTo>
                    <a:pt x="1318" y="780"/>
                  </a:lnTo>
                  <a:lnTo>
                    <a:pt x="1309" y="800"/>
                  </a:lnTo>
                  <a:lnTo>
                    <a:pt x="1297" y="817"/>
                  </a:lnTo>
                  <a:lnTo>
                    <a:pt x="1266" y="840"/>
                  </a:lnTo>
                  <a:lnTo>
                    <a:pt x="1230" y="850"/>
                  </a:lnTo>
                  <a:lnTo>
                    <a:pt x="1191" y="845"/>
                  </a:lnTo>
                  <a:lnTo>
                    <a:pt x="1171" y="836"/>
                  </a:lnTo>
                  <a:lnTo>
                    <a:pt x="5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97" name="Freeform 62">
              <a:extLst>
                <a:ext uri="{FF2B5EF4-FFF2-40B4-BE49-F238E27FC236}">
                  <a16:creationId xmlns:a16="http://schemas.microsoft.com/office/drawing/2014/main" id="{736859D1-6E61-45F7-854C-A8920164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244" y="3039606"/>
              <a:ext cx="585788" cy="169863"/>
            </a:xfrm>
            <a:custGeom>
              <a:avLst/>
              <a:gdLst>
                <a:gd name="T0" fmla="*/ 84 w 1479"/>
                <a:gd name="T1" fmla="*/ 201 h 428"/>
                <a:gd name="T2" fmla="*/ 64 w 1479"/>
                <a:gd name="T3" fmla="*/ 196 h 428"/>
                <a:gd name="T4" fmla="*/ 31 w 1479"/>
                <a:gd name="T5" fmla="*/ 175 h 428"/>
                <a:gd name="T6" fmla="*/ 9 w 1479"/>
                <a:gd name="T7" fmla="*/ 142 h 428"/>
                <a:gd name="T8" fmla="*/ 0 w 1479"/>
                <a:gd name="T9" fmla="*/ 105 h 428"/>
                <a:gd name="T10" fmla="*/ 3 w 1479"/>
                <a:gd name="T11" fmla="*/ 84 h 428"/>
                <a:gd name="T12" fmla="*/ 7 w 1479"/>
                <a:gd name="T13" fmla="*/ 65 h 428"/>
                <a:gd name="T14" fmla="*/ 29 w 1479"/>
                <a:gd name="T15" fmla="*/ 31 h 428"/>
                <a:gd name="T16" fmla="*/ 60 w 1479"/>
                <a:gd name="T17" fmla="*/ 9 h 428"/>
                <a:gd name="T18" fmla="*/ 99 w 1479"/>
                <a:gd name="T19" fmla="*/ 0 h 428"/>
                <a:gd name="T20" fmla="*/ 118 w 1479"/>
                <a:gd name="T21" fmla="*/ 2 h 428"/>
                <a:gd name="T22" fmla="*/ 1395 w 1479"/>
                <a:gd name="T23" fmla="*/ 228 h 428"/>
                <a:gd name="T24" fmla="*/ 1414 w 1479"/>
                <a:gd name="T25" fmla="*/ 232 h 428"/>
                <a:gd name="T26" fmla="*/ 1448 w 1479"/>
                <a:gd name="T27" fmla="*/ 254 h 428"/>
                <a:gd name="T28" fmla="*/ 1470 w 1479"/>
                <a:gd name="T29" fmla="*/ 285 h 428"/>
                <a:gd name="T30" fmla="*/ 1479 w 1479"/>
                <a:gd name="T31" fmla="*/ 324 h 428"/>
                <a:gd name="T32" fmla="*/ 1477 w 1479"/>
                <a:gd name="T33" fmla="*/ 343 h 428"/>
                <a:gd name="T34" fmla="*/ 1471 w 1479"/>
                <a:gd name="T35" fmla="*/ 364 h 428"/>
                <a:gd name="T36" fmla="*/ 1451 w 1479"/>
                <a:gd name="T37" fmla="*/ 397 h 428"/>
                <a:gd name="T38" fmla="*/ 1420 w 1479"/>
                <a:gd name="T39" fmla="*/ 419 h 428"/>
                <a:gd name="T40" fmla="*/ 1381 w 1479"/>
                <a:gd name="T41" fmla="*/ 428 h 428"/>
                <a:gd name="T42" fmla="*/ 1360 w 1479"/>
                <a:gd name="T43" fmla="*/ 425 h 428"/>
                <a:gd name="T44" fmla="*/ 84 w 1479"/>
                <a:gd name="T45" fmla="*/ 20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84" y="201"/>
                  </a:moveTo>
                  <a:lnTo>
                    <a:pt x="64" y="196"/>
                  </a:lnTo>
                  <a:lnTo>
                    <a:pt x="31" y="175"/>
                  </a:lnTo>
                  <a:lnTo>
                    <a:pt x="9" y="142"/>
                  </a:lnTo>
                  <a:lnTo>
                    <a:pt x="0" y="105"/>
                  </a:lnTo>
                  <a:lnTo>
                    <a:pt x="3" y="84"/>
                  </a:lnTo>
                  <a:lnTo>
                    <a:pt x="7" y="65"/>
                  </a:lnTo>
                  <a:lnTo>
                    <a:pt x="29" y="31"/>
                  </a:lnTo>
                  <a:lnTo>
                    <a:pt x="60" y="9"/>
                  </a:lnTo>
                  <a:lnTo>
                    <a:pt x="99" y="0"/>
                  </a:lnTo>
                  <a:lnTo>
                    <a:pt x="118" y="2"/>
                  </a:lnTo>
                  <a:lnTo>
                    <a:pt x="1395" y="228"/>
                  </a:lnTo>
                  <a:lnTo>
                    <a:pt x="1414" y="232"/>
                  </a:lnTo>
                  <a:lnTo>
                    <a:pt x="1448" y="254"/>
                  </a:lnTo>
                  <a:lnTo>
                    <a:pt x="1470" y="285"/>
                  </a:lnTo>
                  <a:lnTo>
                    <a:pt x="1479" y="324"/>
                  </a:lnTo>
                  <a:lnTo>
                    <a:pt x="1477" y="343"/>
                  </a:lnTo>
                  <a:lnTo>
                    <a:pt x="1471" y="364"/>
                  </a:lnTo>
                  <a:lnTo>
                    <a:pt x="1451" y="397"/>
                  </a:lnTo>
                  <a:lnTo>
                    <a:pt x="1420" y="419"/>
                  </a:lnTo>
                  <a:lnTo>
                    <a:pt x="1381" y="428"/>
                  </a:lnTo>
                  <a:lnTo>
                    <a:pt x="1360" y="425"/>
                  </a:lnTo>
                  <a:lnTo>
                    <a:pt x="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94F08DD-7973-4443-9814-814AFF1835E6}"/>
              </a:ext>
            </a:extLst>
          </p:cNvPr>
          <p:cNvSpPr/>
          <p:nvPr/>
        </p:nvSpPr>
        <p:spPr>
          <a:xfrm>
            <a:off x="1705708" y="2289812"/>
            <a:ext cx="118115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Mercado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DDE02B7-9EBD-4610-9516-C8FD608BD63A}"/>
              </a:ext>
            </a:extLst>
          </p:cNvPr>
          <p:cNvSpPr/>
          <p:nvPr/>
        </p:nvSpPr>
        <p:spPr>
          <a:xfrm>
            <a:off x="6670196" y="3042101"/>
            <a:ext cx="1762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Factores Externos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F047FD8-0605-4839-BDF1-6DFEE84278F5}"/>
              </a:ext>
            </a:extLst>
          </p:cNvPr>
          <p:cNvSpPr/>
          <p:nvPr/>
        </p:nvSpPr>
        <p:spPr>
          <a:xfrm>
            <a:off x="974508" y="4701206"/>
            <a:ext cx="15995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Plan de Crecimiento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ED365C7B-74E7-4349-B5F9-05C007FE1C0C}"/>
              </a:ext>
            </a:extLst>
          </p:cNvPr>
          <p:cNvSpPr/>
          <p:nvPr/>
        </p:nvSpPr>
        <p:spPr>
          <a:xfrm>
            <a:off x="4295539" y="1982288"/>
            <a:ext cx="15239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Estudio de Respaldo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610384C-8A12-4DF0-BEC5-95DA92100CBB}"/>
              </a:ext>
            </a:extLst>
          </p:cNvPr>
          <p:cNvSpPr/>
          <p:nvPr/>
        </p:nvSpPr>
        <p:spPr>
          <a:xfrm>
            <a:off x="6180895" y="4648372"/>
            <a:ext cx="12329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Factores Internos</a:t>
            </a:r>
          </a:p>
        </p:txBody>
      </p:sp>
      <p:sp>
        <p:nvSpPr>
          <p:cNvPr id="11" name="3 Pentágono">
            <a:extLst>
              <a:ext uri="{FF2B5EF4-FFF2-40B4-BE49-F238E27FC236}">
                <a16:creationId xmlns:a16="http://schemas.microsoft.com/office/drawing/2014/main" id="{798E859F-89DF-4BE4-838F-5B02BBD8BC96}"/>
              </a:ext>
            </a:extLst>
          </p:cNvPr>
          <p:cNvSpPr/>
          <p:nvPr/>
        </p:nvSpPr>
        <p:spPr>
          <a:xfrm>
            <a:off x="0" y="620713"/>
            <a:ext cx="4671965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  2. Problema y Objetivos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CC57928F-8A63-4BED-91B6-DA8436A7B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088" y="375975"/>
            <a:ext cx="1400535" cy="576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727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90A482F-02B5-4872-82FC-8CCC27B9ABAB}"/>
              </a:ext>
            </a:extLst>
          </p:cNvPr>
          <p:cNvSpPr>
            <a:spLocks/>
          </p:cNvSpPr>
          <p:nvPr/>
        </p:nvSpPr>
        <p:spPr bwMode="auto">
          <a:xfrm>
            <a:off x="3491880" y="2584460"/>
            <a:ext cx="2210991" cy="701010"/>
          </a:xfrm>
          <a:custGeom>
            <a:avLst/>
            <a:gdLst>
              <a:gd name="connsiteX0" fmla="*/ 112831 w 2947988"/>
              <a:gd name="connsiteY0" fmla="*/ 0 h 934680"/>
              <a:gd name="connsiteX1" fmla="*/ 2835158 w 2947988"/>
              <a:gd name="connsiteY1" fmla="*/ 0 h 934680"/>
              <a:gd name="connsiteX2" fmla="*/ 2892555 w 2947988"/>
              <a:gd name="connsiteY2" fmla="*/ 151588 h 934680"/>
              <a:gd name="connsiteX3" fmla="*/ 2929732 w 2947988"/>
              <a:gd name="connsiteY3" fmla="*/ 319603 h 934680"/>
              <a:gd name="connsiteX4" fmla="*/ 2929948 w 2947988"/>
              <a:gd name="connsiteY4" fmla="*/ 319603 h 934680"/>
              <a:gd name="connsiteX5" fmla="*/ 2947988 w 2947988"/>
              <a:gd name="connsiteY5" fmla="*/ 551347 h 934680"/>
              <a:gd name="connsiteX6" fmla="*/ 2934766 w 2947988"/>
              <a:gd name="connsiteY6" fmla="*/ 748595 h 934680"/>
              <a:gd name="connsiteX7" fmla="*/ 2897457 w 2947988"/>
              <a:gd name="connsiteY7" fmla="*/ 934680 h 934680"/>
              <a:gd name="connsiteX8" fmla="*/ 50531 w 2947988"/>
              <a:gd name="connsiteY8" fmla="*/ 934680 h 934680"/>
              <a:gd name="connsiteX9" fmla="*/ 13223 w 2947988"/>
              <a:gd name="connsiteY9" fmla="*/ 748595 h 934680"/>
              <a:gd name="connsiteX10" fmla="*/ 0 w 2947988"/>
              <a:gd name="connsiteY10" fmla="*/ 551347 h 934680"/>
              <a:gd name="connsiteX11" fmla="*/ 18040 w 2947988"/>
              <a:gd name="connsiteY11" fmla="*/ 319603 h 934680"/>
              <a:gd name="connsiteX12" fmla="*/ 18257 w 2947988"/>
              <a:gd name="connsiteY12" fmla="*/ 319603 h 934680"/>
              <a:gd name="connsiteX13" fmla="*/ 55434 w 2947988"/>
              <a:gd name="connsiteY13" fmla="*/ 151588 h 93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47988" h="934680">
                <a:moveTo>
                  <a:pt x="112831" y="0"/>
                </a:moveTo>
                <a:lnTo>
                  <a:pt x="2835158" y="0"/>
                </a:lnTo>
                <a:lnTo>
                  <a:pt x="2892555" y="151588"/>
                </a:lnTo>
                <a:lnTo>
                  <a:pt x="2929732" y="319603"/>
                </a:lnTo>
                <a:lnTo>
                  <a:pt x="2929948" y="319603"/>
                </a:lnTo>
                <a:cubicBezTo>
                  <a:pt x="2941428" y="394940"/>
                  <a:pt x="2947988" y="472734"/>
                  <a:pt x="2947988" y="551347"/>
                </a:cubicBezTo>
                <a:cubicBezTo>
                  <a:pt x="2947988" y="617677"/>
                  <a:pt x="2943478" y="683597"/>
                  <a:pt x="2934766" y="748595"/>
                </a:cubicBezTo>
                <a:lnTo>
                  <a:pt x="2897457" y="934680"/>
                </a:lnTo>
                <a:lnTo>
                  <a:pt x="50531" y="934680"/>
                </a:lnTo>
                <a:lnTo>
                  <a:pt x="13223" y="748595"/>
                </a:lnTo>
                <a:cubicBezTo>
                  <a:pt x="4510" y="683597"/>
                  <a:pt x="0" y="617677"/>
                  <a:pt x="0" y="551347"/>
                </a:cubicBezTo>
                <a:cubicBezTo>
                  <a:pt x="0" y="472734"/>
                  <a:pt x="6560" y="394940"/>
                  <a:pt x="18040" y="319603"/>
                </a:cubicBezTo>
                <a:lnTo>
                  <a:pt x="18257" y="319603"/>
                </a:lnTo>
                <a:lnTo>
                  <a:pt x="55434" y="151588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882D9EA-8585-496D-AB14-3FD09F6117BE}"/>
              </a:ext>
            </a:extLst>
          </p:cNvPr>
          <p:cNvSpPr>
            <a:spLocks/>
          </p:cNvSpPr>
          <p:nvPr/>
        </p:nvSpPr>
        <p:spPr bwMode="auto">
          <a:xfrm>
            <a:off x="3455639" y="1891904"/>
            <a:ext cx="2041745" cy="692556"/>
          </a:xfrm>
          <a:custGeom>
            <a:avLst/>
            <a:gdLst>
              <a:gd name="connsiteX0" fmla="*/ 1360752 w 2722326"/>
              <a:gd name="connsiteY0" fmla="*/ 0 h 923408"/>
              <a:gd name="connsiteX1" fmla="*/ 2563694 w 2722326"/>
              <a:gd name="connsiteY1" fmla="*/ 622300 h 923408"/>
              <a:gd name="connsiteX2" fmla="*/ 2562730 w 2722326"/>
              <a:gd name="connsiteY2" fmla="*/ 622300 h 923408"/>
              <a:gd name="connsiteX3" fmla="*/ 2689992 w 2722326"/>
              <a:gd name="connsiteY3" fmla="*/ 838012 h 923408"/>
              <a:gd name="connsiteX4" fmla="*/ 2722326 w 2722326"/>
              <a:gd name="connsiteY4" fmla="*/ 923408 h 923408"/>
              <a:gd name="connsiteX5" fmla="*/ 0 w 2722326"/>
              <a:gd name="connsiteY5" fmla="*/ 923408 h 923408"/>
              <a:gd name="connsiteX6" fmla="*/ 32334 w 2722326"/>
              <a:gd name="connsiteY6" fmla="*/ 838012 h 923408"/>
              <a:gd name="connsiteX7" fmla="*/ 159595 w 2722326"/>
              <a:gd name="connsiteY7" fmla="*/ 622300 h 923408"/>
              <a:gd name="connsiteX8" fmla="*/ 158631 w 2722326"/>
              <a:gd name="connsiteY8" fmla="*/ 622300 h 923408"/>
              <a:gd name="connsiteX9" fmla="*/ 1360752 w 2722326"/>
              <a:gd name="connsiteY9" fmla="*/ 0 h 92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2326" h="923408">
                <a:moveTo>
                  <a:pt x="1360752" y="0"/>
                </a:moveTo>
                <a:cubicBezTo>
                  <a:pt x="1856371" y="0"/>
                  <a:pt x="2296191" y="246293"/>
                  <a:pt x="2563694" y="622300"/>
                </a:cubicBezTo>
                <a:lnTo>
                  <a:pt x="2562730" y="622300"/>
                </a:lnTo>
                <a:cubicBezTo>
                  <a:pt x="2611002" y="690255"/>
                  <a:pt x="2653625" y="762360"/>
                  <a:pt x="2689992" y="838012"/>
                </a:cubicBezTo>
                <a:lnTo>
                  <a:pt x="2722326" y="923408"/>
                </a:lnTo>
                <a:lnTo>
                  <a:pt x="0" y="923408"/>
                </a:lnTo>
                <a:lnTo>
                  <a:pt x="32334" y="838012"/>
                </a:lnTo>
                <a:cubicBezTo>
                  <a:pt x="68701" y="762360"/>
                  <a:pt x="111323" y="690255"/>
                  <a:pt x="159595" y="622300"/>
                </a:cubicBezTo>
                <a:lnTo>
                  <a:pt x="158631" y="622300"/>
                </a:lnTo>
                <a:cubicBezTo>
                  <a:pt x="426134" y="246293"/>
                  <a:pt x="865954" y="0"/>
                  <a:pt x="1360752" y="0"/>
                </a:cubicBezTo>
                <a:close/>
              </a:path>
            </a:pathLst>
          </a:custGeom>
          <a:solidFill>
            <a:schemeClr val="tx2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71FBE72-98D2-4D43-9A26-9CBE369BFB0C}"/>
              </a:ext>
            </a:extLst>
          </p:cNvPr>
          <p:cNvSpPr>
            <a:spLocks/>
          </p:cNvSpPr>
          <p:nvPr/>
        </p:nvSpPr>
        <p:spPr bwMode="auto">
          <a:xfrm>
            <a:off x="3953340" y="3986480"/>
            <a:ext cx="1237321" cy="701010"/>
          </a:xfrm>
          <a:custGeom>
            <a:avLst/>
            <a:gdLst>
              <a:gd name="connsiteX0" fmla="*/ 0 w 1649761"/>
              <a:gd name="connsiteY0" fmla="*/ 0 h 934680"/>
              <a:gd name="connsiteX1" fmla="*/ 1649761 w 1649761"/>
              <a:gd name="connsiteY1" fmla="*/ 0 h 934680"/>
              <a:gd name="connsiteX2" fmla="*/ 1612282 w 1649761"/>
              <a:gd name="connsiteY2" fmla="*/ 56458 h 934680"/>
              <a:gd name="connsiteX3" fmla="*/ 1490914 w 1649761"/>
              <a:gd name="connsiteY3" fmla="*/ 313968 h 934680"/>
              <a:gd name="connsiteX4" fmla="*/ 1490043 w 1649761"/>
              <a:gd name="connsiteY4" fmla="*/ 313968 h 934680"/>
              <a:gd name="connsiteX5" fmla="*/ 1425289 w 1649761"/>
              <a:gd name="connsiteY5" fmla="*/ 617774 h 934680"/>
              <a:gd name="connsiteX6" fmla="*/ 1425289 w 1649761"/>
              <a:gd name="connsiteY6" fmla="*/ 851974 h 934680"/>
              <a:gd name="connsiteX7" fmla="*/ 1374803 w 1649761"/>
              <a:gd name="connsiteY7" fmla="*/ 928092 h 934680"/>
              <a:gd name="connsiteX8" fmla="*/ 1342508 w 1649761"/>
              <a:gd name="connsiteY8" fmla="*/ 934680 h 934680"/>
              <a:gd name="connsiteX9" fmla="*/ 307254 w 1649761"/>
              <a:gd name="connsiteY9" fmla="*/ 934680 h 934680"/>
              <a:gd name="connsiteX10" fmla="*/ 274959 w 1649761"/>
              <a:gd name="connsiteY10" fmla="*/ 928092 h 934680"/>
              <a:gd name="connsiteX11" fmla="*/ 224472 w 1649761"/>
              <a:gd name="connsiteY11" fmla="*/ 851974 h 934680"/>
              <a:gd name="connsiteX12" fmla="*/ 224472 w 1649761"/>
              <a:gd name="connsiteY12" fmla="*/ 625144 h 934680"/>
              <a:gd name="connsiteX13" fmla="*/ 224472 w 1649761"/>
              <a:gd name="connsiteY13" fmla="*/ 617774 h 934680"/>
              <a:gd name="connsiteX14" fmla="*/ 159718 w 1649761"/>
              <a:gd name="connsiteY14" fmla="*/ 313968 h 934680"/>
              <a:gd name="connsiteX15" fmla="*/ 158846 w 1649761"/>
              <a:gd name="connsiteY15" fmla="*/ 313968 h 934680"/>
              <a:gd name="connsiteX16" fmla="*/ 37479 w 1649761"/>
              <a:gd name="connsiteY16" fmla="*/ 56458 h 93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49761" h="934680">
                <a:moveTo>
                  <a:pt x="0" y="0"/>
                </a:moveTo>
                <a:lnTo>
                  <a:pt x="1649761" y="0"/>
                </a:lnTo>
                <a:lnTo>
                  <a:pt x="1612282" y="56458"/>
                </a:lnTo>
                <a:cubicBezTo>
                  <a:pt x="1557190" y="149762"/>
                  <a:pt x="1518409" y="237106"/>
                  <a:pt x="1490914" y="313968"/>
                </a:cubicBezTo>
                <a:lnTo>
                  <a:pt x="1490043" y="313968"/>
                </a:lnTo>
                <a:cubicBezTo>
                  <a:pt x="1435125" y="467918"/>
                  <a:pt x="1426929" y="580105"/>
                  <a:pt x="1425289" y="617774"/>
                </a:cubicBezTo>
                <a:lnTo>
                  <a:pt x="1425289" y="851974"/>
                </a:lnTo>
                <a:cubicBezTo>
                  <a:pt x="1425289" y="885754"/>
                  <a:pt x="1404541" y="915387"/>
                  <a:pt x="1374803" y="928092"/>
                </a:cubicBezTo>
                <a:lnTo>
                  <a:pt x="1342508" y="934680"/>
                </a:lnTo>
                <a:lnTo>
                  <a:pt x="307254" y="934680"/>
                </a:lnTo>
                <a:lnTo>
                  <a:pt x="274959" y="928092"/>
                </a:lnTo>
                <a:cubicBezTo>
                  <a:pt x="245220" y="915387"/>
                  <a:pt x="224472" y="885754"/>
                  <a:pt x="224472" y="851974"/>
                </a:cubicBezTo>
                <a:lnTo>
                  <a:pt x="224472" y="625144"/>
                </a:lnTo>
                <a:lnTo>
                  <a:pt x="224472" y="617774"/>
                </a:lnTo>
                <a:cubicBezTo>
                  <a:pt x="222833" y="580924"/>
                  <a:pt x="214636" y="467918"/>
                  <a:pt x="159718" y="313968"/>
                </a:cubicBezTo>
                <a:lnTo>
                  <a:pt x="158846" y="313968"/>
                </a:lnTo>
                <a:cubicBezTo>
                  <a:pt x="131351" y="237106"/>
                  <a:pt x="92571" y="149762"/>
                  <a:pt x="37479" y="56458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4187D52-59CE-46AC-BA0B-E362469D83F6}"/>
              </a:ext>
            </a:extLst>
          </p:cNvPr>
          <p:cNvSpPr>
            <a:spLocks/>
          </p:cNvSpPr>
          <p:nvPr/>
        </p:nvSpPr>
        <p:spPr bwMode="auto">
          <a:xfrm>
            <a:off x="3408913" y="3285470"/>
            <a:ext cx="2135195" cy="701010"/>
          </a:xfrm>
          <a:custGeom>
            <a:avLst/>
            <a:gdLst>
              <a:gd name="connsiteX0" fmla="*/ 0 w 2846926"/>
              <a:gd name="connsiteY0" fmla="*/ 0 h 934680"/>
              <a:gd name="connsiteX1" fmla="*/ 2846926 w 2846926"/>
              <a:gd name="connsiteY1" fmla="*/ 0 h 934680"/>
              <a:gd name="connsiteX2" fmla="*/ 2845796 w 2846926"/>
              <a:gd name="connsiteY2" fmla="*/ 5636 h 934680"/>
              <a:gd name="connsiteX3" fmla="*/ 2845863 w 2846926"/>
              <a:gd name="connsiteY3" fmla="*/ 5636 h 934680"/>
              <a:gd name="connsiteX4" fmla="*/ 2612799 w 2846926"/>
              <a:gd name="connsiteY4" fmla="*/ 486699 h 934680"/>
              <a:gd name="connsiteX5" fmla="*/ 2496517 w 2846926"/>
              <a:gd name="connsiteY5" fmla="*/ 626348 h 934680"/>
              <a:gd name="connsiteX6" fmla="*/ 2497407 w 2846926"/>
              <a:gd name="connsiteY6" fmla="*/ 626348 h 934680"/>
              <a:gd name="connsiteX7" fmla="*/ 2485096 w 2846926"/>
              <a:gd name="connsiteY7" fmla="*/ 639501 h 934680"/>
              <a:gd name="connsiteX8" fmla="*/ 2478530 w 2846926"/>
              <a:gd name="connsiteY8" fmla="*/ 646078 h 934680"/>
              <a:gd name="connsiteX9" fmla="*/ 2439134 w 2846926"/>
              <a:gd name="connsiteY9" fmla="*/ 687181 h 934680"/>
              <a:gd name="connsiteX10" fmla="*/ 2430106 w 2846926"/>
              <a:gd name="connsiteY10" fmla="*/ 697045 h 934680"/>
              <a:gd name="connsiteX11" fmla="*/ 2430106 w 2846926"/>
              <a:gd name="connsiteY11" fmla="*/ 697867 h 934680"/>
              <a:gd name="connsiteX12" fmla="*/ 2306366 w 2846926"/>
              <a:gd name="connsiteY12" fmla="*/ 847277 h 934680"/>
              <a:gd name="connsiteX13" fmla="*/ 2248344 w 2846926"/>
              <a:gd name="connsiteY13" fmla="*/ 934680 h 934680"/>
              <a:gd name="connsiteX14" fmla="*/ 598583 w 2846926"/>
              <a:gd name="connsiteY14" fmla="*/ 934680 h 934680"/>
              <a:gd name="connsiteX15" fmla="*/ 540561 w 2846926"/>
              <a:gd name="connsiteY15" fmla="*/ 847277 h 934680"/>
              <a:gd name="connsiteX16" fmla="*/ 416820 w 2846926"/>
              <a:gd name="connsiteY16" fmla="*/ 697867 h 934680"/>
              <a:gd name="connsiteX17" fmla="*/ 400405 w 2846926"/>
              <a:gd name="connsiteY17" fmla="*/ 678960 h 934680"/>
              <a:gd name="connsiteX18" fmla="*/ 369217 w 2846926"/>
              <a:gd name="connsiteY18" fmla="*/ 647722 h 934680"/>
              <a:gd name="connsiteX19" fmla="*/ 361830 w 2846926"/>
              <a:gd name="connsiteY19" fmla="*/ 639501 h 934680"/>
              <a:gd name="connsiteX20" fmla="*/ 349519 w 2846926"/>
              <a:gd name="connsiteY20" fmla="*/ 626348 h 934680"/>
              <a:gd name="connsiteX21" fmla="*/ 350409 w 2846926"/>
              <a:gd name="connsiteY21" fmla="*/ 626348 h 934680"/>
              <a:gd name="connsiteX22" fmla="*/ 234128 w 2846926"/>
              <a:gd name="connsiteY22" fmla="*/ 486699 h 934680"/>
              <a:gd name="connsiteX23" fmla="*/ 1063 w 2846926"/>
              <a:gd name="connsiteY23" fmla="*/ 5636 h 934680"/>
              <a:gd name="connsiteX24" fmla="*/ 1130 w 2846926"/>
              <a:gd name="connsiteY24" fmla="*/ 5636 h 93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46926" h="934680">
                <a:moveTo>
                  <a:pt x="0" y="0"/>
                </a:moveTo>
                <a:lnTo>
                  <a:pt x="2846926" y="0"/>
                </a:lnTo>
                <a:lnTo>
                  <a:pt x="2845796" y="5636"/>
                </a:lnTo>
                <a:lnTo>
                  <a:pt x="2845863" y="5636"/>
                </a:lnTo>
                <a:cubicBezTo>
                  <a:pt x="2798505" y="178444"/>
                  <a:pt x="2719778" y="341104"/>
                  <a:pt x="2612799" y="486699"/>
                </a:cubicBezTo>
                <a:lnTo>
                  <a:pt x="2496517" y="626348"/>
                </a:lnTo>
                <a:lnTo>
                  <a:pt x="2497407" y="626348"/>
                </a:lnTo>
                <a:cubicBezTo>
                  <a:pt x="2493303" y="630458"/>
                  <a:pt x="2489200" y="634569"/>
                  <a:pt x="2485096" y="639501"/>
                </a:cubicBezTo>
                <a:lnTo>
                  <a:pt x="2478530" y="646078"/>
                </a:lnTo>
                <a:cubicBezTo>
                  <a:pt x="2465398" y="660053"/>
                  <a:pt x="2452266" y="673206"/>
                  <a:pt x="2439134" y="687181"/>
                </a:cubicBezTo>
                <a:lnTo>
                  <a:pt x="2430106" y="697045"/>
                </a:lnTo>
                <a:lnTo>
                  <a:pt x="2430106" y="697867"/>
                </a:lnTo>
                <a:cubicBezTo>
                  <a:pt x="2383734" y="748218"/>
                  <a:pt x="2342697" y="798210"/>
                  <a:pt x="2306366" y="847277"/>
                </a:cubicBezTo>
                <a:lnTo>
                  <a:pt x="2248344" y="934680"/>
                </a:lnTo>
                <a:lnTo>
                  <a:pt x="598583" y="934680"/>
                </a:lnTo>
                <a:lnTo>
                  <a:pt x="540561" y="847277"/>
                </a:lnTo>
                <a:cubicBezTo>
                  <a:pt x="504230" y="798210"/>
                  <a:pt x="463193" y="748218"/>
                  <a:pt x="416820" y="697867"/>
                </a:cubicBezTo>
                <a:lnTo>
                  <a:pt x="400405" y="678960"/>
                </a:lnTo>
                <a:cubicBezTo>
                  <a:pt x="390556" y="669095"/>
                  <a:pt x="379887" y="658408"/>
                  <a:pt x="369217" y="647722"/>
                </a:cubicBezTo>
                <a:lnTo>
                  <a:pt x="361830" y="639501"/>
                </a:lnTo>
                <a:cubicBezTo>
                  <a:pt x="357727" y="634569"/>
                  <a:pt x="353623" y="630458"/>
                  <a:pt x="349519" y="626348"/>
                </a:cubicBezTo>
                <a:lnTo>
                  <a:pt x="350409" y="626348"/>
                </a:lnTo>
                <a:lnTo>
                  <a:pt x="234128" y="486699"/>
                </a:lnTo>
                <a:cubicBezTo>
                  <a:pt x="127148" y="341104"/>
                  <a:pt x="48422" y="178444"/>
                  <a:pt x="1063" y="5636"/>
                </a:cubicBezTo>
                <a:lnTo>
                  <a:pt x="1130" y="5636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35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043570CB-9F43-4E84-BA44-1A1C5A86D9BF}"/>
              </a:ext>
            </a:extLst>
          </p:cNvPr>
          <p:cNvSpPr>
            <a:spLocks/>
          </p:cNvSpPr>
          <p:nvPr/>
        </p:nvSpPr>
        <p:spPr bwMode="auto">
          <a:xfrm>
            <a:off x="4130279" y="4729163"/>
            <a:ext cx="883444" cy="191691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41F600FD-DD28-4932-9158-31DCB964F333}"/>
              </a:ext>
            </a:extLst>
          </p:cNvPr>
          <p:cNvSpPr>
            <a:spLocks/>
          </p:cNvSpPr>
          <p:nvPr/>
        </p:nvSpPr>
        <p:spPr bwMode="auto">
          <a:xfrm>
            <a:off x="4114800" y="4729163"/>
            <a:ext cx="280988" cy="191691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8">
            <a:extLst>
              <a:ext uri="{FF2B5EF4-FFF2-40B4-BE49-F238E27FC236}">
                <a16:creationId xmlns:a16="http://schemas.microsoft.com/office/drawing/2014/main" id="{99E28015-6A28-41B7-9479-CBFAEDD772BD}"/>
              </a:ext>
            </a:extLst>
          </p:cNvPr>
          <p:cNvSpPr>
            <a:spLocks/>
          </p:cNvSpPr>
          <p:nvPr/>
        </p:nvSpPr>
        <p:spPr bwMode="auto">
          <a:xfrm>
            <a:off x="4130279" y="4938713"/>
            <a:ext cx="883444" cy="192881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id="{754A8623-969C-456B-93CA-76D000E91DB2}"/>
              </a:ext>
            </a:extLst>
          </p:cNvPr>
          <p:cNvSpPr>
            <a:spLocks/>
          </p:cNvSpPr>
          <p:nvPr/>
        </p:nvSpPr>
        <p:spPr bwMode="auto">
          <a:xfrm>
            <a:off x="4114800" y="4938713"/>
            <a:ext cx="280988" cy="192881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10">
            <a:extLst>
              <a:ext uri="{FF2B5EF4-FFF2-40B4-BE49-F238E27FC236}">
                <a16:creationId xmlns:a16="http://schemas.microsoft.com/office/drawing/2014/main" id="{69021C35-45DF-4669-9ACE-374C6337C64D}"/>
              </a:ext>
            </a:extLst>
          </p:cNvPr>
          <p:cNvSpPr>
            <a:spLocks/>
          </p:cNvSpPr>
          <p:nvPr/>
        </p:nvSpPr>
        <p:spPr bwMode="auto">
          <a:xfrm>
            <a:off x="4258866" y="5149454"/>
            <a:ext cx="626269" cy="172641"/>
          </a:xfrm>
          <a:custGeom>
            <a:avLst/>
            <a:gdLst>
              <a:gd name="T0" fmla="*/ 509 w 1017"/>
              <a:gd name="T1" fmla="*/ 281 h 281"/>
              <a:gd name="T2" fmla="*/ 0 w 1017"/>
              <a:gd name="T3" fmla="*/ 0 h 281"/>
              <a:gd name="T4" fmla="*/ 1017 w 1017"/>
              <a:gd name="T5" fmla="*/ 0 h 281"/>
              <a:gd name="T6" fmla="*/ 509 w 1017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7" h="281">
                <a:moveTo>
                  <a:pt x="509" y="281"/>
                </a:moveTo>
                <a:cubicBezTo>
                  <a:pt x="243" y="281"/>
                  <a:pt x="24" y="157"/>
                  <a:pt x="0" y="0"/>
                </a:cubicBezTo>
                <a:lnTo>
                  <a:pt x="1017" y="0"/>
                </a:lnTo>
                <a:cubicBezTo>
                  <a:pt x="993" y="157"/>
                  <a:pt x="774" y="281"/>
                  <a:pt x="509" y="2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FCAC1F7F-27B5-4832-9256-0B35E173549E}"/>
              </a:ext>
            </a:extLst>
          </p:cNvPr>
          <p:cNvSpPr>
            <a:spLocks/>
          </p:cNvSpPr>
          <p:nvPr/>
        </p:nvSpPr>
        <p:spPr bwMode="auto">
          <a:xfrm>
            <a:off x="4243388" y="5149454"/>
            <a:ext cx="440531" cy="172641"/>
          </a:xfrm>
          <a:custGeom>
            <a:avLst/>
            <a:gdLst>
              <a:gd name="T0" fmla="*/ 416 w 716"/>
              <a:gd name="T1" fmla="*/ 0 h 281"/>
              <a:gd name="T2" fmla="*/ 0 w 716"/>
              <a:gd name="T3" fmla="*/ 0 h 281"/>
              <a:gd name="T4" fmla="*/ 509 w 716"/>
              <a:gd name="T5" fmla="*/ 281 h 281"/>
              <a:gd name="T6" fmla="*/ 716 w 716"/>
              <a:gd name="T7" fmla="*/ 254 h 281"/>
              <a:gd name="T8" fmla="*/ 416 w 716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81">
                <a:moveTo>
                  <a:pt x="416" y="0"/>
                </a:moveTo>
                <a:lnTo>
                  <a:pt x="0" y="0"/>
                </a:lnTo>
                <a:cubicBezTo>
                  <a:pt x="24" y="157"/>
                  <a:pt x="243" y="281"/>
                  <a:pt x="509" y="281"/>
                </a:cubicBezTo>
                <a:cubicBezTo>
                  <a:pt x="582" y="281"/>
                  <a:pt x="653" y="272"/>
                  <a:pt x="716" y="254"/>
                </a:cubicBezTo>
                <a:cubicBezTo>
                  <a:pt x="552" y="210"/>
                  <a:pt x="433" y="113"/>
                  <a:pt x="4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0ABD127-20F7-4E05-856A-37BEACD4C570}"/>
              </a:ext>
            </a:extLst>
          </p:cNvPr>
          <p:cNvGrpSpPr/>
          <p:nvPr/>
        </p:nvGrpSpPr>
        <p:grpSpPr>
          <a:xfrm>
            <a:off x="5960533" y="2168370"/>
            <a:ext cx="2613686" cy="1547977"/>
            <a:chOff x="8363876" y="1848374"/>
            <a:chExt cx="3484914" cy="206396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F516E45-A9CB-4DD1-8A6D-6E39C8C3B8DE}"/>
                </a:ext>
              </a:extLst>
            </p:cNvPr>
            <p:cNvSpPr txBox="1"/>
            <p:nvPr/>
          </p:nvSpPr>
          <p:spPr>
            <a:xfrm>
              <a:off x="8363876" y="1848374"/>
              <a:ext cx="3338170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2"/>
                  </a:solidFill>
                </a:rPr>
                <a:t>Objetivo Especifico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38A7999-278B-4B7B-9FE8-4D94C57EF0E2}"/>
                </a:ext>
              </a:extLst>
            </p:cNvPr>
            <p:cNvSpPr/>
            <p:nvPr/>
          </p:nvSpPr>
          <p:spPr>
            <a:xfrm>
              <a:off x="8390164" y="2476052"/>
              <a:ext cx="3458626" cy="1436289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900"/>
                </a:spcBef>
              </a:pPr>
              <a:r>
                <a:rPr lang="es-ES" sz="1600" dirty="0"/>
                <a:t>Plantear opciones estratégicas que permitan iniciar la expansión de la empresa a nivel nacional.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2086B5A-E4F5-4BDC-9037-EDF42EF7E9D7}"/>
              </a:ext>
            </a:extLst>
          </p:cNvPr>
          <p:cNvGrpSpPr/>
          <p:nvPr/>
        </p:nvGrpSpPr>
        <p:grpSpPr>
          <a:xfrm>
            <a:off x="5581991" y="4020907"/>
            <a:ext cx="2882171" cy="1611980"/>
            <a:chOff x="7859154" y="2070812"/>
            <a:chExt cx="3842894" cy="214930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FB3793A-7D99-4361-A0BF-8534C5F8466F}"/>
                </a:ext>
              </a:extLst>
            </p:cNvPr>
            <p:cNvSpPr txBox="1"/>
            <p:nvPr/>
          </p:nvSpPr>
          <p:spPr>
            <a:xfrm>
              <a:off x="7859154" y="2070812"/>
              <a:ext cx="3840797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accent3">
                      <a:lumMod val="75000"/>
                    </a:schemeClr>
                  </a:solidFill>
                </a:rPr>
                <a:t>Objetivo Especifico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5AA9B78C-6CB5-4E53-9BA7-7C1550D030B0}"/>
                </a:ext>
              </a:extLst>
            </p:cNvPr>
            <p:cNvSpPr/>
            <p:nvPr/>
          </p:nvSpPr>
          <p:spPr>
            <a:xfrm>
              <a:off x="8390165" y="2783827"/>
              <a:ext cx="3311883" cy="1436290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900"/>
                </a:spcBef>
              </a:pPr>
              <a:r>
                <a:rPr lang="es-ES" sz="1600" dirty="0"/>
                <a:t>Establecer indicadores para el seguimiento de las opciones estratégicas del plan de expansión.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6D145AA-F97E-4FDF-994E-4091C178ECA5}"/>
              </a:ext>
            </a:extLst>
          </p:cNvPr>
          <p:cNvGrpSpPr/>
          <p:nvPr/>
        </p:nvGrpSpPr>
        <p:grpSpPr>
          <a:xfrm>
            <a:off x="679837" y="2122202"/>
            <a:ext cx="2554380" cy="1594145"/>
            <a:chOff x="8889371" y="1786818"/>
            <a:chExt cx="3405840" cy="2125526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EE0B6E1-AE50-4C88-BE59-BA4925AAD2A3}"/>
                </a:ext>
              </a:extLst>
            </p:cNvPr>
            <p:cNvSpPr txBox="1"/>
            <p:nvPr/>
          </p:nvSpPr>
          <p:spPr>
            <a:xfrm>
              <a:off x="8889372" y="1786818"/>
              <a:ext cx="3247856" cy="67710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700" b="1" dirty="0">
                  <a:solidFill>
                    <a:schemeClr val="tx1">
                      <a:lumMod val="50000"/>
                    </a:schemeClr>
                  </a:solidFill>
                </a:rPr>
                <a:t>Objetivo General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BC8A09F-50E8-495F-B141-15DA212AAC3C}"/>
                </a:ext>
              </a:extLst>
            </p:cNvPr>
            <p:cNvSpPr/>
            <p:nvPr/>
          </p:nvSpPr>
          <p:spPr>
            <a:xfrm>
              <a:off x="8889371" y="2476054"/>
              <a:ext cx="3405840" cy="1436290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lvl="0"/>
              <a:r>
                <a:rPr lang="es-CO" sz="1600" dirty="0"/>
                <a:t>Proponer opciones estratégicas para el plan de expansión de la empresa Paso Firme S.A.S. a nivel nacional.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A4166DF8-837F-4721-BE2B-34C2BBD84BC2}"/>
              </a:ext>
            </a:extLst>
          </p:cNvPr>
          <p:cNvSpPr txBox="1"/>
          <p:nvPr/>
        </p:nvSpPr>
        <p:spPr>
          <a:xfrm>
            <a:off x="767407" y="4094002"/>
            <a:ext cx="2833789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Objetivo Especifico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161855E-C2EB-4EB3-976F-B632BDBEE0F4}"/>
              </a:ext>
            </a:extLst>
          </p:cNvPr>
          <p:cNvSpPr txBox="1"/>
          <p:nvPr/>
        </p:nvSpPr>
        <p:spPr>
          <a:xfrm>
            <a:off x="4327173" y="2010408"/>
            <a:ext cx="49564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2230E66-52E1-43E0-BEBD-1A009D3920EB}"/>
              </a:ext>
            </a:extLst>
          </p:cNvPr>
          <p:cNvSpPr txBox="1"/>
          <p:nvPr/>
        </p:nvSpPr>
        <p:spPr>
          <a:xfrm>
            <a:off x="4324176" y="2704939"/>
            <a:ext cx="49564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EF7DD77-E995-4E11-A5CA-5129DA0DB706}"/>
              </a:ext>
            </a:extLst>
          </p:cNvPr>
          <p:cNvSpPr txBox="1"/>
          <p:nvPr/>
        </p:nvSpPr>
        <p:spPr>
          <a:xfrm>
            <a:off x="4324176" y="3399471"/>
            <a:ext cx="49564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17BDDA1-122C-4F6B-AE94-75B9ADFF1E02}"/>
              </a:ext>
            </a:extLst>
          </p:cNvPr>
          <p:cNvSpPr txBox="1"/>
          <p:nvPr/>
        </p:nvSpPr>
        <p:spPr>
          <a:xfrm>
            <a:off x="4324176" y="4094003"/>
            <a:ext cx="49564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67D598-A9EA-4A77-A28D-62E9E176C261}"/>
              </a:ext>
            </a:extLst>
          </p:cNvPr>
          <p:cNvSpPr/>
          <p:nvPr/>
        </p:nvSpPr>
        <p:spPr>
          <a:xfrm>
            <a:off x="195377" y="2162682"/>
            <a:ext cx="374404" cy="37440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00" b="1" dirty="0"/>
              <a:t>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452FC8C-3B68-4566-9C65-2521C5A69838}"/>
              </a:ext>
            </a:extLst>
          </p:cNvPr>
          <p:cNvSpPr/>
          <p:nvPr/>
        </p:nvSpPr>
        <p:spPr>
          <a:xfrm>
            <a:off x="195377" y="4181263"/>
            <a:ext cx="374404" cy="3744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00" b="1" dirty="0"/>
              <a:t>2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4FCE225-CF41-4293-AC49-EA5A4FF36CE9}"/>
              </a:ext>
            </a:extLst>
          </p:cNvPr>
          <p:cNvSpPr/>
          <p:nvPr/>
        </p:nvSpPr>
        <p:spPr>
          <a:xfrm>
            <a:off x="8574220" y="2162682"/>
            <a:ext cx="374404" cy="374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00" b="1" dirty="0"/>
              <a:t>3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4DEF2FA-6608-4001-95C8-F930551BDB2B}"/>
              </a:ext>
            </a:extLst>
          </p:cNvPr>
          <p:cNvSpPr/>
          <p:nvPr/>
        </p:nvSpPr>
        <p:spPr>
          <a:xfrm>
            <a:off x="8586753" y="4108168"/>
            <a:ext cx="374404" cy="374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00" b="1" dirty="0"/>
              <a:t>4</a:t>
            </a:r>
          </a:p>
        </p:txBody>
      </p:sp>
      <p:sp>
        <p:nvSpPr>
          <p:cNvPr id="13" name="3 Pentágono">
            <a:extLst>
              <a:ext uri="{FF2B5EF4-FFF2-40B4-BE49-F238E27FC236}">
                <a16:creationId xmlns:a16="http://schemas.microsoft.com/office/drawing/2014/main" id="{445D3426-00F7-4296-ADF4-0E2D96E39A37}"/>
              </a:ext>
            </a:extLst>
          </p:cNvPr>
          <p:cNvSpPr/>
          <p:nvPr/>
        </p:nvSpPr>
        <p:spPr>
          <a:xfrm>
            <a:off x="0" y="620713"/>
            <a:ext cx="4819825" cy="576262"/>
          </a:xfrm>
          <a:prstGeom prst="homePlate">
            <a:avLst/>
          </a:prstGeom>
          <a:solidFill>
            <a:srgbClr val="BB051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      2. Problema y Objetivos</a:t>
            </a:r>
          </a:p>
        </p:txBody>
      </p:sp>
      <p:sp>
        <p:nvSpPr>
          <p:cNvPr id="15" name="Rectangle 72">
            <a:extLst>
              <a:ext uri="{FF2B5EF4-FFF2-40B4-BE49-F238E27FC236}">
                <a16:creationId xmlns:a16="http://schemas.microsoft.com/office/drawing/2014/main" id="{EECBCA15-DA96-4C1B-99D4-A6F01C1C0E44}"/>
              </a:ext>
            </a:extLst>
          </p:cNvPr>
          <p:cNvSpPr/>
          <p:nvPr/>
        </p:nvSpPr>
        <p:spPr>
          <a:xfrm>
            <a:off x="798324" y="4619892"/>
            <a:ext cx="2435893" cy="107721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lvl="0"/>
            <a:r>
              <a:rPr lang="es-CO" sz="1600" dirty="0"/>
              <a:t>Caracterizar la situación actual interna y externa de la empresa en sus componentes estratégicos</a:t>
            </a:r>
          </a:p>
        </p:txBody>
      </p:sp>
      <p:pic>
        <p:nvPicPr>
          <p:cNvPr id="16" name="Picture 8">
            <a:extLst>
              <a:ext uri="{FF2B5EF4-FFF2-40B4-BE49-F238E27FC236}">
                <a16:creationId xmlns:a16="http://schemas.microsoft.com/office/drawing/2014/main" id="{24358081-3376-4C48-9CC0-0EF81E4AB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777" y="413705"/>
            <a:ext cx="1475380" cy="607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470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>
            <a:extLst>
              <a:ext uri="{FF2B5EF4-FFF2-40B4-BE49-F238E27FC236}">
                <a16:creationId xmlns:a16="http://schemas.microsoft.com/office/drawing/2014/main" id="{B5006759-6B37-40D6-BC37-79BD39639B65}"/>
              </a:ext>
            </a:extLst>
          </p:cNvPr>
          <p:cNvSpPr/>
          <p:nvPr/>
        </p:nvSpPr>
        <p:spPr>
          <a:xfrm>
            <a:off x="0" y="620713"/>
            <a:ext cx="7235825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3. </a:t>
            </a:r>
            <a:r>
              <a:rPr lang="es-CO" sz="2400" b="1" dirty="0">
                <a:latin typeface="Abadi" panose="020B0604020104020204" pitchFamily="34" charset="0"/>
              </a:rPr>
              <a:t>Caracterización Interna y Externa de la Empresa </a:t>
            </a:r>
          </a:p>
        </p:txBody>
      </p:sp>
      <p:sp>
        <p:nvSpPr>
          <p:cNvPr id="23555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D898C009-AE51-4B4A-8D6D-4DD42C4F248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3556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24B01534-2FE8-4E57-AA94-BFC133042D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pic>
        <p:nvPicPr>
          <p:cNvPr id="23559" name="Picture 4" descr="47.png (600×290)">
            <a:extLst>
              <a:ext uri="{FF2B5EF4-FFF2-40B4-BE49-F238E27FC236}">
                <a16:creationId xmlns:a16="http://schemas.microsoft.com/office/drawing/2014/main" id="{8211BB17-88C8-4F25-9AE8-912127595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3" r="19362"/>
          <a:stretch>
            <a:fillRect/>
          </a:stretch>
        </p:blipFill>
        <p:spPr bwMode="auto">
          <a:xfrm>
            <a:off x="4859573" y="2848771"/>
            <a:ext cx="2929489" cy="2282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2 CuadroTexto">
            <a:extLst>
              <a:ext uri="{FF2B5EF4-FFF2-40B4-BE49-F238E27FC236}">
                <a16:creationId xmlns:a16="http://schemas.microsoft.com/office/drawing/2014/main" id="{C152CFD8-CE70-4982-A744-BDF6A4162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1974" y="5131596"/>
            <a:ext cx="1944688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dirty="0">
                <a:solidFill>
                  <a:srgbClr val="BB051F"/>
                </a:solidFill>
                <a:latin typeface="Abadi" panose="020B0604020104020204" pitchFamily="34" charset="0"/>
              </a:rPr>
              <a:t>COMPETIDORES</a:t>
            </a:r>
          </a:p>
        </p:txBody>
      </p:sp>
      <p:pic>
        <p:nvPicPr>
          <p:cNvPr id="15362" name="Picture 2" descr="Mapa Del Mundo Un Hombre Está Explicando El Mapa Del Mundo Fotos, Retratos,  Imágenes Y Fotografía De Archivo Libres De Derecho. Image 15454067.">
            <a:extLst>
              <a:ext uri="{FF2B5EF4-FFF2-40B4-BE49-F238E27FC236}">
                <a16:creationId xmlns:a16="http://schemas.microsoft.com/office/drawing/2014/main" id="{2D4428DF-7D74-469C-9A0E-DF172A80E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39" y="2694385"/>
            <a:ext cx="3043765" cy="2282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2 CuadroTexto">
            <a:extLst>
              <a:ext uri="{FF2B5EF4-FFF2-40B4-BE49-F238E27FC236}">
                <a16:creationId xmlns:a16="http://schemas.microsoft.com/office/drawing/2014/main" id="{74041D72-D4AD-44D7-B68A-3DC27B6F5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4" y="5131595"/>
            <a:ext cx="1944688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dirty="0">
                <a:solidFill>
                  <a:srgbClr val="BB051F"/>
                </a:solidFill>
                <a:latin typeface="Abadi" panose="020B0604020104020204" pitchFamily="34" charset="0"/>
              </a:rPr>
              <a:t>MACROENTORNO</a:t>
            </a:r>
          </a:p>
        </p:txBody>
      </p:sp>
      <p:sp>
        <p:nvSpPr>
          <p:cNvPr id="10" name="Diagrama de flujo: terminador 9">
            <a:extLst>
              <a:ext uri="{FF2B5EF4-FFF2-40B4-BE49-F238E27FC236}">
                <a16:creationId xmlns:a16="http://schemas.microsoft.com/office/drawing/2014/main" id="{9B830D5A-D50B-4360-A0F8-B177E66D8B96}"/>
              </a:ext>
            </a:extLst>
          </p:cNvPr>
          <p:cNvSpPr/>
          <p:nvPr/>
        </p:nvSpPr>
        <p:spPr>
          <a:xfrm>
            <a:off x="5637713" y="2276219"/>
            <a:ext cx="1572197" cy="441544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badi" panose="020B0604020104020204" pitchFamily="34" charset="0"/>
              </a:rPr>
              <a:t>Plasticaucho</a:t>
            </a:r>
          </a:p>
        </p:txBody>
      </p:sp>
      <p:sp>
        <p:nvSpPr>
          <p:cNvPr id="16" name="Diagrama de flujo: terminador 15">
            <a:extLst>
              <a:ext uri="{FF2B5EF4-FFF2-40B4-BE49-F238E27FC236}">
                <a16:creationId xmlns:a16="http://schemas.microsoft.com/office/drawing/2014/main" id="{117866FD-4EDB-46DF-82FB-9A93F215563D}"/>
              </a:ext>
            </a:extLst>
          </p:cNvPr>
          <p:cNvSpPr/>
          <p:nvPr/>
        </p:nvSpPr>
        <p:spPr>
          <a:xfrm>
            <a:off x="7209910" y="2838741"/>
            <a:ext cx="1454259" cy="464324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badi" panose="020B0604020104020204" pitchFamily="34" charset="0"/>
              </a:rPr>
              <a:t>Manisol S.A</a:t>
            </a:r>
          </a:p>
        </p:txBody>
      </p:sp>
      <p:sp>
        <p:nvSpPr>
          <p:cNvPr id="17" name="Diagrama de flujo: terminador 16">
            <a:extLst>
              <a:ext uri="{FF2B5EF4-FFF2-40B4-BE49-F238E27FC236}">
                <a16:creationId xmlns:a16="http://schemas.microsoft.com/office/drawing/2014/main" id="{3C7C379D-0C86-4B80-B956-5D07CC1CA1F9}"/>
              </a:ext>
            </a:extLst>
          </p:cNvPr>
          <p:cNvSpPr/>
          <p:nvPr/>
        </p:nvSpPr>
        <p:spPr>
          <a:xfrm>
            <a:off x="4587846" y="2905992"/>
            <a:ext cx="1099075" cy="464324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badi" panose="020B0604020104020204" pitchFamily="34" charset="0"/>
              </a:rPr>
              <a:t>Payless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t>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210610" y="3879193"/>
            <a:ext cx="1836859" cy="862148"/>
          </a:xfrm>
          <a:prstGeom prst="rect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Proveedores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193560" y="3874873"/>
            <a:ext cx="1836859" cy="862148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Compradores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572560" y="3883512"/>
            <a:ext cx="2065149" cy="853509"/>
          </a:xfrm>
          <a:prstGeom prst="rect">
            <a:avLst/>
          </a:prstGeom>
          <a:solidFill>
            <a:schemeClr val="tx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Nuevos Competidores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686706" y="5381471"/>
            <a:ext cx="1836859" cy="862148"/>
          </a:xfrm>
          <a:prstGeom prst="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Sustitutos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686708" y="2141583"/>
            <a:ext cx="1836859" cy="862148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75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Rivalidad entre Jugadores</a:t>
            </a:r>
          </a:p>
        </p:txBody>
      </p:sp>
      <p:cxnSp>
        <p:nvCxnSpPr>
          <p:cNvPr id="62" name="Straight Arrow Connector 61"/>
          <p:cNvCxnSpPr>
            <a:cxnSpLocks/>
            <a:stCxn id="50" idx="3"/>
            <a:endCxn id="59" idx="1"/>
          </p:cNvCxnSpPr>
          <p:nvPr/>
        </p:nvCxnSpPr>
        <p:spPr>
          <a:xfrm>
            <a:off x="3047469" y="4310267"/>
            <a:ext cx="525091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  <a:stCxn id="52" idx="1"/>
            <a:endCxn id="59" idx="3"/>
          </p:cNvCxnSpPr>
          <p:nvPr/>
        </p:nvCxnSpPr>
        <p:spPr>
          <a:xfrm flipH="1">
            <a:off x="5637709" y="4305947"/>
            <a:ext cx="555851" cy="432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cxnSpLocks/>
            <a:stCxn id="61" idx="2"/>
            <a:endCxn id="59" idx="0"/>
          </p:cNvCxnSpPr>
          <p:nvPr/>
        </p:nvCxnSpPr>
        <p:spPr>
          <a:xfrm flipH="1">
            <a:off x="4605135" y="3003731"/>
            <a:ext cx="3" cy="87978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cxnSpLocks/>
            <a:stCxn id="60" idx="0"/>
            <a:endCxn id="59" idx="2"/>
          </p:cNvCxnSpPr>
          <p:nvPr/>
        </p:nvCxnSpPr>
        <p:spPr>
          <a:xfrm flipH="1" flipV="1">
            <a:off x="4605135" y="4737021"/>
            <a:ext cx="1" cy="64445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 66"/>
          <p:cNvSpPr/>
          <p:nvPr/>
        </p:nvSpPr>
        <p:spPr>
          <a:xfrm rot="17735984">
            <a:off x="3713048" y="4031559"/>
            <a:ext cx="274874" cy="238068"/>
          </a:xfrm>
          <a:custGeom>
            <a:avLst/>
            <a:gdLst>
              <a:gd name="connsiteX0" fmla="*/ 1761533 w 2241805"/>
              <a:gd name="connsiteY0" fmla="*/ 0 h 1858854"/>
              <a:gd name="connsiteX1" fmla="*/ 2180831 w 2241805"/>
              <a:gd name="connsiteY1" fmla="*/ 3326 h 1858854"/>
              <a:gd name="connsiteX2" fmla="*/ 2065743 w 2241805"/>
              <a:gd name="connsiteY2" fmla="*/ 135900 h 1858854"/>
              <a:gd name="connsiteX3" fmla="*/ 1834843 w 2241805"/>
              <a:gd name="connsiteY3" fmla="*/ 1602720 h 1858854"/>
              <a:gd name="connsiteX4" fmla="*/ 350867 w 2241805"/>
              <a:gd name="connsiteY4" fmla="*/ 1551762 h 1858854"/>
              <a:gd name="connsiteX5" fmla="*/ 218064 w 2241805"/>
              <a:gd name="connsiteY5" fmla="*/ 72873 h 1858854"/>
              <a:gd name="connsiteX6" fmla="*/ 448439 w 2241805"/>
              <a:gd name="connsiteY6" fmla="*/ 242592 h 1858854"/>
              <a:gd name="connsiteX7" fmla="*/ 526965 w 2241805"/>
              <a:gd name="connsiteY7" fmla="*/ 1323768 h 1858854"/>
              <a:gd name="connsiteX8" fmla="*/ 1606952 w 2241805"/>
              <a:gd name="connsiteY8" fmla="*/ 1417201 h 1858854"/>
              <a:gd name="connsiteX9" fmla="*/ 1867054 w 2241805"/>
              <a:gd name="connsiteY9" fmla="*/ 364778 h 1858854"/>
              <a:gd name="connsiteX10" fmla="*/ 1753734 w 2241805"/>
              <a:gd name="connsiteY10" fmla="*/ 495315 h 1858854"/>
              <a:gd name="connsiteX11" fmla="*/ 1761533 w 2241805"/>
              <a:gd name="connsiteY11" fmla="*/ 0 h 185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1805" h="1858854">
                <a:moveTo>
                  <a:pt x="1761533" y="0"/>
                </a:moveTo>
                <a:lnTo>
                  <a:pt x="2180831" y="3326"/>
                </a:lnTo>
                <a:lnTo>
                  <a:pt x="2065743" y="135900"/>
                </a:lnTo>
                <a:cubicBezTo>
                  <a:pt x="2370254" y="613350"/>
                  <a:pt x="2271203" y="1242574"/>
                  <a:pt x="1834843" y="1602720"/>
                </a:cubicBezTo>
                <a:cubicBezTo>
                  <a:pt x="1398598" y="1962770"/>
                  <a:pt x="762088" y="1940914"/>
                  <a:pt x="350867" y="1551762"/>
                </a:cubicBezTo>
                <a:cubicBezTo>
                  <a:pt x="-60324" y="1162641"/>
                  <a:pt x="-117284" y="528336"/>
                  <a:pt x="218064" y="72873"/>
                </a:cubicBezTo>
                <a:lnTo>
                  <a:pt x="448439" y="242592"/>
                </a:lnTo>
                <a:cubicBezTo>
                  <a:pt x="205262" y="572939"/>
                  <a:pt x="238557" y="1031361"/>
                  <a:pt x="526965" y="1323768"/>
                </a:cubicBezTo>
                <a:cubicBezTo>
                  <a:pt x="815366" y="1616166"/>
                  <a:pt x="1273279" y="1655782"/>
                  <a:pt x="1606952" y="1417201"/>
                </a:cubicBezTo>
                <a:cubicBezTo>
                  <a:pt x="1940829" y="1178475"/>
                  <a:pt x="2051141" y="732131"/>
                  <a:pt x="1867054" y="364778"/>
                </a:cubicBezTo>
                <a:lnTo>
                  <a:pt x="1753734" y="495315"/>
                </a:lnTo>
                <a:lnTo>
                  <a:pt x="176153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/>
          <p:cNvSpPr txBox="1"/>
          <p:nvPr/>
        </p:nvSpPr>
        <p:spPr>
          <a:xfrm>
            <a:off x="5523567" y="1857076"/>
            <a:ext cx="192709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C0392B"/>
                </a:solidFill>
              </a:rPr>
              <a:t>Alto: Poca diferenciación en productos – costos fijos altos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069455" y="4809518"/>
            <a:ext cx="192192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US" sz="1350" dirty="0">
                <a:solidFill>
                  <a:schemeClr val="accent3">
                    <a:lumMod val="50000"/>
                  </a:schemeClr>
                </a:solidFill>
              </a:rPr>
              <a:t>Alto: Cambian facilmente de marcas y/o productos sustitutos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75088" y="5794972"/>
            <a:ext cx="22326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6">
                    <a:lumMod val="75000"/>
                  </a:schemeClr>
                </a:solidFill>
              </a:rPr>
              <a:t>Alto: El Contrabando genera competencia desleal - mayor oferta a menor precio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92181" y="2901279"/>
            <a:ext cx="183685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z="1350" dirty="0">
                <a:solidFill>
                  <a:srgbClr val="12806A"/>
                </a:solidFill>
              </a:rPr>
              <a:t>Bajo: Existe bastantes proveedores y las relaciones son buenas </a:t>
            </a:r>
          </a:p>
        </p:txBody>
      </p:sp>
      <p:cxnSp>
        <p:nvCxnSpPr>
          <p:cNvPr id="3" name="Elbow Connector 2"/>
          <p:cNvCxnSpPr>
            <a:stCxn id="50" idx="0"/>
            <a:endCxn id="61" idx="1"/>
          </p:cNvCxnSpPr>
          <p:nvPr/>
        </p:nvCxnSpPr>
        <p:spPr>
          <a:xfrm rot="5400000" flipH="1" flipV="1">
            <a:off x="2254606" y="2447091"/>
            <a:ext cx="1306536" cy="1557668"/>
          </a:xfrm>
          <a:prstGeom prst="bentConnector2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61" idx="3"/>
            <a:endCxn id="52" idx="0"/>
          </p:cNvCxnSpPr>
          <p:nvPr/>
        </p:nvCxnSpPr>
        <p:spPr>
          <a:xfrm>
            <a:off x="5523567" y="2572657"/>
            <a:ext cx="1588423" cy="1302216"/>
          </a:xfrm>
          <a:prstGeom prst="bentConnector2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50" idx="2"/>
            <a:endCxn id="60" idx="1"/>
          </p:cNvCxnSpPr>
          <p:nvPr/>
        </p:nvCxnSpPr>
        <p:spPr>
          <a:xfrm rot="16200000" flipH="1">
            <a:off x="2372271" y="4498110"/>
            <a:ext cx="1071204" cy="1557666"/>
          </a:xfrm>
          <a:prstGeom prst="bentConnector2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2" idx="2"/>
            <a:endCxn id="60" idx="3"/>
          </p:cNvCxnSpPr>
          <p:nvPr/>
        </p:nvCxnSpPr>
        <p:spPr>
          <a:xfrm rot="5400000">
            <a:off x="5780016" y="4480571"/>
            <a:ext cx="1075524" cy="1588425"/>
          </a:xfrm>
          <a:prstGeom prst="bentConnector2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3 Pentágono">
            <a:extLst>
              <a:ext uri="{FF2B5EF4-FFF2-40B4-BE49-F238E27FC236}">
                <a16:creationId xmlns:a16="http://schemas.microsoft.com/office/drawing/2014/main" id="{79369BFE-4C8E-473A-B74A-ACE31F156344}"/>
              </a:ext>
            </a:extLst>
          </p:cNvPr>
          <p:cNvSpPr/>
          <p:nvPr/>
        </p:nvSpPr>
        <p:spPr>
          <a:xfrm>
            <a:off x="0" y="620713"/>
            <a:ext cx="7235825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3. </a:t>
            </a:r>
            <a:r>
              <a:rPr lang="es-CO" sz="2400" b="1" dirty="0">
                <a:latin typeface="Abadi" panose="020B0604020104020204" pitchFamily="34" charset="0"/>
              </a:rPr>
              <a:t>Caracterización Interna y Externa de la Empresa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6CE40BA-CD79-4F06-AB8D-4E3C53B19F0D}"/>
              </a:ext>
            </a:extLst>
          </p:cNvPr>
          <p:cNvSpPr/>
          <p:nvPr/>
        </p:nvSpPr>
        <p:spPr>
          <a:xfrm>
            <a:off x="101600" y="124562"/>
            <a:ext cx="1388533" cy="383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9 CuadroTexto">
            <a:extLst>
              <a:ext uri="{FF2B5EF4-FFF2-40B4-BE49-F238E27FC236}">
                <a16:creationId xmlns:a16="http://schemas.microsoft.com/office/drawing/2014/main" id="{341F31DF-DFE3-4496-B17A-B90BF1F3C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715" y="1756412"/>
            <a:ext cx="2613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dirty="0">
                <a:solidFill>
                  <a:srgbClr val="BB051F"/>
                </a:solidFill>
                <a:latin typeface="Abadi" panose="020B0604020104020204" pitchFamily="34" charset="0"/>
              </a:rPr>
              <a:t>Fuerzas de Porter</a:t>
            </a:r>
          </a:p>
        </p:txBody>
      </p:sp>
      <p:sp>
        <p:nvSpPr>
          <p:cNvPr id="36" name="TextBox 70">
            <a:extLst>
              <a:ext uri="{FF2B5EF4-FFF2-40B4-BE49-F238E27FC236}">
                <a16:creationId xmlns:a16="http://schemas.microsoft.com/office/drawing/2014/main" id="{780C867F-D8D5-4935-AB4C-2561E0F96383}"/>
              </a:ext>
            </a:extLst>
          </p:cNvPr>
          <p:cNvSpPr txBox="1"/>
          <p:nvPr/>
        </p:nvSpPr>
        <p:spPr>
          <a:xfrm>
            <a:off x="2675189" y="3117760"/>
            <a:ext cx="206514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US" sz="1350" dirty="0">
                <a:solidFill>
                  <a:schemeClr val="tx2"/>
                </a:solidFill>
              </a:rPr>
              <a:t>Medio: Regulaciones para funcionamiento – No hay economias de escala</a:t>
            </a:r>
          </a:p>
        </p:txBody>
      </p:sp>
    </p:spTree>
    <p:extLst>
      <p:ext uri="{BB962C8B-B14F-4D97-AF65-F5344CB8AC3E}">
        <p14:creationId xmlns:p14="http://schemas.microsoft.com/office/powerpoint/2010/main" val="2753009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6A7C3D6E-CCC2-4E1F-83E8-0E5DBBBB29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5604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FBC23D7C-997B-4A17-BEEF-343C3F0F8B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graphicFrame>
        <p:nvGraphicFramePr>
          <p:cNvPr id="13" name="12 Gráfico">
            <a:extLst>
              <a:ext uri="{FF2B5EF4-FFF2-40B4-BE49-F238E27FC236}">
                <a16:creationId xmlns:a16="http://schemas.microsoft.com/office/drawing/2014/main" id="{2BCBE523-981B-4F68-ABF7-F830174344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5549591"/>
              </p:ext>
            </p:extLst>
          </p:nvPr>
        </p:nvGraphicFramePr>
        <p:xfrm>
          <a:off x="155575" y="2753182"/>
          <a:ext cx="4469132" cy="2548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8 Gráfico">
            <a:extLst>
              <a:ext uri="{FF2B5EF4-FFF2-40B4-BE49-F238E27FC236}">
                <a16:creationId xmlns:a16="http://schemas.microsoft.com/office/drawing/2014/main" id="{DE70927F-3939-472C-992C-18B60B0556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5581638"/>
              </p:ext>
            </p:extLst>
          </p:nvPr>
        </p:nvGraphicFramePr>
        <p:xfrm>
          <a:off x="4754880" y="2753182"/>
          <a:ext cx="4184015" cy="2571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9 CuadroTexto">
            <a:extLst>
              <a:ext uri="{FF2B5EF4-FFF2-40B4-BE49-F238E27FC236}">
                <a16:creationId xmlns:a16="http://schemas.microsoft.com/office/drawing/2014/main" id="{EE410640-0BD7-4C7C-A07C-69EC4110B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9147" y="5456764"/>
            <a:ext cx="1935480" cy="400110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000" dirty="0">
                <a:solidFill>
                  <a:srgbClr val="BB051F"/>
                </a:solidFill>
                <a:latin typeface="Abadi" panose="020B0604020104020204" pitchFamily="34" charset="0"/>
              </a:rPr>
              <a:t>Ciclo de caja</a:t>
            </a:r>
          </a:p>
        </p:txBody>
      </p:sp>
      <p:sp>
        <p:nvSpPr>
          <p:cNvPr id="6" name="9 CuadroTexto">
            <a:extLst>
              <a:ext uri="{FF2B5EF4-FFF2-40B4-BE49-F238E27FC236}">
                <a16:creationId xmlns:a16="http://schemas.microsoft.com/office/drawing/2014/main" id="{DB979AF4-2F53-4BE4-B729-D885D7144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289" y="5456764"/>
            <a:ext cx="2377004" cy="400110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000" dirty="0">
                <a:solidFill>
                  <a:srgbClr val="BB051F"/>
                </a:solidFill>
                <a:latin typeface="Abadi" panose="020B0604020104020204" pitchFamily="34" charset="0"/>
              </a:rPr>
              <a:t>Variación Ventas</a:t>
            </a:r>
          </a:p>
        </p:txBody>
      </p:sp>
      <p:sp>
        <p:nvSpPr>
          <p:cNvPr id="8" name="3 Pentágono">
            <a:extLst>
              <a:ext uri="{FF2B5EF4-FFF2-40B4-BE49-F238E27FC236}">
                <a16:creationId xmlns:a16="http://schemas.microsoft.com/office/drawing/2014/main" id="{474B35CD-0AC8-49A2-B1D9-8109AD53D91F}"/>
              </a:ext>
            </a:extLst>
          </p:cNvPr>
          <p:cNvSpPr/>
          <p:nvPr/>
        </p:nvSpPr>
        <p:spPr>
          <a:xfrm>
            <a:off x="0" y="620713"/>
            <a:ext cx="7235825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3. </a:t>
            </a:r>
            <a:r>
              <a:rPr lang="es-CO" sz="2400" b="1" dirty="0">
                <a:latin typeface="Abadi" panose="020B0604020104020204" pitchFamily="34" charset="0"/>
              </a:rPr>
              <a:t>Caracterización Interna y Externa de la Empresa </a:t>
            </a:r>
          </a:p>
        </p:txBody>
      </p:sp>
      <p:sp>
        <p:nvSpPr>
          <p:cNvPr id="9" name="9 CuadroTexto">
            <a:extLst>
              <a:ext uri="{FF2B5EF4-FFF2-40B4-BE49-F238E27FC236}">
                <a16:creationId xmlns:a16="http://schemas.microsoft.com/office/drawing/2014/main" id="{7A87491F-DB38-417B-BE29-A7DE0B99E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715" y="1756412"/>
            <a:ext cx="3756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dirty="0">
                <a:solidFill>
                  <a:srgbClr val="BB051F"/>
                </a:solidFill>
                <a:latin typeface="Abadi" panose="020B0604020104020204" pitchFamily="34" charset="0"/>
              </a:rPr>
              <a:t>Caracterización Financiera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>
            <a:extLst>
              <a:ext uri="{FF2B5EF4-FFF2-40B4-BE49-F238E27FC236}">
                <a16:creationId xmlns:a16="http://schemas.microsoft.com/office/drawing/2014/main" id="{0A5D5925-B3A4-4C67-B2B2-7C06BAF56872}"/>
              </a:ext>
            </a:extLst>
          </p:cNvPr>
          <p:cNvSpPr/>
          <p:nvPr/>
        </p:nvSpPr>
        <p:spPr>
          <a:xfrm>
            <a:off x="0" y="620713"/>
            <a:ext cx="7235825" cy="576262"/>
          </a:xfrm>
          <a:prstGeom prst="homePlate">
            <a:avLst/>
          </a:prstGeom>
          <a:solidFill>
            <a:srgbClr val="BB051F"/>
          </a:solidFill>
          <a:ln>
            <a:solidFill>
              <a:srgbClr val="BB05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2400" b="1" dirty="0">
                <a:solidFill>
                  <a:schemeClr val="bg1"/>
                </a:solidFill>
                <a:latin typeface="Abadi" panose="020B0604020104020204" pitchFamily="34" charset="0"/>
              </a:rPr>
              <a:t>   4. </a:t>
            </a:r>
            <a:r>
              <a:rPr lang="es-CO" sz="2400" dirty="0">
                <a:latin typeface="Abadi" panose="020B0604020104020204" pitchFamily="34" charset="0"/>
              </a:rPr>
              <a:t>Estrategias  </a:t>
            </a:r>
          </a:p>
        </p:txBody>
      </p:sp>
      <p:sp>
        <p:nvSpPr>
          <p:cNvPr id="27651" name="AutoShape 2" descr="OBJETIVOS: GENERALES Y ESPECÍFICOS. – Investigacion de operaciones">
            <a:extLst>
              <a:ext uri="{FF2B5EF4-FFF2-40B4-BE49-F238E27FC236}">
                <a16:creationId xmlns:a16="http://schemas.microsoft.com/office/drawing/2014/main" id="{425464E2-3EAB-4AF7-9E73-B8E20B931A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7652" name="AutoShape 4" descr="OBJETIVOS: GENERALES Y ESPECÍFICOS. – Investigacion de operaciones">
            <a:extLst>
              <a:ext uri="{FF2B5EF4-FFF2-40B4-BE49-F238E27FC236}">
                <a16:creationId xmlns:a16="http://schemas.microsoft.com/office/drawing/2014/main" id="{B5058562-6B2E-4613-BD01-23087D5AE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8" name="7 Elipse">
            <a:extLst>
              <a:ext uri="{FF2B5EF4-FFF2-40B4-BE49-F238E27FC236}">
                <a16:creationId xmlns:a16="http://schemas.microsoft.com/office/drawing/2014/main" id="{17226000-0634-4CE3-8482-5235B5962F1A}"/>
              </a:ext>
            </a:extLst>
          </p:cNvPr>
          <p:cNvSpPr/>
          <p:nvPr/>
        </p:nvSpPr>
        <p:spPr>
          <a:xfrm>
            <a:off x="800100" y="1844675"/>
            <a:ext cx="557212" cy="503237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1.</a:t>
            </a:r>
          </a:p>
        </p:txBody>
      </p:sp>
      <p:sp>
        <p:nvSpPr>
          <p:cNvPr id="27654" name="9 CuadroTexto">
            <a:extLst>
              <a:ext uri="{FF2B5EF4-FFF2-40B4-BE49-F238E27FC236}">
                <a16:creationId xmlns:a16="http://schemas.microsoft.com/office/drawing/2014/main" id="{0A9F94AE-A050-428F-B569-967844606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950" y="1989138"/>
            <a:ext cx="1987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 dirty="0"/>
              <a:t>Shoes Truck</a:t>
            </a:r>
            <a:endParaRPr lang="es-CO" altLang="es-CO" sz="2400" dirty="0"/>
          </a:p>
        </p:txBody>
      </p:sp>
      <p:pic>
        <p:nvPicPr>
          <p:cNvPr id="27655" name="Picture 2" descr="El salón de zapatos para camiones Tamara Mellon estacionado en Boston Seaport, un centro de tiendas emergentes. ">
            <a:extLst>
              <a:ext uri="{FF2B5EF4-FFF2-40B4-BE49-F238E27FC236}">
                <a16:creationId xmlns:a16="http://schemas.microsoft.com/office/drawing/2014/main" id="{CFE72037-C3EC-4BE1-A026-2F9F122A5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734733"/>
            <a:ext cx="3478212" cy="2208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01600">
              <a:schemeClr val="bg1">
                <a:lumMod val="50000"/>
                <a:alpha val="6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11 Elipse">
            <a:extLst>
              <a:ext uri="{FF2B5EF4-FFF2-40B4-BE49-F238E27FC236}">
                <a16:creationId xmlns:a16="http://schemas.microsoft.com/office/drawing/2014/main" id="{16A58A13-8ABD-44CE-8672-1AE726C619EF}"/>
              </a:ext>
            </a:extLst>
          </p:cNvPr>
          <p:cNvSpPr/>
          <p:nvPr/>
        </p:nvSpPr>
        <p:spPr>
          <a:xfrm>
            <a:off x="5380038" y="1844675"/>
            <a:ext cx="557212" cy="504825"/>
          </a:xfrm>
          <a:prstGeom prst="ellipse">
            <a:avLst/>
          </a:prstGeom>
          <a:solidFill>
            <a:srgbClr val="BB051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CO" b="1" dirty="0"/>
              <a:t>2.</a:t>
            </a:r>
          </a:p>
        </p:txBody>
      </p:sp>
      <p:sp>
        <p:nvSpPr>
          <p:cNvPr id="27657" name="12 CuadroTexto">
            <a:extLst>
              <a:ext uri="{FF2B5EF4-FFF2-40B4-BE49-F238E27FC236}">
                <a16:creationId xmlns:a16="http://schemas.microsoft.com/office/drawing/2014/main" id="{64914EB8-CBD8-45AD-9201-2DB45CAAB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1844675"/>
            <a:ext cx="19859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2400" b="1"/>
              <a:t>Ingresos no operacionales</a:t>
            </a:r>
            <a:endParaRPr lang="es-CO" altLang="es-CO" sz="2400"/>
          </a:p>
        </p:txBody>
      </p:sp>
      <p:grpSp>
        <p:nvGrpSpPr>
          <p:cNvPr id="27658" name="2 Grupo">
            <a:extLst>
              <a:ext uri="{FF2B5EF4-FFF2-40B4-BE49-F238E27FC236}">
                <a16:creationId xmlns:a16="http://schemas.microsoft.com/office/drawing/2014/main" id="{DA1558C5-0481-428D-806A-DA6D046E846C}"/>
              </a:ext>
            </a:extLst>
          </p:cNvPr>
          <p:cNvGrpSpPr>
            <a:grpSpLocks/>
          </p:cNvGrpSpPr>
          <p:nvPr/>
        </p:nvGrpSpPr>
        <p:grpSpPr bwMode="auto">
          <a:xfrm>
            <a:off x="5659438" y="2924175"/>
            <a:ext cx="2373312" cy="2386013"/>
            <a:chOff x="5658728" y="2924944"/>
            <a:chExt cx="2374658" cy="2385676"/>
          </a:xfrm>
        </p:grpSpPr>
        <p:pic>
          <p:nvPicPr>
            <p:cNvPr id="27659" name="Picture 8" descr="ID# 4684 - Putting Gold Coin Into Piggy Bank - PowerPoint Animation">
              <a:extLst>
                <a:ext uri="{FF2B5EF4-FFF2-40B4-BE49-F238E27FC236}">
                  <a16:creationId xmlns:a16="http://schemas.microsoft.com/office/drawing/2014/main" id="{04F1CFC7-81F8-486D-99D8-423FCC3ECEB0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8728" y="2924944"/>
              <a:ext cx="2374658" cy="2374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Rectángulo">
              <a:extLst>
                <a:ext uri="{FF2B5EF4-FFF2-40B4-BE49-F238E27FC236}">
                  <a16:creationId xmlns:a16="http://schemas.microsoft.com/office/drawing/2014/main" id="{8497F440-C03B-436E-915C-330157B65E1D}"/>
                </a:ext>
              </a:extLst>
            </p:cNvPr>
            <p:cNvSpPr/>
            <p:nvPr/>
          </p:nvSpPr>
          <p:spPr>
            <a:xfrm>
              <a:off x="5779446" y="4943959"/>
              <a:ext cx="2133221" cy="366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CO"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BE038CCD-F061-40B8-AEA4-B710E5BD0FA3}"/>
              </a:ext>
            </a:extLst>
          </p:cNvPr>
          <p:cNvSpPr txBox="1"/>
          <p:nvPr/>
        </p:nvSpPr>
        <p:spPr>
          <a:xfrm>
            <a:off x="1665199" y="5299169"/>
            <a:ext cx="2381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>
                <a:solidFill>
                  <a:srgbClr val="BB051F"/>
                </a:solidFill>
              </a:rPr>
              <a:t>Inversión Total año 1</a:t>
            </a:r>
            <a:r>
              <a:rPr lang="es-CO" b="1" dirty="0">
                <a:solidFill>
                  <a:srgbClr val="BB051F"/>
                </a:solidFill>
              </a:rPr>
              <a:t>: </a:t>
            </a:r>
            <a:r>
              <a:rPr lang="es-CO" dirty="0">
                <a:solidFill>
                  <a:srgbClr val="BB051F"/>
                </a:solidFill>
              </a:rPr>
              <a:t>$71.760 Millones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F50F17A-05AA-4246-AF03-8E55F9DFB1CC}"/>
              </a:ext>
            </a:extLst>
          </p:cNvPr>
          <p:cNvSpPr txBox="1"/>
          <p:nvPr/>
        </p:nvSpPr>
        <p:spPr>
          <a:xfrm>
            <a:off x="5887244" y="5299169"/>
            <a:ext cx="2381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>
                <a:solidFill>
                  <a:srgbClr val="BB051F"/>
                </a:solidFill>
              </a:rPr>
              <a:t>Inversión Total año 1</a:t>
            </a:r>
            <a:r>
              <a:rPr lang="es-CO" b="1" dirty="0">
                <a:solidFill>
                  <a:srgbClr val="BB051F"/>
                </a:solidFill>
              </a:rPr>
              <a:t>: </a:t>
            </a:r>
            <a:r>
              <a:rPr lang="es-CO" dirty="0">
                <a:solidFill>
                  <a:srgbClr val="BB051F"/>
                </a:solidFill>
              </a:rPr>
              <a:t>$418.787 Millones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7654" grpId="0"/>
      <p:bldP spid="12" grpId="0" animBg="1"/>
      <p:bldP spid="27657" grpId="0"/>
      <p:bldP spid="3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3384</TotalTime>
  <Words>586</Words>
  <Application>Microsoft Office PowerPoint</Application>
  <PresentationFormat>Presentación en pantalla (4:3)</PresentationFormat>
  <Paragraphs>174</Paragraphs>
  <Slides>20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Abadi</vt:lpstr>
      <vt:lpstr>Arial</vt:lpstr>
      <vt:lpstr>Calibri</vt:lpstr>
      <vt:lpstr>GeosansLight</vt:lpstr>
      <vt:lpstr>Open Sans</vt:lpstr>
      <vt:lpstr>Wingdings</vt:lpstr>
      <vt:lpstr>Office Theme</vt:lpstr>
      <vt:lpstr>1_Office Theme</vt:lpstr>
      <vt:lpstr>2_Office Theme</vt:lpstr>
      <vt:lpstr>ANÁLISIS DE LA ESTRATEGIA DE EXPANSIÓN DE LA COMERCIALIZADORA DE CALZADO PASO FIRME S.A.S.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Karen Rocio Ramirez Buitrago</cp:lastModifiedBy>
  <cp:revision>117</cp:revision>
  <dcterms:created xsi:type="dcterms:W3CDTF">2010-04-12T23:12:02Z</dcterms:created>
  <dcterms:modified xsi:type="dcterms:W3CDTF">2020-11-25T01:35:22Z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