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323F5-41F3-410C-BBE3-C6C2454925BD}" type="datetimeFigureOut">
              <a:rPr lang="es-CO" smtClean="0"/>
              <a:t>7/08/2019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FDC3F-9248-4332-9680-EEE21302F3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441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9A988C-1DB3-47E8-A313-C44BB0D5CA1B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653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78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67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982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55273A24-443F-BF4F-9E84-84EC5EBE3C0F}"/>
              </a:ext>
            </a:extLst>
          </p:cNvPr>
          <p:cNvSpPr/>
          <p:nvPr userDrawn="1"/>
        </p:nvSpPr>
        <p:spPr>
          <a:xfrm>
            <a:off x="0" y="2269221"/>
            <a:ext cx="12192000" cy="415789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lIns="18288" tIns="18288" rIns="18288" bIns="18288" rtlCol="0" anchor="ctr" anchorCtr="1"/>
          <a:lstStyle/>
          <a:p>
            <a:pPr algn="ctr" rtl="0">
              <a:lnSpc>
                <a:spcPct val="85000"/>
              </a:lnSpc>
              <a:spcBef>
                <a:spcPct val="20000"/>
              </a:spcBef>
            </a:pPr>
            <a:endParaRPr lang="es-ES" sz="1600" noProof="0">
              <a:solidFill>
                <a:srgbClr val="FFFFFF"/>
              </a:solidFill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F5F8200D-B3B4-4148-9C6D-568491394D5E}"/>
              </a:ext>
            </a:extLst>
          </p:cNvPr>
          <p:cNvSpPr/>
          <p:nvPr userDrawn="1"/>
        </p:nvSpPr>
        <p:spPr>
          <a:xfrm>
            <a:off x="61766" y="1326846"/>
            <a:ext cx="1369515" cy="1369514"/>
          </a:xfrm>
          <a:prstGeom prst="ellipse">
            <a:avLst/>
          </a:prstGeom>
          <a:noFill/>
          <a:ln w="1270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2400" noProof="0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729D34ED-79DE-2446-9395-DDA4722F187C}"/>
              </a:ext>
            </a:extLst>
          </p:cNvPr>
          <p:cNvSpPr/>
          <p:nvPr userDrawn="1"/>
        </p:nvSpPr>
        <p:spPr>
          <a:xfrm>
            <a:off x="2208178" y="1325880"/>
            <a:ext cx="1369514" cy="1369514"/>
          </a:xfrm>
          <a:prstGeom prst="ellipse">
            <a:avLst/>
          </a:prstGeom>
          <a:noFill/>
          <a:ln w="1270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2400" noProof="0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94068D8B-FCBD-9043-A778-F9E3EB1FB9D3}"/>
              </a:ext>
            </a:extLst>
          </p:cNvPr>
          <p:cNvSpPr/>
          <p:nvPr userDrawn="1"/>
        </p:nvSpPr>
        <p:spPr>
          <a:xfrm>
            <a:off x="6483483" y="1325880"/>
            <a:ext cx="1364722" cy="1369514"/>
          </a:xfrm>
          <a:prstGeom prst="ellipse">
            <a:avLst/>
          </a:prstGeom>
          <a:noFill/>
          <a:ln w="1270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2400" noProof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7AA7307-0F3C-BE4F-8289-31F0B27316F2}"/>
              </a:ext>
            </a:extLst>
          </p:cNvPr>
          <p:cNvSpPr/>
          <p:nvPr userDrawn="1"/>
        </p:nvSpPr>
        <p:spPr>
          <a:xfrm>
            <a:off x="8615857" y="1325880"/>
            <a:ext cx="1364722" cy="1369514"/>
          </a:xfrm>
          <a:prstGeom prst="ellipse">
            <a:avLst/>
          </a:prstGeom>
          <a:noFill/>
          <a:ln w="1270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2400" noProof="0"/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3F985EA3-C591-1F46-B398-FF28856FDB78}"/>
              </a:ext>
            </a:extLst>
          </p:cNvPr>
          <p:cNvSpPr/>
          <p:nvPr userDrawn="1"/>
        </p:nvSpPr>
        <p:spPr>
          <a:xfrm>
            <a:off x="54864" y="1328930"/>
            <a:ext cx="1369517" cy="13695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18288" tIns="18288" rIns="18288" bIns="18288" rtlCol="0" anchor="ctr" anchorCtr="1"/>
          <a:lstStyle/>
          <a:p>
            <a:pPr algn="ctr" rtl="0">
              <a:lnSpc>
                <a:spcPct val="85000"/>
              </a:lnSpc>
              <a:spcBef>
                <a:spcPts val="20"/>
              </a:spcBef>
            </a:pPr>
            <a:endParaRPr lang="es-ES" sz="2400" noProof="0">
              <a:solidFill>
                <a:srgbClr val="FFFFFF"/>
              </a:solidFill>
            </a:endParaRPr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D0AA7426-D0A9-1144-BDFB-A2CD3ABBF841}"/>
              </a:ext>
            </a:extLst>
          </p:cNvPr>
          <p:cNvSpPr/>
          <p:nvPr userDrawn="1"/>
        </p:nvSpPr>
        <p:spPr>
          <a:xfrm>
            <a:off x="2208176" y="1327964"/>
            <a:ext cx="1369516" cy="13695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18288" tIns="18288" rIns="18288" bIns="18288" rtlCol="0" anchor="ctr" anchorCtr="1"/>
          <a:lstStyle/>
          <a:p>
            <a:pPr algn="ctr" rtl="0">
              <a:lnSpc>
                <a:spcPct val="85000"/>
              </a:lnSpc>
              <a:spcBef>
                <a:spcPct val="20000"/>
              </a:spcBef>
            </a:pPr>
            <a:endParaRPr lang="es-ES" sz="2400" noProof="0">
              <a:solidFill>
                <a:srgbClr val="FFFFFF"/>
              </a:solidFill>
            </a:endParaRPr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3A541760-3579-3541-8582-EE306D55BFFB}"/>
              </a:ext>
            </a:extLst>
          </p:cNvPr>
          <p:cNvSpPr/>
          <p:nvPr userDrawn="1"/>
        </p:nvSpPr>
        <p:spPr>
          <a:xfrm>
            <a:off x="6490359" y="1327964"/>
            <a:ext cx="1364724" cy="136951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18288" tIns="18288" rIns="18288" bIns="18288" rtlCol="0" anchor="ctr" anchorCtr="1"/>
          <a:lstStyle/>
          <a:p>
            <a:pPr algn="ctr" rtl="0">
              <a:lnSpc>
                <a:spcPct val="85000"/>
              </a:lnSpc>
              <a:spcBef>
                <a:spcPct val="20000"/>
              </a:spcBef>
            </a:pPr>
            <a:endParaRPr lang="es-ES" sz="2400" noProof="0">
              <a:solidFill>
                <a:srgbClr val="FFFFFF"/>
              </a:solidFill>
            </a:endParaRPr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35A8E1DC-C43B-074B-8A90-6F9EABBB4BA4}"/>
              </a:ext>
            </a:extLst>
          </p:cNvPr>
          <p:cNvSpPr/>
          <p:nvPr userDrawn="1"/>
        </p:nvSpPr>
        <p:spPr>
          <a:xfrm>
            <a:off x="4343400" y="1325880"/>
            <a:ext cx="1369514" cy="1369514"/>
          </a:xfrm>
          <a:prstGeom prst="ellipse">
            <a:avLst/>
          </a:prstGeom>
          <a:noFill/>
          <a:ln w="1270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2400" noProof="0"/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FEE3A366-64CF-F74B-92EE-2A831059C7E9}"/>
              </a:ext>
            </a:extLst>
          </p:cNvPr>
          <p:cNvSpPr/>
          <p:nvPr userDrawn="1"/>
        </p:nvSpPr>
        <p:spPr>
          <a:xfrm>
            <a:off x="8608979" y="1327964"/>
            <a:ext cx="1364724" cy="13695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18288" tIns="18288" rIns="18288" bIns="18288" rtlCol="0" anchor="ctr" anchorCtr="1"/>
          <a:lstStyle/>
          <a:p>
            <a:pPr algn="ctr" rtl="0">
              <a:lnSpc>
                <a:spcPct val="85000"/>
              </a:lnSpc>
              <a:spcBef>
                <a:spcPts val="20"/>
              </a:spcBef>
            </a:pPr>
            <a:endParaRPr lang="es-ES" sz="2400" noProof="0">
              <a:solidFill>
                <a:srgbClr val="FFFFFF"/>
              </a:solidFill>
            </a:endParaRPr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AF57B189-54BE-4647-8C20-06C0DB75C419}"/>
              </a:ext>
            </a:extLst>
          </p:cNvPr>
          <p:cNvSpPr/>
          <p:nvPr userDrawn="1"/>
        </p:nvSpPr>
        <p:spPr>
          <a:xfrm>
            <a:off x="10753346" y="1325880"/>
            <a:ext cx="1369514" cy="1369514"/>
          </a:xfrm>
          <a:prstGeom prst="ellipse">
            <a:avLst/>
          </a:prstGeom>
          <a:noFill/>
          <a:ln w="1270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2400" noProof="0"/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0AAF55E1-7B1E-D444-B87C-2908C39FEE77}"/>
              </a:ext>
            </a:extLst>
          </p:cNvPr>
          <p:cNvSpPr/>
          <p:nvPr userDrawn="1"/>
        </p:nvSpPr>
        <p:spPr>
          <a:xfrm>
            <a:off x="4343400" y="1326921"/>
            <a:ext cx="1369516" cy="13695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18288" tIns="18288" rIns="18288" bIns="18288" rtlCol="0" anchor="ctr" anchorCtr="1"/>
          <a:lstStyle/>
          <a:p>
            <a:pPr algn="ctr" rtl="0">
              <a:lnSpc>
                <a:spcPct val="85000"/>
              </a:lnSpc>
              <a:spcBef>
                <a:spcPct val="20000"/>
              </a:spcBef>
            </a:pPr>
            <a:endParaRPr lang="es-ES" sz="2400" noProof="0">
              <a:solidFill>
                <a:srgbClr val="FFFFFF"/>
              </a:solidFill>
            </a:endParaRP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0C752DD5-E82A-4D49-B083-42200C07519A}"/>
              </a:ext>
            </a:extLst>
          </p:cNvPr>
          <p:cNvSpPr/>
          <p:nvPr userDrawn="1"/>
        </p:nvSpPr>
        <p:spPr>
          <a:xfrm>
            <a:off x="10753344" y="1326921"/>
            <a:ext cx="1369516" cy="136951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18288" tIns="18288" rIns="18288" bIns="18288" rtlCol="0" anchor="ctr" anchorCtr="1"/>
          <a:lstStyle/>
          <a:p>
            <a:pPr algn="ctr" rtl="0">
              <a:lnSpc>
                <a:spcPct val="85000"/>
              </a:lnSpc>
              <a:spcBef>
                <a:spcPct val="20000"/>
              </a:spcBef>
            </a:pPr>
            <a:endParaRPr lang="es-ES" sz="2400" noProof="0">
              <a:solidFill>
                <a:srgbClr val="FFFFFF"/>
              </a:solidFill>
            </a:endParaRPr>
          </a:p>
        </p:txBody>
      </p:sp>
      <p:sp>
        <p:nvSpPr>
          <p:cNvPr id="41" name="Autoforma 110">
            <a:extLst>
              <a:ext uri="{FF2B5EF4-FFF2-40B4-BE49-F238E27FC236}">
                <a16:creationId xmlns:a16="http://schemas.microsoft.com/office/drawing/2014/main" id="{4740BF11-121E-FA4F-A0B2-545FE62EA0D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577692" y="1901952"/>
            <a:ext cx="751856" cy="277812"/>
          </a:xfrm>
          <a:prstGeom prst="rightArrow">
            <a:avLst>
              <a:gd name="adj1" fmla="val 55843"/>
              <a:gd name="adj2" fmla="val 49879"/>
            </a:avLst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rgbClr val="A5A5A5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rtl="0"/>
            <a:endParaRPr lang="es-ES" sz="2400" noProof="0"/>
          </a:p>
        </p:txBody>
      </p:sp>
      <p:sp>
        <p:nvSpPr>
          <p:cNvPr id="42" name="Autoforma 110">
            <a:extLst>
              <a:ext uri="{FF2B5EF4-FFF2-40B4-BE49-F238E27FC236}">
                <a16:creationId xmlns:a16="http://schemas.microsoft.com/office/drawing/2014/main" id="{AFA85E8E-6A00-3044-BBBA-588898110D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1281" y="1901952"/>
            <a:ext cx="751856" cy="277812"/>
          </a:xfrm>
          <a:prstGeom prst="rightArrow">
            <a:avLst>
              <a:gd name="adj1" fmla="val 55843"/>
              <a:gd name="adj2" fmla="val 49879"/>
            </a:avLst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rgbClr val="A5A5A5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rtl="0"/>
            <a:endParaRPr lang="es-ES" sz="2400" noProof="0"/>
          </a:p>
        </p:txBody>
      </p:sp>
      <p:sp>
        <p:nvSpPr>
          <p:cNvPr id="43" name="Autoforma 110">
            <a:extLst>
              <a:ext uri="{FF2B5EF4-FFF2-40B4-BE49-F238E27FC236}">
                <a16:creationId xmlns:a16="http://schemas.microsoft.com/office/drawing/2014/main" id="{BD7D58B3-98A6-4649-8A78-96DF752614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704666" y="1901952"/>
            <a:ext cx="751856" cy="277812"/>
          </a:xfrm>
          <a:prstGeom prst="rightArrow">
            <a:avLst>
              <a:gd name="adj1" fmla="val 55843"/>
              <a:gd name="adj2" fmla="val 49879"/>
            </a:avLst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rgbClr val="A5A5A5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rtl="0"/>
            <a:endParaRPr lang="es-ES" sz="2400" noProof="0"/>
          </a:p>
        </p:txBody>
      </p:sp>
      <p:sp>
        <p:nvSpPr>
          <p:cNvPr id="44" name="Autoforma 110">
            <a:extLst>
              <a:ext uri="{FF2B5EF4-FFF2-40B4-BE49-F238E27FC236}">
                <a16:creationId xmlns:a16="http://schemas.microsoft.com/office/drawing/2014/main" id="{99C182F0-8A7C-504A-9A54-449A83F388B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33669" y="1901952"/>
            <a:ext cx="751856" cy="277812"/>
          </a:xfrm>
          <a:prstGeom prst="rightArrow">
            <a:avLst>
              <a:gd name="adj1" fmla="val 55843"/>
              <a:gd name="adj2" fmla="val 49879"/>
            </a:avLst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rgbClr val="A5A5A5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rtl="0"/>
            <a:endParaRPr lang="es-ES" sz="2400" noProof="0"/>
          </a:p>
        </p:txBody>
      </p:sp>
      <p:sp>
        <p:nvSpPr>
          <p:cNvPr id="45" name="Autoforma 110">
            <a:extLst>
              <a:ext uri="{FF2B5EF4-FFF2-40B4-BE49-F238E27FC236}">
                <a16:creationId xmlns:a16="http://schemas.microsoft.com/office/drawing/2014/main" id="{9D1051D0-507B-AD4A-B0AD-E475849C00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980579" y="1901952"/>
            <a:ext cx="751856" cy="277812"/>
          </a:xfrm>
          <a:prstGeom prst="rightArrow">
            <a:avLst>
              <a:gd name="adj1" fmla="val 55843"/>
              <a:gd name="adj2" fmla="val 49879"/>
            </a:avLst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rgbClr val="A5A5A5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rtl="0"/>
            <a:endParaRPr lang="es-ES" sz="2400" noProof="0"/>
          </a:p>
        </p:txBody>
      </p:sp>
      <p:sp>
        <p:nvSpPr>
          <p:cNvPr id="48" name="Marcador de texto 47">
            <a:extLst>
              <a:ext uri="{FF2B5EF4-FFF2-40B4-BE49-F238E27FC236}">
                <a16:creationId xmlns:a16="http://schemas.microsoft.com/office/drawing/2014/main" id="{C7AC686A-1508-BF48-911D-61D82AABC7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522" y="258763"/>
            <a:ext cx="1362615" cy="248133"/>
          </a:xfrm>
        </p:spPr>
        <p:txBody>
          <a:bodyPr rtlCol="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49" name="Marcador de texto 47">
            <a:extLst>
              <a:ext uri="{FF2B5EF4-FFF2-40B4-BE49-F238E27FC236}">
                <a16:creationId xmlns:a16="http://schemas.microsoft.com/office/drawing/2014/main" id="{B876D68E-F284-354A-92F8-5F77347449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1522" y="506896"/>
            <a:ext cx="1362615" cy="618324"/>
          </a:xfrm>
        </p:spPr>
        <p:txBody>
          <a:bodyPr rtlCol="0">
            <a:noAutofit/>
          </a:bodyPr>
          <a:lstStyle>
            <a:lvl1pPr marL="0" indent="0" algn="ctr">
              <a:lnSpc>
                <a:spcPct val="85000"/>
              </a:lnSpc>
              <a:buNone/>
              <a:defRPr sz="14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algn="ctr" rtl="0">
              <a:lnSpc>
                <a:spcPct val="85000"/>
              </a:lnSpc>
            </a:pPr>
            <a:r>
              <a:rPr lang="es-ES" sz="1400" noProof="0">
                <a:solidFill>
                  <a:srgbClr val="6B6B6B"/>
                </a:solidFill>
              </a:rPr>
              <a:t>Haga clic para modificar el estilo de texto del patrón</a:t>
            </a:r>
          </a:p>
        </p:txBody>
      </p:sp>
      <p:sp>
        <p:nvSpPr>
          <p:cNvPr id="50" name="Marcador de texto 47">
            <a:extLst>
              <a:ext uri="{FF2B5EF4-FFF2-40B4-BE49-F238E27FC236}">
                <a16:creationId xmlns:a16="http://schemas.microsoft.com/office/drawing/2014/main" id="{72B3DBB3-1959-194A-B523-EB85330EEDE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8679" y="258763"/>
            <a:ext cx="1362615" cy="248133"/>
          </a:xfrm>
        </p:spPr>
        <p:txBody>
          <a:bodyPr rtlCol="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51" name="Marcador de texto 47">
            <a:extLst>
              <a:ext uri="{FF2B5EF4-FFF2-40B4-BE49-F238E27FC236}">
                <a16:creationId xmlns:a16="http://schemas.microsoft.com/office/drawing/2014/main" id="{22B58263-52CE-A840-BE43-6EC1E908E0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98679" y="506896"/>
            <a:ext cx="1362615" cy="618324"/>
          </a:xfrm>
        </p:spPr>
        <p:txBody>
          <a:bodyPr rtlCol="0">
            <a:noAutofit/>
          </a:bodyPr>
          <a:lstStyle>
            <a:lvl1pPr marL="0" indent="0" algn="ctr">
              <a:lnSpc>
                <a:spcPct val="85000"/>
              </a:lnSpc>
              <a:buNone/>
              <a:defRPr sz="14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algn="ctr" rtl="0">
              <a:lnSpc>
                <a:spcPct val="85000"/>
              </a:lnSpc>
            </a:pPr>
            <a:r>
              <a:rPr lang="es-ES" sz="1400" noProof="0">
                <a:solidFill>
                  <a:srgbClr val="6B6B6B"/>
                </a:solidFill>
              </a:rPr>
              <a:t>Haga clic para modificar el estilo de texto del patrón</a:t>
            </a:r>
          </a:p>
        </p:txBody>
      </p:sp>
      <p:sp>
        <p:nvSpPr>
          <p:cNvPr id="52" name="Marcador de texto 47">
            <a:extLst>
              <a:ext uri="{FF2B5EF4-FFF2-40B4-BE49-F238E27FC236}">
                <a16:creationId xmlns:a16="http://schemas.microsoft.com/office/drawing/2014/main" id="{26EB032E-EC81-0A4B-B52C-8C2C4C3F23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5714" y="258763"/>
            <a:ext cx="1362615" cy="248133"/>
          </a:xfrm>
        </p:spPr>
        <p:txBody>
          <a:bodyPr rtlCol="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53" name="Marcador de texto 47">
            <a:extLst>
              <a:ext uri="{FF2B5EF4-FFF2-40B4-BE49-F238E27FC236}">
                <a16:creationId xmlns:a16="http://schemas.microsoft.com/office/drawing/2014/main" id="{E142B6AC-952F-7848-BBE6-347DCB7B89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15714" y="506896"/>
            <a:ext cx="1362615" cy="618324"/>
          </a:xfrm>
        </p:spPr>
        <p:txBody>
          <a:bodyPr rtlCol="0">
            <a:noAutofit/>
          </a:bodyPr>
          <a:lstStyle>
            <a:lvl1pPr marL="0" indent="0" algn="ctr">
              <a:lnSpc>
                <a:spcPct val="85000"/>
              </a:lnSpc>
              <a:buNone/>
              <a:defRPr sz="14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algn="ctr" rtl="0">
              <a:lnSpc>
                <a:spcPct val="85000"/>
              </a:lnSpc>
            </a:pPr>
            <a:r>
              <a:rPr lang="es-ES" sz="1400" noProof="0">
                <a:solidFill>
                  <a:srgbClr val="6B6B6B"/>
                </a:solidFill>
              </a:rPr>
              <a:t>Haga clic para modificar el estilo de texto del patrón</a:t>
            </a:r>
          </a:p>
        </p:txBody>
      </p:sp>
      <p:sp>
        <p:nvSpPr>
          <p:cNvPr id="54" name="Marcador de texto 47">
            <a:extLst>
              <a:ext uri="{FF2B5EF4-FFF2-40B4-BE49-F238E27FC236}">
                <a16:creationId xmlns:a16="http://schemas.microsoft.com/office/drawing/2014/main" id="{E0489ECC-6BF5-5B4E-90C3-BEE52E4247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52628" y="258763"/>
            <a:ext cx="1362615" cy="248133"/>
          </a:xfrm>
        </p:spPr>
        <p:txBody>
          <a:bodyPr rtlCol="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55" name="Marcador de texto 47">
            <a:extLst>
              <a:ext uri="{FF2B5EF4-FFF2-40B4-BE49-F238E27FC236}">
                <a16:creationId xmlns:a16="http://schemas.microsoft.com/office/drawing/2014/main" id="{F5FDBE0B-BF91-454F-884E-BD1DBC7FBA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52628" y="506896"/>
            <a:ext cx="1362615" cy="618324"/>
          </a:xfrm>
        </p:spPr>
        <p:txBody>
          <a:bodyPr rtlCol="0">
            <a:noAutofit/>
          </a:bodyPr>
          <a:lstStyle>
            <a:lvl1pPr marL="0" indent="0" algn="ctr">
              <a:lnSpc>
                <a:spcPct val="85000"/>
              </a:lnSpc>
              <a:buNone/>
              <a:defRPr sz="14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algn="ctr" rtl="0">
              <a:lnSpc>
                <a:spcPct val="85000"/>
              </a:lnSpc>
            </a:pPr>
            <a:r>
              <a:rPr lang="es-ES" sz="1400" noProof="0">
                <a:solidFill>
                  <a:srgbClr val="6B6B6B"/>
                </a:solidFill>
              </a:rPr>
              <a:t>Haga clic para modificar el estilo de texto del patrón</a:t>
            </a:r>
          </a:p>
        </p:txBody>
      </p:sp>
      <p:sp>
        <p:nvSpPr>
          <p:cNvPr id="56" name="Marcador de texto 47">
            <a:extLst>
              <a:ext uri="{FF2B5EF4-FFF2-40B4-BE49-F238E27FC236}">
                <a16:creationId xmlns:a16="http://schemas.microsoft.com/office/drawing/2014/main" id="{BFA5A588-B7EF-C54C-845B-1DE2DEB664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579602" y="258763"/>
            <a:ext cx="1362615" cy="248133"/>
          </a:xfrm>
        </p:spPr>
        <p:txBody>
          <a:bodyPr rtlCol="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57" name="Marcador de texto 47">
            <a:extLst>
              <a:ext uri="{FF2B5EF4-FFF2-40B4-BE49-F238E27FC236}">
                <a16:creationId xmlns:a16="http://schemas.microsoft.com/office/drawing/2014/main" id="{EB929D32-6BE2-A740-9A19-3C58C9989F3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579602" y="506896"/>
            <a:ext cx="1362615" cy="618324"/>
          </a:xfrm>
        </p:spPr>
        <p:txBody>
          <a:bodyPr rtlCol="0">
            <a:noAutofit/>
          </a:bodyPr>
          <a:lstStyle>
            <a:lvl1pPr marL="0" indent="0" algn="ctr">
              <a:lnSpc>
                <a:spcPct val="85000"/>
              </a:lnSpc>
              <a:buNone/>
              <a:defRPr sz="14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algn="ctr" rtl="0">
              <a:lnSpc>
                <a:spcPct val="85000"/>
              </a:lnSpc>
            </a:pPr>
            <a:r>
              <a:rPr lang="es-ES" sz="1400" noProof="0">
                <a:solidFill>
                  <a:srgbClr val="6B6B6B"/>
                </a:solidFill>
              </a:rPr>
              <a:t>Haga clic para modificar el estilo de texto del patrón</a:t>
            </a:r>
          </a:p>
        </p:txBody>
      </p:sp>
      <p:sp>
        <p:nvSpPr>
          <p:cNvPr id="58" name="Marcador de texto 47">
            <a:extLst>
              <a:ext uri="{FF2B5EF4-FFF2-40B4-BE49-F238E27FC236}">
                <a16:creationId xmlns:a16="http://schemas.microsoft.com/office/drawing/2014/main" id="{28EEF54E-168F-DA4E-944A-F77FE6A16B2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716514" y="258763"/>
            <a:ext cx="1362615" cy="248133"/>
          </a:xfrm>
        </p:spPr>
        <p:txBody>
          <a:bodyPr rtlCol="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59" name="Marcador de texto 47">
            <a:extLst>
              <a:ext uri="{FF2B5EF4-FFF2-40B4-BE49-F238E27FC236}">
                <a16:creationId xmlns:a16="http://schemas.microsoft.com/office/drawing/2014/main" id="{198BA63D-3812-4B40-A56C-E9D3715494D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716514" y="506896"/>
            <a:ext cx="1362615" cy="618324"/>
          </a:xfrm>
        </p:spPr>
        <p:txBody>
          <a:bodyPr rtlCol="0">
            <a:noAutofit/>
          </a:bodyPr>
          <a:lstStyle>
            <a:lvl1pPr marL="0" indent="0" algn="ctr">
              <a:lnSpc>
                <a:spcPct val="85000"/>
              </a:lnSpc>
              <a:buNone/>
              <a:defRPr sz="14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algn="ctr" rtl="0">
              <a:lnSpc>
                <a:spcPct val="85000"/>
              </a:lnSpc>
            </a:pPr>
            <a:r>
              <a:rPr lang="es-ES" sz="1400" noProof="0">
                <a:solidFill>
                  <a:srgbClr val="6B6B6B"/>
                </a:solidFill>
              </a:rPr>
              <a:t>Haga clic para modificar el estilo de texto del patrón</a:t>
            </a:r>
          </a:p>
        </p:txBody>
      </p:sp>
      <p:sp>
        <p:nvSpPr>
          <p:cNvPr id="61" name="Marcador de texto 60">
            <a:extLst>
              <a:ext uri="{FF2B5EF4-FFF2-40B4-BE49-F238E27FC236}">
                <a16:creationId xmlns:a16="http://schemas.microsoft.com/office/drawing/2014/main" id="{761076FF-D12B-874E-B2F7-D7211892E96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55650" y="3198481"/>
            <a:ext cx="4957763" cy="2682875"/>
          </a:xfrm>
        </p:spPr>
        <p:txBody>
          <a:bodyPr rtlCol="0"/>
          <a:lstStyle>
            <a:lvl1pPr rtl="0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 dirty="0"/>
              <a:t>Haga clic para agregar texto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2" name="Marcador de texto 60">
            <a:extLst>
              <a:ext uri="{FF2B5EF4-FFF2-40B4-BE49-F238E27FC236}">
                <a16:creationId xmlns:a16="http://schemas.microsoft.com/office/drawing/2014/main" id="{3A9C68A9-C47F-6248-80FB-A955A9DC3FE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90359" y="3178672"/>
            <a:ext cx="4957763" cy="2682875"/>
          </a:xfrm>
        </p:spPr>
        <p:txBody>
          <a:bodyPr rtlCol="0"/>
          <a:lstStyle>
            <a:lvl1pPr rtl="0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 dirty="0"/>
              <a:t>Haga clic para agregar texto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502272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086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162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344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218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7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76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4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5133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029701" y="5657671"/>
            <a:ext cx="3570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DIANA CRISTINA CARVAJAL</a:t>
            </a:r>
          </a:p>
          <a:p>
            <a:r>
              <a:rPr lang="es-CO" b="1" dirty="0"/>
              <a:t>YADIRA ROCIO MARTINEZ</a:t>
            </a:r>
          </a:p>
          <a:p>
            <a:r>
              <a:rPr lang="es-CO" b="1" dirty="0"/>
              <a:t>SANDRA  PRIETO</a:t>
            </a:r>
          </a:p>
          <a:p>
            <a:r>
              <a:rPr lang="es-CO" b="1" dirty="0"/>
              <a:t>AGOSTO 2019</a:t>
            </a:r>
          </a:p>
        </p:txBody>
      </p:sp>
    </p:spTree>
    <p:extLst>
      <p:ext uri="{BB962C8B-B14F-4D97-AF65-F5344CB8AC3E}">
        <p14:creationId xmlns:p14="http://schemas.microsoft.com/office/powerpoint/2010/main" val="1841166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6116" y="0"/>
            <a:ext cx="1915884" cy="665018"/>
          </a:xfrm>
          <a:prstGeom prst="rect">
            <a:avLst/>
          </a:prstGeom>
        </p:spPr>
      </p:pic>
      <p:pic>
        <p:nvPicPr>
          <p:cNvPr id="1026" name="Picture 2" descr="Resultado de imagen para PENSAN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51" y="2083931"/>
            <a:ext cx="3408218" cy="368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DULTO MAY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012" y="4029517"/>
            <a:ext cx="3739982" cy="281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346" y="4351672"/>
            <a:ext cx="3131127" cy="238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Llamada de nube 22"/>
          <p:cNvSpPr/>
          <p:nvPr/>
        </p:nvSpPr>
        <p:spPr>
          <a:xfrm>
            <a:off x="2176023" y="2209800"/>
            <a:ext cx="1561093" cy="1122896"/>
          </a:xfrm>
          <a:prstGeom prst="cloudCallout">
            <a:avLst>
              <a:gd name="adj1" fmla="val -49285"/>
              <a:gd name="adj2" fmla="val 562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VIVO SOLO</a:t>
            </a:r>
          </a:p>
        </p:txBody>
      </p:sp>
      <p:sp>
        <p:nvSpPr>
          <p:cNvPr id="28" name="Llamada de nube 27"/>
          <p:cNvSpPr/>
          <p:nvPr/>
        </p:nvSpPr>
        <p:spPr>
          <a:xfrm>
            <a:off x="5130800" y="2419349"/>
            <a:ext cx="1796951" cy="1286317"/>
          </a:xfrm>
          <a:prstGeom prst="cloudCallout">
            <a:avLst>
              <a:gd name="adj1" fmla="val 20328"/>
              <a:gd name="adj2" fmla="val 10335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¿Quién me acompaña en casa?</a:t>
            </a:r>
          </a:p>
        </p:txBody>
      </p:sp>
      <p:sp>
        <p:nvSpPr>
          <p:cNvPr id="29" name="Llamada de nube 28"/>
          <p:cNvSpPr/>
          <p:nvPr/>
        </p:nvSpPr>
        <p:spPr>
          <a:xfrm>
            <a:off x="9372600" y="2419349"/>
            <a:ext cx="2583873" cy="1508414"/>
          </a:xfrm>
          <a:prstGeom prst="cloudCallout">
            <a:avLst>
              <a:gd name="adj1" fmla="val 5292"/>
              <a:gd name="adj2" fmla="val 8911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Y ahora debo ir a mi cita  …¿cómo llego?  ¿Iré solo? ¿Qué me dirán?</a:t>
            </a:r>
          </a:p>
        </p:txBody>
      </p:sp>
      <p:sp>
        <p:nvSpPr>
          <p:cNvPr id="30" name="Título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>
            <a:normAutofit/>
          </a:bodyPr>
          <a:lstStyle/>
          <a:p>
            <a:pPr algn="ctr"/>
            <a:r>
              <a:rPr lang="es-CO" sz="6000" b="1" dirty="0">
                <a:latin typeface="Asimov" panose="020B0000000000000000" pitchFamily="34" charset="0"/>
              </a:rPr>
              <a:t>¿ Y EL PROBLEMA?</a:t>
            </a:r>
          </a:p>
        </p:txBody>
      </p:sp>
    </p:spTree>
    <p:extLst>
      <p:ext uri="{BB962C8B-B14F-4D97-AF65-F5344CB8AC3E}">
        <p14:creationId xmlns:p14="http://schemas.microsoft.com/office/powerpoint/2010/main" val="3910200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6000" b="1" dirty="0"/>
              <a:t>¿ Y EL PROBLEMA?</a:t>
            </a:r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46" y="3990109"/>
            <a:ext cx="3349627" cy="286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lamada de nube 4"/>
          <p:cNvSpPr/>
          <p:nvPr/>
        </p:nvSpPr>
        <p:spPr>
          <a:xfrm>
            <a:off x="673100" y="2419635"/>
            <a:ext cx="2533073" cy="1109518"/>
          </a:xfrm>
          <a:prstGeom prst="cloudCallout">
            <a:avLst>
              <a:gd name="adj1" fmla="val 17362"/>
              <a:gd name="adj2" fmla="val 9896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¿Y Ahora?... 5 horas de tratamiento</a:t>
            </a:r>
          </a:p>
        </p:txBody>
      </p:sp>
      <p:pic>
        <p:nvPicPr>
          <p:cNvPr id="2052" name="Picture 4" descr="Resultado de imagen para personas enyesad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0" y="2419635"/>
            <a:ext cx="2852304" cy="190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para postoperatori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054" y="4779818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Resultado de imagen para postoperatori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237" y="2430888"/>
            <a:ext cx="2093370" cy="167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Resultado de imagen para liposucciÃ³n postoperatori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8079" y="4685774"/>
            <a:ext cx="2251686" cy="169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roceso 5"/>
          <p:cNvSpPr/>
          <p:nvPr/>
        </p:nvSpPr>
        <p:spPr>
          <a:xfrm>
            <a:off x="7193868" y="3577096"/>
            <a:ext cx="2545371" cy="195810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Y Ahora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CO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¿Quien me acompaña en la clínica?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CO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¿Y el post-operatorio?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CO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¿Y mis actividades diarias?</a:t>
            </a:r>
          </a:p>
        </p:txBody>
      </p:sp>
    </p:spTree>
    <p:extLst>
      <p:ext uri="{BB962C8B-B14F-4D97-AF65-F5344CB8AC3E}">
        <p14:creationId xmlns:p14="http://schemas.microsoft.com/office/powerpoint/2010/main" val="1307768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202919" y="2463800"/>
            <a:ext cx="231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375" y="1485900"/>
            <a:ext cx="9519167" cy="51014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505271"/>
            <a:ext cx="12192000" cy="491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6000" b="1" dirty="0"/>
              <a:t>  MODELO CANVAS</a:t>
            </a:r>
          </a:p>
        </p:txBody>
      </p:sp>
    </p:spTree>
    <p:extLst>
      <p:ext uri="{BB962C8B-B14F-4D97-AF65-F5344CB8AC3E}">
        <p14:creationId xmlns:p14="http://schemas.microsoft.com/office/powerpoint/2010/main" val="2886142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86280"/>
            <a:ext cx="12192000" cy="491679"/>
          </a:xfrm>
        </p:spPr>
        <p:txBody>
          <a:bodyPr>
            <a:normAutofit fontScale="90000"/>
          </a:bodyPr>
          <a:lstStyle/>
          <a:p>
            <a:r>
              <a:rPr lang="es-CO" sz="3600" b="1" dirty="0"/>
              <a:t>  MODELO CANVAS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8174" y="692152"/>
            <a:ext cx="3855176" cy="461665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chemeClr val="tx2">
                    <a:lumMod val="10000"/>
                  </a:schemeClr>
                </a:solidFill>
              </a:rPr>
              <a:t>SOCIOS CLAVE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381500" y="683104"/>
            <a:ext cx="3314700" cy="461665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chemeClr val="tx2">
                    <a:lumMod val="10000"/>
                  </a:schemeClr>
                </a:solidFill>
              </a:rPr>
              <a:t>ACTIVIDADES CLAVE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381500" y="1403757"/>
            <a:ext cx="3314700" cy="4154984"/>
          </a:xfrm>
          <a:prstGeom prst="rect">
            <a:avLst/>
          </a:prstGeom>
          <a:solidFill>
            <a:srgbClr val="CCFF99"/>
          </a:solidFill>
          <a:effectLst>
            <a:glow rad="101600">
              <a:schemeClr val="tx1">
                <a:lumMod val="75000"/>
                <a:alpha val="60000"/>
              </a:schemeClr>
            </a:glow>
            <a:outerShdw blurRad="50800" dist="15875" dir="5400000" algn="ctr" rotWithShape="0">
              <a:srgbClr val="000000">
                <a:alpha val="68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Desarrollo  de  app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Captación de  oferentes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Publicidad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Descarga por </a:t>
            </a:r>
          </a:p>
          <a:p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 parte del cliente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Captación de </a:t>
            </a:r>
          </a:p>
          <a:p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Clientes-publicidad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Manejo de bases de datos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Servicio al cliente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8229245" y="677912"/>
            <a:ext cx="3690590" cy="461665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PROPUESTA DE VALOR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8229245" y="1403870"/>
            <a:ext cx="3690590" cy="5170646"/>
          </a:xfrm>
          <a:prstGeom prst="rect">
            <a:avLst/>
          </a:prstGeom>
          <a:solidFill>
            <a:srgbClr val="CCFF99"/>
          </a:solidFill>
          <a:effectLst>
            <a:glow rad="101600">
              <a:schemeClr val="tx1">
                <a:lumMod val="75000"/>
                <a:alpha val="60000"/>
              </a:schemeClr>
            </a:glow>
            <a:outerShdw blurRad="50800" dist="15875" dir="5400000" algn="ctr" rotWithShape="0">
              <a:srgbClr val="000000">
                <a:alpha val="68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CO" sz="2200" b="1" dirty="0">
                <a:solidFill>
                  <a:schemeClr val="tx2">
                    <a:lumMod val="10000"/>
                  </a:schemeClr>
                </a:solidFill>
              </a:rPr>
              <a:t>TE ACOMPAÑAMOS </a:t>
            </a:r>
          </a:p>
          <a:p>
            <a:pPr algn="ctr"/>
            <a:r>
              <a:rPr lang="es-CO" sz="2200" b="1" dirty="0">
                <a:solidFill>
                  <a:schemeClr val="tx2">
                    <a:lumMod val="10000"/>
                  </a:schemeClr>
                </a:solidFill>
              </a:rPr>
              <a:t>A TU DESTINO…..</a:t>
            </a:r>
          </a:p>
          <a:p>
            <a:endParaRPr lang="es-CO" sz="22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Plataforma digital móvil que proporciona un acompañamiento primario (no es profesional en salud) a sus destinos, que les permita seguir con su autonomía 24/7 y le supla sus necesidades de forma  ágil, oportuna, segura, con calidad y costo acorde a su requerimiento</a:t>
            </a:r>
          </a:p>
          <a:p>
            <a:endParaRPr lang="es-CO" sz="2200" dirty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Todo a un solo </a:t>
            </a:r>
            <a:r>
              <a:rPr lang="es-CO" sz="2200" dirty="0" err="1">
                <a:solidFill>
                  <a:schemeClr val="tx2">
                    <a:lumMod val="10000"/>
                  </a:schemeClr>
                </a:solidFill>
              </a:rPr>
              <a:t>click</a:t>
            </a:r>
            <a:endParaRPr lang="es-CO" sz="2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2" name="Esquina doblada 61"/>
          <p:cNvSpPr/>
          <p:nvPr/>
        </p:nvSpPr>
        <p:spPr>
          <a:xfrm>
            <a:off x="170345" y="1403757"/>
            <a:ext cx="3582505" cy="3562350"/>
          </a:xfrm>
          <a:prstGeom prst="foldedCorner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sz="2400" dirty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Inversionistas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Proveedores  de tecnología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Asociaciones de pacientes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Escuelas de conducción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 err="1">
                <a:solidFill>
                  <a:schemeClr val="tx2">
                    <a:lumMod val="10000"/>
                  </a:schemeClr>
                </a:solidFill>
              </a:rPr>
              <a:t>Jac</a:t>
            </a:r>
            <a:endParaRPr lang="es-CO" sz="2400" dirty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Personas mayores de 20</a:t>
            </a:r>
          </a:p>
        </p:txBody>
      </p:sp>
    </p:spTree>
    <p:extLst>
      <p:ext uri="{BB962C8B-B14F-4D97-AF65-F5344CB8AC3E}">
        <p14:creationId xmlns:p14="http://schemas.microsoft.com/office/powerpoint/2010/main" val="4205217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201670"/>
            <a:ext cx="12192000" cy="491679"/>
          </a:xfrm>
        </p:spPr>
        <p:txBody>
          <a:bodyPr>
            <a:normAutofit fontScale="90000"/>
          </a:bodyPr>
          <a:lstStyle/>
          <a:p>
            <a:r>
              <a:rPr lang="es-CO" sz="3600" b="1" dirty="0"/>
              <a:t>  MODELO CANVAS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76612" y="1749232"/>
            <a:ext cx="3038088" cy="2800767"/>
          </a:xfrm>
          <a:prstGeom prst="rect">
            <a:avLst/>
          </a:prstGeom>
          <a:solidFill>
            <a:srgbClr val="CCFF99"/>
          </a:solidFill>
          <a:effectLst>
            <a:glow rad="101600">
              <a:schemeClr val="tx1">
                <a:lumMod val="75000"/>
                <a:alpha val="60000"/>
              </a:schemeClr>
            </a:glow>
            <a:outerShdw blurRad="50800" dist="15875" dir="5400000" algn="ctr" rotWithShape="0">
              <a:srgbClr val="000000">
                <a:alpha val="68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Recurso humano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Infraestructura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Conectividad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Tecnológicos</a:t>
            </a:r>
          </a:p>
          <a:p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(Equipos de computo)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App, pagina web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Inversión inicial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Capital de trabajo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58509" y="1038797"/>
            <a:ext cx="3056191" cy="461665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chemeClr val="tx2">
                    <a:lumMod val="10000"/>
                  </a:schemeClr>
                </a:solidFill>
              </a:rPr>
              <a:t>RECURSOS CLAVE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3771441" y="1038797"/>
            <a:ext cx="4760311" cy="430887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200" b="1" dirty="0">
                <a:solidFill>
                  <a:schemeClr val="tx2">
                    <a:lumMod val="10000"/>
                  </a:schemeClr>
                </a:solidFill>
              </a:rPr>
              <a:t>RELACION CON CLIENTES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752391" y="1702655"/>
            <a:ext cx="4820167" cy="4893647"/>
          </a:xfrm>
          <a:prstGeom prst="rect">
            <a:avLst/>
          </a:prstGeom>
          <a:solidFill>
            <a:srgbClr val="CCFF99"/>
          </a:solidFill>
          <a:effectLst>
            <a:glow rad="101600">
              <a:schemeClr val="tx1">
                <a:lumMod val="75000"/>
                <a:alpha val="60000"/>
              </a:schemeClr>
            </a:glow>
            <a:outerShdw blurRad="50800" dist="15875" dir="5400000" algn="ctr" rotWithShape="0">
              <a:srgbClr val="000000">
                <a:alpha val="68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La relación será directa y electrónica</a:t>
            </a:r>
          </a:p>
          <a:p>
            <a:endParaRPr lang="es-CO" sz="24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s-CO" sz="2400" b="1" dirty="0">
                <a:solidFill>
                  <a:schemeClr val="tx2">
                    <a:lumMod val="10000"/>
                  </a:schemeClr>
                </a:solidFill>
              </a:rPr>
              <a:t>CAPTACION</a:t>
            </a:r>
          </a:p>
          <a:p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Por medio de redes sociales y web</a:t>
            </a:r>
          </a:p>
          <a:p>
            <a:endParaRPr lang="es-CO" sz="2400" b="1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s-CO" sz="2400" b="1" dirty="0">
                <a:solidFill>
                  <a:schemeClr val="tx2">
                    <a:lumMod val="10000"/>
                  </a:schemeClr>
                </a:solidFill>
              </a:rPr>
              <a:t>FIDELIZACIÓN</a:t>
            </a:r>
          </a:p>
          <a:p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Con incentivos  a los oferentes</a:t>
            </a:r>
          </a:p>
          <a:p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Y descuentos a los clientes finales</a:t>
            </a:r>
          </a:p>
          <a:p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Calidad</a:t>
            </a:r>
          </a:p>
          <a:p>
            <a:endParaRPr lang="es-CO" sz="24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s-CO" sz="2400" b="1" dirty="0">
                <a:solidFill>
                  <a:schemeClr val="tx2">
                    <a:lumMod val="10000"/>
                  </a:schemeClr>
                </a:solidFill>
              </a:rPr>
              <a:t>SEGMENTACIÓN</a:t>
            </a:r>
          </a:p>
          <a:p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Pago por paquetes directamente a </a:t>
            </a:r>
            <a:r>
              <a:rPr lang="es-CO" sz="2400" dirty="0" err="1">
                <a:solidFill>
                  <a:schemeClr val="tx2">
                    <a:lumMod val="10000"/>
                  </a:schemeClr>
                </a:solidFill>
              </a:rPr>
              <a:t>Destiny</a:t>
            </a:r>
            <a:endParaRPr lang="es-CO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8820151" y="869519"/>
            <a:ext cx="3162300" cy="769441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200" b="1" dirty="0">
                <a:solidFill>
                  <a:schemeClr val="tx2">
                    <a:lumMod val="10000"/>
                  </a:schemeClr>
                </a:solidFill>
              </a:rPr>
              <a:t>CANAL DE DISTRIBUCION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8820151" y="1749232"/>
            <a:ext cx="3162299" cy="4493538"/>
          </a:xfrm>
          <a:prstGeom prst="rect">
            <a:avLst/>
          </a:prstGeom>
          <a:solidFill>
            <a:srgbClr val="CCFF99"/>
          </a:solidFill>
          <a:effectLst>
            <a:glow rad="101600">
              <a:schemeClr val="tx1">
                <a:lumMod val="75000"/>
                <a:alpha val="60000"/>
              </a:schemeClr>
            </a:glow>
            <a:outerShdw blurRad="50800" dist="15875" dir="5400000" algn="ctr" rotWithShape="0">
              <a:srgbClr val="000000">
                <a:alpha val="68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2200" b="1" dirty="0">
                <a:solidFill>
                  <a:schemeClr val="tx2">
                    <a:lumMod val="10000"/>
                  </a:schemeClr>
                </a:solidFill>
              </a:rPr>
              <a:t>COMUNICACION</a:t>
            </a:r>
          </a:p>
          <a:p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App, electrónica y presencial </a:t>
            </a:r>
          </a:p>
          <a:p>
            <a:endParaRPr lang="es-CO" sz="22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s-CO" sz="2200" b="1" dirty="0">
                <a:solidFill>
                  <a:schemeClr val="tx2">
                    <a:lumMod val="10000"/>
                  </a:schemeClr>
                </a:solidFill>
              </a:rPr>
              <a:t>EVALUACION  Y ADQUISICION</a:t>
            </a:r>
          </a:p>
          <a:p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App – PQRS</a:t>
            </a:r>
          </a:p>
          <a:p>
            <a:endParaRPr lang="es-CO" sz="2200" b="1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s-CO" sz="2200" b="1" dirty="0">
                <a:solidFill>
                  <a:schemeClr val="tx2">
                    <a:lumMod val="10000"/>
                  </a:schemeClr>
                </a:solidFill>
              </a:rPr>
              <a:t>ENTREGA</a:t>
            </a:r>
          </a:p>
          <a:p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Domicilio</a:t>
            </a:r>
          </a:p>
          <a:p>
            <a:endParaRPr lang="es-CO" sz="22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s-CO" sz="2200" b="1" dirty="0">
                <a:solidFill>
                  <a:schemeClr val="tx2">
                    <a:lumMod val="10000"/>
                  </a:schemeClr>
                </a:solidFill>
              </a:rPr>
              <a:t>POST VENTA</a:t>
            </a:r>
          </a:p>
          <a:p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App, pagina oficial, PQRS</a:t>
            </a:r>
          </a:p>
        </p:txBody>
      </p:sp>
    </p:spTree>
    <p:extLst>
      <p:ext uri="{BB962C8B-B14F-4D97-AF65-F5344CB8AC3E}">
        <p14:creationId xmlns:p14="http://schemas.microsoft.com/office/powerpoint/2010/main" val="3170744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201670"/>
            <a:ext cx="12192000" cy="491679"/>
          </a:xfrm>
        </p:spPr>
        <p:txBody>
          <a:bodyPr>
            <a:normAutofit fontScale="90000"/>
          </a:bodyPr>
          <a:lstStyle/>
          <a:p>
            <a:r>
              <a:rPr lang="es-CO" sz="3600" b="1" dirty="0"/>
              <a:t>  MODELO CANVAS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971800" y="1215832"/>
            <a:ext cx="6667500" cy="2308324"/>
          </a:xfrm>
          <a:prstGeom prst="rect">
            <a:avLst/>
          </a:prstGeom>
          <a:solidFill>
            <a:srgbClr val="CCFF99"/>
          </a:solidFill>
          <a:effectLst>
            <a:glow rad="101600">
              <a:schemeClr val="tx1">
                <a:lumMod val="75000"/>
                <a:alpha val="60000"/>
              </a:schemeClr>
            </a:glow>
            <a:outerShdw blurRad="50800" dist="15875" dir="5400000" algn="ctr" rotWithShape="0">
              <a:srgbClr val="000000">
                <a:alpha val="68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Adulto mayor 5.626.419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Hogares unipersonales 7.993.759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Pacientes renales 26.969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Pacientes oncológicos 101.893 anual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Pacientes con post-operatorio 21.000.000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Familiares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971801" y="665347"/>
            <a:ext cx="6667500" cy="477653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chemeClr val="tx2">
                    <a:lumMod val="10000"/>
                  </a:schemeClr>
                </a:solidFill>
              </a:rPr>
              <a:t>SEGMENTO DE CLIENTES - COLOMBIA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209550" y="3612828"/>
            <a:ext cx="4362449" cy="477653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chemeClr val="tx2">
                    <a:lumMod val="10000"/>
                  </a:schemeClr>
                </a:solidFill>
              </a:rPr>
              <a:t>ESTRUCTURA DE COSTOS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7143751" y="3612827"/>
            <a:ext cx="4362449" cy="477653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chemeClr val="tx2">
                    <a:lumMod val="10000"/>
                  </a:schemeClr>
                </a:solidFill>
              </a:rPr>
              <a:t>ESTRUCTURA DE INGRESOS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8100" y="4196124"/>
            <a:ext cx="5600700" cy="2462213"/>
          </a:xfrm>
          <a:prstGeom prst="rect">
            <a:avLst/>
          </a:prstGeom>
          <a:solidFill>
            <a:srgbClr val="CCFF99"/>
          </a:solidFill>
          <a:effectLst>
            <a:glow rad="101600">
              <a:schemeClr val="tx1">
                <a:lumMod val="75000"/>
                <a:alpha val="60000"/>
              </a:schemeClr>
            </a:glow>
            <a:outerShdw blurRad="50800" dist="15875" dir="5400000" algn="ctr" rotWithShape="0">
              <a:srgbClr val="000000">
                <a:alpha val="68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2200" b="1" dirty="0">
                <a:solidFill>
                  <a:schemeClr val="tx2">
                    <a:lumMod val="10000"/>
                  </a:schemeClr>
                </a:solidFill>
              </a:rPr>
              <a:t>COSTOS FIJOS: </a:t>
            </a:r>
          </a:p>
          <a:p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Personal Administrativo, Arrendamiento oficina, Servicios Públicos, Mantenimiento de Software y Hardware,</a:t>
            </a:r>
          </a:p>
          <a:p>
            <a:r>
              <a:rPr lang="es-CO" sz="2200" b="1" dirty="0">
                <a:solidFill>
                  <a:schemeClr val="tx2">
                    <a:lumMod val="10000"/>
                  </a:schemeClr>
                </a:solidFill>
              </a:rPr>
              <a:t>COSTOS VARIABLES:</a:t>
            </a:r>
          </a:p>
          <a:p>
            <a:r>
              <a:rPr lang="es-CO" sz="2200" dirty="0">
                <a:solidFill>
                  <a:schemeClr val="tx2">
                    <a:lumMod val="10000"/>
                  </a:schemeClr>
                </a:solidFill>
              </a:rPr>
              <a:t>Personal operativo, Publicidad, Financieros, Impuestos.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6305550" y="4203325"/>
            <a:ext cx="5600700" cy="1569660"/>
          </a:xfrm>
          <a:prstGeom prst="rect">
            <a:avLst/>
          </a:prstGeom>
          <a:solidFill>
            <a:srgbClr val="CCFF99"/>
          </a:solidFill>
          <a:effectLst>
            <a:glow rad="101600">
              <a:schemeClr val="tx1">
                <a:lumMod val="75000"/>
                <a:alpha val="60000"/>
              </a:schemeClr>
            </a:glow>
            <a:outerShdw blurRad="50800" dist="15875" dir="5400000" algn="ctr" rotWithShape="0">
              <a:srgbClr val="000000">
                <a:alpha val="68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Comisión por conectividad  entre oferente y consumidor (paquetes)</a:t>
            </a:r>
          </a:p>
          <a:p>
            <a:pPr marL="457200" indent="-457200">
              <a:buAutoNum type="arabicPeriod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Publicidad</a:t>
            </a:r>
          </a:p>
          <a:p>
            <a:pPr marL="457200" indent="-457200">
              <a:buAutoNum type="arabicPeriod"/>
            </a:pPr>
            <a:r>
              <a:rPr lang="es-CO" sz="2400" dirty="0">
                <a:solidFill>
                  <a:schemeClr val="tx2">
                    <a:lumMod val="10000"/>
                  </a:schemeClr>
                </a:solidFill>
              </a:rPr>
              <a:t>Big data</a:t>
            </a:r>
          </a:p>
        </p:txBody>
      </p:sp>
    </p:spTree>
    <p:extLst>
      <p:ext uri="{BB962C8B-B14F-4D97-AF65-F5344CB8AC3E}">
        <p14:creationId xmlns:p14="http://schemas.microsoft.com/office/powerpoint/2010/main" val="3034223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497" y="219462"/>
            <a:ext cx="1497337" cy="1130804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93733" y="1513234"/>
            <a:ext cx="69281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cap="none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2573838" y="1480784"/>
            <a:ext cx="66556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  <a:endParaRPr lang="es-ES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641616" y="1460635"/>
            <a:ext cx="67358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endParaRPr lang="es-ES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805022" y="1431196"/>
            <a:ext cx="66717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</a:t>
            </a:r>
            <a:endParaRPr lang="es-ES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8934488" y="1469834"/>
            <a:ext cx="66556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  <a:endParaRPr lang="es-ES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11128163" y="1460635"/>
            <a:ext cx="63991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</a:t>
            </a:r>
          </a:p>
        </p:txBody>
      </p:sp>
      <p:sp>
        <p:nvSpPr>
          <p:cNvPr id="3" name="Esquina doblada 2"/>
          <p:cNvSpPr/>
          <p:nvPr/>
        </p:nvSpPr>
        <p:spPr>
          <a:xfrm>
            <a:off x="76661" y="2857501"/>
            <a:ext cx="1765267" cy="1548518"/>
          </a:xfrm>
          <a:prstGeom prst="foldedCorner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Economía Colaborativa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Incentivos  de fomento de empleo.</a:t>
            </a:r>
          </a:p>
        </p:txBody>
      </p:sp>
      <p:sp>
        <p:nvSpPr>
          <p:cNvPr id="39" name="Esquina doblada 38"/>
          <p:cNvSpPr/>
          <p:nvPr/>
        </p:nvSpPr>
        <p:spPr>
          <a:xfrm>
            <a:off x="2053441" y="2857501"/>
            <a:ext cx="1875246" cy="1908834"/>
          </a:xfrm>
          <a:prstGeom prst="foldedCorner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54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lin ang="2700000" scaled="1"/>
            <a:tileRect/>
          </a:gra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Financiación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Reducción de costos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Diversificado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Alternativas de pago</a:t>
            </a:r>
          </a:p>
        </p:txBody>
      </p:sp>
      <p:sp>
        <p:nvSpPr>
          <p:cNvPr id="40" name="Esquina doblada 39"/>
          <p:cNvSpPr/>
          <p:nvPr/>
        </p:nvSpPr>
        <p:spPr>
          <a:xfrm>
            <a:off x="4072956" y="2857502"/>
            <a:ext cx="2016694" cy="2038036"/>
          </a:xfrm>
          <a:prstGeom prst="foldedCorner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Dependencia tecnológica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Independencia y autocuidado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Ingreso adicional</a:t>
            </a:r>
          </a:p>
        </p:txBody>
      </p:sp>
      <p:sp>
        <p:nvSpPr>
          <p:cNvPr id="41" name="Esquina doblada 40"/>
          <p:cNvSpPr/>
          <p:nvPr/>
        </p:nvSpPr>
        <p:spPr>
          <a:xfrm>
            <a:off x="6304643" y="2857501"/>
            <a:ext cx="1765267" cy="1548518"/>
          </a:xfrm>
          <a:prstGeom prst="foldedCorner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Confianza y experiencias  en las APP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Innovación</a:t>
            </a:r>
          </a:p>
        </p:txBody>
      </p:sp>
      <p:sp>
        <p:nvSpPr>
          <p:cNvPr id="42" name="Esquina doblada 41"/>
          <p:cNvSpPr/>
          <p:nvPr/>
        </p:nvSpPr>
        <p:spPr>
          <a:xfrm>
            <a:off x="8284903" y="2857501"/>
            <a:ext cx="1621097" cy="1548518"/>
          </a:xfrm>
          <a:prstGeom prst="foldedCorner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br>
              <a:rPr lang="es-CO" dirty="0"/>
            </a:br>
            <a:r>
              <a:rPr lang="es-CO" dirty="0"/>
              <a:t>Reduce el consumo de papel</a:t>
            </a:r>
          </a:p>
        </p:txBody>
      </p:sp>
      <p:sp>
        <p:nvSpPr>
          <p:cNvPr id="43" name="Esquina doblada 42"/>
          <p:cNvSpPr/>
          <p:nvPr/>
        </p:nvSpPr>
        <p:spPr>
          <a:xfrm>
            <a:off x="10120993" y="2857501"/>
            <a:ext cx="1992291" cy="1584241"/>
          </a:xfrm>
          <a:prstGeom prst="foldedCorner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Derechos de autor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Licencias y manejo de bases de datos</a:t>
            </a:r>
          </a:p>
        </p:txBody>
      </p:sp>
      <p:pic>
        <p:nvPicPr>
          <p:cNvPr id="1026" name="Picture 2" descr="Resultado de imagen para POLITICO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8" y="177520"/>
            <a:ext cx="1202142" cy="133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ECONOMICO 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243" y="241527"/>
            <a:ext cx="1222509" cy="108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Resultado de imagen para tecnolog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2299" y="241527"/>
            <a:ext cx="1524518" cy="108667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90282" y="182403"/>
            <a:ext cx="1476036" cy="1278232"/>
          </a:xfrm>
          <a:prstGeom prst="rect">
            <a:avLst/>
          </a:prstGeom>
        </p:spPr>
      </p:pic>
      <p:pic>
        <p:nvPicPr>
          <p:cNvPr id="1030" name="Picture 6" descr="Resultado de imagen para legal 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1084" y="177520"/>
            <a:ext cx="1372200" cy="110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Esquina doblada 22"/>
          <p:cNvSpPr/>
          <p:nvPr/>
        </p:nvSpPr>
        <p:spPr>
          <a:xfrm>
            <a:off x="100808" y="4687620"/>
            <a:ext cx="1765267" cy="1964352"/>
          </a:xfrm>
          <a:prstGeom prst="foldedCorner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Política cambiaria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 Aumento de emigrantes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Bloqueo de APP</a:t>
            </a:r>
          </a:p>
        </p:txBody>
      </p:sp>
      <p:sp>
        <p:nvSpPr>
          <p:cNvPr id="24" name="Esquina doblada 23"/>
          <p:cNvSpPr/>
          <p:nvPr/>
        </p:nvSpPr>
        <p:spPr>
          <a:xfrm>
            <a:off x="2057828" y="4895537"/>
            <a:ext cx="1870859" cy="1756435"/>
          </a:xfrm>
          <a:prstGeom prst="foldedCorner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54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lin ang="2700000" scaled="1"/>
            <a:tileRect/>
          </a:gra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Tasas de desempleo.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Competencia por la tendencia</a:t>
            </a:r>
          </a:p>
        </p:txBody>
      </p:sp>
      <p:sp>
        <p:nvSpPr>
          <p:cNvPr id="25" name="Esquina doblada 24"/>
          <p:cNvSpPr/>
          <p:nvPr/>
        </p:nvSpPr>
        <p:spPr>
          <a:xfrm>
            <a:off x="10116474" y="4766335"/>
            <a:ext cx="1996810" cy="1548518"/>
          </a:xfrm>
          <a:prstGeom prst="foldedCorner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Impuestos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Regulación estatal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Leyes de trabajo informal</a:t>
            </a:r>
          </a:p>
        </p:txBody>
      </p:sp>
      <p:sp>
        <p:nvSpPr>
          <p:cNvPr id="26" name="Esquina doblada 25"/>
          <p:cNvSpPr/>
          <p:nvPr/>
        </p:nvSpPr>
        <p:spPr>
          <a:xfrm>
            <a:off x="4072956" y="5076668"/>
            <a:ext cx="2016694" cy="1575304"/>
          </a:xfrm>
          <a:prstGeom prst="foldedCorner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Redes sociales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Contratación directa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Personal calificado</a:t>
            </a:r>
          </a:p>
        </p:txBody>
      </p:sp>
      <p:sp>
        <p:nvSpPr>
          <p:cNvPr id="27" name="Esquina doblada 26"/>
          <p:cNvSpPr/>
          <p:nvPr/>
        </p:nvSpPr>
        <p:spPr>
          <a:xfrm>
            <a:off x="6320791" y="4763003"/>
            <a:ext cx="1765267" cy="1781332"/>
          </a:xfrm>
          <a:prstGeom prst="foldedCorner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Alta inversión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Riesgos informáticos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Ciclo de vida de la App</a:t>
            </a:r>
          </a:p>
        </p:txBody>
      </p:sp>
      <p:sp>
        <p:nvSpPr>
          <p:cNvPr id="28" name="Esquina doblada 27"/>
          <p:cNvSpPr/>
          <p:nvPr/>
        </p:nvSpPr>
        <p:spPr>
          <a:xfrm>
            <a:off x="8296531" y="4766335"/>
            <a:ext cx="1609469" cy="1548518"/>
          </a:xfrm>
          <a:prstGeom prst="foldedCorner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8324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202" y="1103167"/>
            <a:ext cx="8548363" cy="3912178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9130145" y="5569527"/>
            <a:ext cx="30380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/>
              <a:t>DIANA CRISTINA CARVAJAL</a:t>
            </a:r>
          </a:p>
          <a:p>
            <a:r>
              <a:rPr lang="es-CO" b="1" dirty="0"/>
              <a:t>YADIRA ROCIO MARTINEZ</a:t>
            </a:r>
          </a:p>
          <a:p>
            <a:r>
              <a:rPr lang="es-CO" b="1" dirty="0"/>
              <a:t>SANDRA  PRIETO</a:t>
            </a:r>
          </a:p>
          <a:p>
            <a:r>
              <a:rPr lang="es-CO" b="1" dirty="0"/>
              <a:t>AGOSTO 2019</a:t>
            </a:r>
          </a:p>
        </p:txBody>
      </p:sp>
    </p:spTree>
    <p:extLst>
      <p:ext uri="{BB962C8B-B14F-4D97-AF65-F5344CB8AC3E}">
        <p14:creationId xmlns:p14="http://schemas.microsoft.com/office/powerpoint/2010/main" val="14167519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 bandas">
  <a:themeElements>
    <a:clrScheme name="Con bandas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Con banda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on bandas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 bandas</Template>
  <TotalTime>1406</TotalTime>
  <Words>449</Words>
  <Application>Microsoft Office PowerPoint</Application>
  <PresentationFormat>Panorámica</PresentationFormat>
  <Paragraphs>139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Asimov</vt:lpstr>
      <vt:lpstr>Calibri</vt:lpstr>
      <vt:lpstr>Corbel</vt:lpstr>
      <vt:lpstr>Wingdings</vt:lpstr>
      <vt:lpstr>Con bandas</vt:lpstr>
      <vt:lpstr>Presentación de PowerPoint</vt:lpstr>
      <vt:lpstr>¿ Y EL PROBLEMA?</vt:lpstr>
      <vt:lpstr>¿ Y EL PROBLEMA?</vt:lpstr>
      <vt:lpstr>Presentación de PowerPoint</vt:lpstr>
      <vt:lpstr>  MODELO CANVAS</vt:lpstr>
      <vt:lpstr>  MODELO CANVAS</vt:lpstr>
      <vt:lpstr>  MODELO CANVAS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Johanna Carolina Martinez Cardozo</cp:lastModifiedBy>
  <cp:revision>89</cp:revision>
  <dcterms:created xsi:type="dcterms:W3CDTF">2019-07-30T03:37:33Z</dcterms:created>
  <dcterms:modified xsi:type="dcterms:W3CDTF">2019-08-07T06:18:49Z</dcterms:modified>
</cp:coreProperties>
</file>