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76" r:id="rId4"/>
    <p:sldId id="259" r:id="rId5"/>
    <p:sldId id="260" r:id="rId6"/>
    <p:sldId id="277" r:id="rId7"/>
    <p:sldId id="278" r:id="rId8"/>
    <p:sldId id="261" r:id="rId9"/>
    <p:sldId id="265" r:id="rId10"/>
    <p:sldId id="279" r:id="rId11"/>
    <p:sldId id="266" r:id="rId12"/>
    <p:sldId id="267" r:id="rId13"/>
    <p:sldId id="281" r:id="rId14"/>
    <p:sldId id="275" r:id="rId15"/>
    <p:sldId id="282" r:id="rId16"/>
    <p:sldId id="274" r:id="rId17"/>
    <p:sldId id="283" r:id="rId1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E3F3"/>
    <a:srgbClr val="33CCFF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94434" autoAdjust="0"/>
  </p:normalViewPr>
  <p:slideViewPr>
    <p:cSldViewPr>
      <p:cViewPr varScale="1">
        <p:scale>
          <a:sx n="68" d="100"/>
          <a:sy n="68" d="100"/>
        </p:scale>
        <p:origin x="14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ILIANA\Desktop\especializacion%20gerencia%20financiera\trabajo%20final%20de%20ensambles%20especializacion\final\ANEXO%20PRESENTACION%20SUSTENTAC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Hoja1!$B$3</c:f>
              <c:strCache>
                <c:ptCount val="1"/>
                <c:pt idx="0">
                  <c:v>FLUJO DE FONDOS</c:v>
                </c:pt>
              </c:strCache>
            </c:strRef>
          </c:tx>
          <c:spPr>
            <a:ln w="95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 cap="rnd">
                <a:solidFill>
                  <a:schemeClr val="accent1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xVal>
            <c:numRef>
              <c:f>Hoja1!$A$4:$A$9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numCache>
            </c:numRef>
          </c:xVal>
          <c:yVal>
            <c:numRef>
              <c:f>Hoja1!$B$4:$B$9</c:f>
              <c:numCache>
                <c:formatCode>_(* #,##0_);_(* \(#,##0\);_(* "-"??_);_(@_)</c:formatCode>
                <c:ptCount val="6"/>
                <c:pt idx="0">
                  <c:v>1363862.9924391201</c:v>
                </c:pt>
                <c:pt idx="1">
                  <c:v>70297.404513990405</c:v>
                </c:pt>
                <c:pt idx="2">
                  <c:v>-322206.09330597596</c:v>
                </c:pt>
                <c:pt idx="3">
                  <c:v>885679.67139847507</c:v>
                </c:pt>
                <c:pt idx="4">
                  <c:v>1109308.58405998</c:v>
                </c:pt>
                <c:pt idx="5">
                  <c:v>1454852.02646529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432-49CB-BBE2-AC0A8861C4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7270768"/>
        <c:axId val="417271184"/>
      </c:scatterChart>
      <c:valAx>
        <c:axId val="417270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417271184"/>
        <c:crosses val="autoZero"/>
        <c:crossBetween val="midCat"/>
      </c:valAx>
      <c:valAx>
        <c:axId val="417271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_(* #,##0_);_(* \(#,##0\);_(* &quot;-&quot;??_);_(@_)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4172707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8">
  <cs:axisTitle>
    <cs:lnRef idx="0"/>
    <cs:fillRef idx="0"/>
    <cs:effectRef idx="0"/>
    <cs:fontRef idx="minor">
      <a:schemeClr val="lt1">
        <a:lumMod val="7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E9AB15-F7EB-4269-9F7D-5A2B89212D75}" type="datetimeFigureOut">
              <a:rPr lang="en-US" smtClean="0"/>
              <a:t>11/22/2018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3B7A18-2C14-421D-93CF-8757EAEE4E5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62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3B7A18-2C14-421D-93CF-8757EAEE4E5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544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3B7A18-2C14-421D-93CF-8757EAEE4E5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28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3B7A18-2C14-421D-93CF-8757EAEE4E5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565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3B7A18-2C14-421D-93CF-8757EAEE4E5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994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2A936-2C38-4BA6-9C59-CA934D179033}" type="datetimeFigureOut">
              <a:rPr lang="es-CO" smtClean="0"/>
              <a:t>22/11/2018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DB250-9F97-419D-9EB5-925501B3C6A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41786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2A936-2C38-4BA6-9C59-CA934D179033}" type="datetimeFigureOut">
              <a:rPr lang="es-CO" smtClean="0"/>
              <a:t>22/11/2018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DB250-9F97-419D-9EB5-925501B3C6A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74141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2A936-2C38-4BA6-9C59-CA934D179033}" type="datetimeFigureOut">
              <a:rPr lang="es-CO" smtClean="0"/>
              <a:t>22/11/2018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DB250-9F97-419D-9EB5-925501B3C6A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4397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2A936-2C38-4BA6-9C59-CA934D179033}" type="datetimeFigureOut">
              <a:rPr lang="es-CO" smtClean="0"/>
              <a:t>22/11/2018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DB250-9F97-419D-9EB5-925501B3C6A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45736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2A936-2C38-4BA6-9C59-CA934D179033}" type="datetimeFigureOut">
              <a:rPr lang="es-CO" smtClean="0"/>
              <a:t>22/11/2018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DB250-9F97-419D-9EB5-925501B3C6A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96037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2A936-2C38-4BA6-9C59-CA934D179033}" type="datetimeFigureOut">
              <a:rPr lang="es-CO" smtClean="0"/>
              <a:t>22/11/2018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DB250-9F97-419D-9EB5-925501B3C6A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19339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2A936-2C38-4BA6-9C59-CA934D179033}" type="datetimeFigureOut">
              <a:rPr lang="es-CO" smtClean="0"/>
              <a:t>22/11/2018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DB250-9F97-419D-9EB5-925501B3C6A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18545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2A936-2C38-4BA6-9C59-CA934D179033}" type="datetimeFigureOut">
              <a:rPr lang="es-CO" smtClean="0"/>
              <a:t>22/11/2018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DB250-9F97-419D-9EB5-925501B3C6A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70066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2A936-2C38-4BA6-9C59-CA934D179033}" type="datetimeFigureOut">
              <a:rPr lang="es-CO" smtClean="0"/>
              <a:t>22/11/2018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DB250-9F97-419D-9EB5-925501B3C6A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55120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2A936-2C38-4BA6-9C59-CA934D179033}" type="datetimeFigureOut">
              <a:rPr lang="es-CO" smtClean="0"/>
              <a:t>22/11/2018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DB250-9F97-419D-9EB5-925501B3C6A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2869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2A936-2C38-4BA6-9C59-CA934D179033}" type="datetimeFigureOut">
              <a:rPr lang="es-CO" smtClean="0"/>
              <a:t>22/11/2018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DB250-9F97-419D-9EB5-925501B3C6A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4441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2A936-2C38-4BA6-9C59-CA934D179033}" type="datetimeFigureOut">
              <a:rPr lang="es-CO" smtClean="0"/>
              <a:t>22/11/2018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DB250-9F97-419D-9EB5-925501B3C6A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0631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3.png"/><Relationship Id="rId7" Type="http://schemas.openxmlformats.org/officeDocument/2006/relationships/image" Target="../media/image2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2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3.png"/><Relationship Id="rId7" Type="http://schemas.openxmlformats.org/officeDocument/2006/relationships/chart" Target="../charts/chart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microsoft.com/office/2007/relationships/hdphoto" Target="../media/hdphoto2.wdp"/><Relationship Id="rId4" Type="http://schemas.openxmlformats.org/officeDocument/2006/relationships/image" Target="../media/image4.png"/><Relationship Id="rId9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3.png"/><Relationship Id="rId7" Type="http://schemas.openxmlformats.org/officeDocument/2006/relationships/image" Target="../media/image3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microsoft.com/office/2007/relationships/hdphoto" Target="../media/hdphoto2.wdp"/><Relationship Id="rId4" Type="http://schemas.openxmlformats.org/officeDocument/2006/relationships/image" Target="../media/image4.png"/><Relationship Id="rId9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5.jpeg"/><Relationship Id="rId7" Type="http://schemas.microsoft.com/office/2007/relationships/hdphoto" Target="../media/hdphoto2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slide" Target="slide2.xm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slide" Target="slide2.xm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4.png"/><Relationship Id="rId7" Type="http://schemas.openxmlformats.org/officeDocument/2006/relationships/slide" Target="slide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slide" Target="slide17.xml"/><Relationship Id="rId5" Type="http://schemas.openxmlformats.org/officeDocument/2006/relationships/image" Target="../media/image3.png"/><Relationship Id="rId10" Type="http://schemas.openxmlformats.org/officeDocument/2006/relationships/slide" Target="slide13.xml"/><Relationship Id="rId4" Type="http://schemas.microsoft.com/office/2007/relationships/hdphoto" Target="../media/hdphoto2.wdp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microsoft.com/office/2007/relationships/hdphoto" Target="../media/hdphoto2.wdp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.png"/><Relationship Id="rId7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microsoft.com/office/2007/relationships/hdphoto" Target="../media/hdphoto2.wdp"/><Relationship Id="rId10" Type="http://schemas.openxmlformats.org/officeDocument/2006/relationships/image" Target="../media/image12.jpeg"/><Relationship Id="rId4" Type="http://schemas.openxmlformats.org/officeDocument/2006/relationships/image" Target="../media/image4.pn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16.emf"/><Relationship Id="rId18" Type="http://schemas.openxmlformats.org/officeDocument/2006/relationships/image" Target="../media/image20.jpeg"/><Relationship Id="rId3" Type="http://schemas.openxmlformats.org/officeDocument/2006/relationships/slide" Target="slide2.xml"/><Relationship Id="rId7" Type="http://schemas.openxmlformats.org/officeDocument/2006/relationships/image" Target="../media/image2.png"/><Relationship Id="rId12" Type="http://schemas.openxmlformats.org/officeDocument/2006/relationships/image" Target="../media/image15.png"/><Relationship Id="rId17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8.jpeg"/><Relationship Id="rId20" Type="http://schemas.openxmlformats.org/officeDocument/2006/relationships/image" Target="../media/image22.jpeg"/><Relationship Id="rId1" Type="http://schemas.openxmlformats.org/officeDocument/2006/relationships/vmlDrawing" Target="../drawings/vmlDrawing1.vml"/><Relationship Id="rId6" Type="http://schemas.microsoft.com/office/2007/relationships/hdphoto" Target="../media/hdphoto2.wdp"/><Relationship Id="rId11" Type="http://schemas.openxmlformats.org/officeDocument/2006/relationships/image" Target="../media/image14.jpeg"/><Relationship Id="rId5" Type="http://schemas.openxmlformats.org/officeDocument/2006/relationships/image" Target="../media/image4.png"/><Relationship Id="rId15" Type="http://schemas.openxmlformats.org/officeDocument/2006/relationships/image" Target="../media/image17.jpeg"/><Relationship Id="rId10" Type="http://schemas.openxmlformats.org/officeDocument/2006/relationships/hyperlink" Target="http://www.google.com.co/imgres?imgurl=http://www.neumaticososfran.com/es/MichelinLogo.gif&amp;imgrefurl=http://www.neumaticososfran.com/es/nnuevo/ofertas.html&amp;usg=__ssRIE2aYnUPd2PR3QC9G6_6MBWA=&amp;h=472&amp;w=1299&amp;sz=20&amp;hl=es&amp;start=1&amp;itbs=1&amp;tbnid=ZRn_wANCkkgK0M:&amp;tbnh=55&amp;tbnw=150&amp;prev=/images?q=michelin+logo&amp;hl=es&amp;gbv=2&amp;tbs=isch:1" TargetMode="External"/><Relationship Id="rId19" Type="http://schemas.openxmlformats.org/officeDocument/2006/relationships/image" Target="../media/image21.png"/><Relationship Id="rId4" Type="http://schemas.openxmlformats.org/officeDocument/2006/relationships/image" Target="../media/image3.png"/><Relationship Id="rId9" Type="http://schemas.openxmlformats.org/officeDocument/2006/relationships/image" Target="../media/image13.png"/><Relationship Id="rId14" Type="http://schemas.openxmlformats.org/officeDocument/2006/relationships/hyperlink" Target="http://www.google.com.co/imgres?imgurl=http://www.iconarchive.com/icons/icons-land/points-of-interest/256/Factory-Yellow-icon.png&amp;imgrefurl=http://www.iconarchive.com/show/points-of-interest-icons-by-icons-land/Factory-Yellow-icon.html&amp;usg=__1SF_tvDPhKD7g96yB82FHtyeEe0=&amp;h=256&amp;w=256&amp;sz=59&amp;hl=es&amp;start=6&amp;itbs=1&amp;tbnid=XWlnSTR4nQ-SVM:&amp;tbnh=111&amp;tbnw=111&amp;prev=/images?q=FACTORY+ICON&amp;hl=es&amp;gbv=2&amp;tbs=isch: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3.png"/><Relationship Id="rId7" Type="http://schemas.openxmlformats.org/officeDocument/2006/relationships/image" Target="../media/image2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slide" Target="slide2.xm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19 Imagen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3083" y1="37222" x2="33083" y2="37222"/>
                        <a14:foregroundMark x1="30667" y1="37222" x2="30667" y2="37222"/>
                        <a14:foregroundMark x1="29000" y1="40185" x2="29000" y2="40185"/>
                        <a14:foregroundMark x1="30000" y1="38704" x2="30000" y2="38704"/>
                      </a14:backgroundRemoval>
                    </a14:imgEffect>
                    <a14:imgEffect>
                      <a14:colorTemperature colorTemp="112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070" y="-243408"/>
            <a:ext cx="10172227" cy="4577504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0" y="-1"/>
            <a:ext cx="1331640" cy="6857999"/>
          </a:xfrm>
          <a:prstGeom prst="rect">
            <a:avLst/>
          </a:prstGeo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9" name="Picture 2" descr="Ensambles Z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353" y="2564904"/>
            <a:ext cx="5949894" cy="210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3563888" y="5157192"/>
            <a:ext cx="38164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Rosa Liliana Rojas Castillo </a:t>
            </a:r>
          </a:p>
          <a:p>
            <a:pPr algn="ctr"/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Karen Lorena Cadena Bustos</a:t>
            </a:r>
          </a:p>
          <a:p>
            <a:pPr algn="ctr"/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GAF66 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CA1CB42-D600-47FA-AE99-895D268809C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135812"/>
            <a:ext cx="1680121" cy="554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572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Rectángulo"/>
          <p:cNvSpPr/>
          <p:nvPr/>
        </p:nvSpPr>
        <p:spPr>
          <a:xfrm>
            <a:off x="2399" y="7937"/>
            <a:ext cx="1331640" cy="6850063"/>
          </a:xfrm>
          <a:prstGeom prst="rect">
            <a:avLst/>
          </a:prstGeo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135812"/>
            <a:ext cx="1680121" cy="554903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33083" y1="37222" x2="33083" y2="37222"/>
                        <a14:foregroundMark x1="30667" y1="37222" x2="30667" y2="37222"/>
                        <a14:foregroundMark x1="29000" y1="40185" x2="29000" y2="40185"/>
                        <a14:foregroundMark x1="30000" y1="38704" x2="30000" y2="38704"/>
                      </a14:backgroundRemoval>
                    </a14:imgEffect>
                    <a14:imgEffect>
                      <a14:colorTemperature colorTemp="112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657" y="-213805"/>
            <a:ext cx="3526878" cy="1587096"/>
          </a:xfrm>
          <a:prstGeom prst="rect">
            <a:avLst/>
          </a:prstGeom>
        </p:spPr>
      </p:pic>
      <p:sp>
        <p:nvSpPr>
          <p:cNvPr id="7" name="16 Rectángulo"/>
          <p:cNvSpPr/>
          <p:nvPr/>
        </p:nvSpPr>
        <p:spPr>
          <a:xfrm>
            <a:off x="4032448" y="1121243"/>
            <a:ext cx="5220072" cy="75509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Picture 2" descr="Ensambles Z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675" y="512887"/>
            <a:ext cx="2051720" cy="72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086552" y="1142037"/>
            <a:ext cx="7772400" cy="992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400" dirty="0">
                <a:latin typeface="Arial" panose="020B0604020202020204" pitchFamily="34" charset="0"/>
                <a:cs typeface="Arial" panose="020B0604020202020204" pitchFamily="34" charset="0"/>
              </a:rPr>
              <a:t>PROPUESTA DE MEJORAMIENTO </a:t>
            </a:r>
          </a:p>
        </p:txBody>
      </p:sp>
      <p:pic>
        <p:nvPicPr>
          <p:cNvPr id="10" name="Picture 2" descr="Resultado de imagen para PLANES">
            <a:extLst>
              <a:ext uri="{FF2B5EF4-FFF2-40B4-BE49-F238E27FC236}">
                <a16:creationId xmlns:a16="http://schemas.microsoft.com/office/drawing/2014/main" id="{7D7B4469-6EE5-4CD6-835B-341EDA7CDD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719" y="1982921"/>
            <a:ext cx="3488168" cy="2416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Resultado de imagen para HOMBRE PENSANDO EN PROGRAMAS">
            <a:extLst>
              <a:ext uri="{FF2B5EF4-FFF2-40B4-BE49-F238E27FC236}">
                <a16:creationId xmlns:a16="http://schemas.microsoft.com/office/drawing/2014/main" id="{0D83D207-B524-450D-91F5-6DC4C92100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00" t="8666"/>
          <a:stretch/>
        </p:blipFill>
        <p:spPr bwMode="auto">
          <a:xfrm>
            <a:off x="5360711" y="3779505"/>
            <a:ext cx="3387753" cy="281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ubtítulo 5">
            <a:extLst>
              <a:ext uri="{FF2B5EF4-FFF2-40B4-BE49-F238E27FC236}">
                <a16:creationId xmlns:a16="http://schemas.microsoft.com/office/drawing/2014/main" id="{BA761175-2EA8-4240-81BE-1D12BDFA6D5B}"/>
              </a:ext>
            </a:extLst>
          </p:cNvPr>
          <p:cNvSpPr txBox="1">
            <a:spLocks/>
          </p:cNvSpPr>
          <p:nvPr/>
        </p:nvSpPr>
        <p:spPr>
          <a:xfrm>
            <a:off x="1855688" y="4581128"/>
            <a:ext cx="2827337" cy="163195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CO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PROYECTO DE AMPLIACIÓN DE MERCADO</a:t>
            </a:r>
          </a:p>
          <a:p>
            <a:pPr marL="0" indent="0">
              <a:buNone/>
            </a:pPr>
            <a:endParaRPr lang="es-CO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69903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Rectángulo"/>
          <p:cNvSpPr/>
          <p:nvPr/>
        </p:nvSpPr>
        <p:spPr>
          <a:xfrm>
            <a:off x="2399" y="7937"/>
            <a:ext cx="1331640" cy="6850063"/>
          </a:xfrm>
          <a:prstGeom prst="rect">
            <a:avLst/>
          </a:prstGeo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62" y="235435"/>
            <a:ext cx="1680121" cy="554903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33083" y1="37222" x2="33083" y2="37222"/>
                        <a14:foregroundMark x1="30667" y1="37222" x2="30667" y2="37222"/>
                        <a14:foregroundMark x1="29000" y1="40185" x2="29000" y2="40185"/>
                        <a14:foregroundMark x1="30000" y1="38704" x2="30000" y2="38704"/>
                      </a14:backgroundRemoval>
                    </a14:imgEffect>
                    <a14:imgEffect>
                      <a14:colorTemperature colorTemp="112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657" y="-213805"/>
            <a:ext cx="3526878" cy="1587096"/>
          </a:xfrm>
          <a:prstGeom prst="rect">
            <a:avLst/>
          </a:prstGeom>
        </p:spPr>
      </p:pic>
      <p:sp>
        <p:nvSpPr>
          <p:cNvPr id="7" name="16 Rectángulo"/>
          <p:cNvSpPr/>
          <p:nvPr/>
        </p:nvSpPr>
        <p:spPr>
          <a:xfrm>
            <a:off x="4032448" y="1121243"/>
            <a:ext cx="5220072" cy="75509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Picture 2" descr="Ensambles Z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675" y="512887"/>
            <a:ext cx="2051720" cy="72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781451" y="6594706"/>
            <a:ext cx="550928" cy="365125"/>
          </a:xfrm>
        </p:spPr>
        <p:txBody>
          <a:bodyPr/>
          <a:lstStyle/>
          <a:p>
            <a:fld id="{2066355A-084C-D24E-9AD2-7E4FC41EA627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3" name="Picture 2" descr="Resultado de imagen para analisis de estados financieros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842" y="1458814"/>
            <a:ext cx="6961172" cy="5220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ángulo 13"/>
          <p:cNvSpPr/>
          <p:nvPr/>
        </p:nvSpPr>
        <p:spPr>
          <a:xfrm>
            <a:off x="4110798" y="3166096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Elipse 15"/>
          <p:cNvSpPr/>
          <p:nvPr/>
        </p:nvSpPr>
        <p:spPr>
          <a:xfrm>
            <a:off x="4030650" y="1282275"/>
            <a:ext cx="2385647" cy="102694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PROYECCION A 5 AÑOS</a:t>
            </a:r>
          </a:p>
        </p:txBody>
      </p:sp>
      <p:cxnSp>
        <p:nvCxnSpPr>
          <p:cNvPr id="17" name="Conector recto de flecha 16"/>
          <p:cNvCxnSpPr>
            <a:stCxn id="16" idx="3"/>
          </p:cNvCxnSpPr>
          <p:nvPr/>
        </p:nvCxnSpPr>
        <p:spPr>
          <a:xfrm flipH="1">
            <a:off x="3586012" y="2158824"/>
            <a:ext cx="794008" cy="876446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>
            <a:stCxn id="16" idx="5"/>
            <a:endCxn id="20" idx="0"/>
          </p:cNvCxnSpPr>
          <p:nvPr/>
        </p:nvCxnSpPr>
        <p:spPr>
          <a:xfrm>
            <a:off x="6066927" y="2158824"/>
            <a:ext cx="657700" cy="356601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9" name="Elipse 18"/>
          <p:cNvSpPr/>
          <p:nvPr/>
        </p:nvSpPr>
        <p:spPr>
          <a:xfrm>
            <a:off x="4542714" y="2887560"/>
            <a:ext cx="1405697" cy="67173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Gastos</a:t>
            </a:r>
          </a:p>
        </p:txBody>
      </p:sp>
      <p:sp>
        <p:nvSpPr>
          <p:cNvPr id="20" name="Elipse 19"/>
          <p:cNvSpPr/>
          <p:nvPr/>
        </p:nvSpPr>
        <p:spPr>
          <a:xfrm>
            <a:off x="5790671" y="2515425"/>
            <a:ext cx="1867912" cy="67173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Inversiones</a:t>
            </a:r>
          </a:p>
        </p:txBody>
      </p:sp>
      <p:cxnSp>
        <p:nvCxnSpPr>
          <p:cNvPr id="21" name="Conector recto de flecha 20"/>
          <p:cNvCxnSpPr>
            <a:stCxn id="32" idx="4"/>
            <a:endCxn id="23" idx="1"/>
          </p:cNvCxnSpPr>
          <p:nvPr/>
        </p:nvCxnSpPr>
        <p:spPr>
          <a:xfrm>
            <a:off x="3916314" y="3107591"/>
            <a:ext cx="407036" cy="110231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>
            <a:stCxn id="20" idx="4"/>
            <a:endCxn id="23" idx="7"/>
          </p:cNvCxnSpPr>
          <p:nvPr/>
        </p:nvCxnSpPr>
        <p:spPr>
          <a:xfrm flipH="1">
            <a:off x="6183506" y="3187157"/>
            <a:ext cx="541121" cy="102274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3" name="Elipse 22"/>
          <p:cNvSpPr/>
          <p:nvPr/>
        </p:nvSpPr>
        <p:spPr>
          <a:xfrm>
            <a:off x="3938099" y="4038907"/>
            <a:ext cx="2630658" cy="116761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Flujo de Caja</a:t>
            </a:r>
          </a:p>
        </p:txBody>
      </p:sp>
      <p:sp>
        <p:nvSpPr>
          <p:cNvPr id="25" name="Elipse 24"/>
          <p:cNvSpPr/>
          <p:nvPr/>
        </p:nvSpPr>
        <p:spPr>
          <a:xfrm>
            <a:off x="1712754" y="5137823"/>
            <a:ext cx="2137094" cy="101375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Rentabilidad para el inversor</a:t>
            </a:r>
          </a:p>
        </p:txBody>
      </p:sp>
      <p:cxnSp>
        <p:nvCxnSpPr>
          <p:cNvPr id="26" name="Conector recto de flecha 25"/>
          <p:cNvCxnSpPr>
            <a:stCxn id="23" idx="5"/>
            <a:endCxn id="27" idx="0"/>
          </p:cNvCxnSpPr>
          <p:nvPr/>
        </p:nvCxnSpPr>
        <p:spPr>
          <a:xfrm>
            <a:off x="6183506" y="5035532"/>
            <a:ext cx="1467880" cy="102291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7" name="Elipse 26"/>
          <p:cNvSpPr/>
          <p:nvPr/>
        </p:nvSpPr>
        <p:spPr>
          <a:xfrm>
            <a:off x="6524010" y="5137823"/>
            <a:ext cx="2254752" cy="109069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Disminuir riesgo de liquidez</a:t>
            </a:r>
          </a:p>
        </p:txBody>
      </p:sp>
      <p:sp>
        <p:nvSpPr>
          <p:cNvPr id="32" name="Elipse 31"/>
          <p:cNvSpPr/>
          <p:nvPr/>
        </p:nvSpPr>
        <p:spPr>
          <a:xfrm>
            <a:off x="3213465" y="2435859"/>
            <a:ext cx="1405697" cy="67173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Ventas</a:t>
            </a:r>
          </a:p>
        </p:txBody>
      </p:sp>
      <p:cxnSp>
        <p:nvCxnSpPr>
          <p:cNvPr id="33" name="Conector recto de flecha 32"/>
          <p:cNvCxnSpPr>
            <a:endCxn id="19" idx="0"/>
          </p:cNvCxnSpPr>
          <p:nvPr/>
        </p:nvCxnSpPr>
        <p:spPr>
          <a:xfrm>
            <a:off x="5223475" y="2287464"/>
            <a:ext cx="22088" cy="600096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0" name="Conector recto de flecha 39"/>
          <p:cNvCxnSpPr>
            <a:stCxn id="19" idx="4"/>
            <a:endCxn id="23" idx="0"/>
          </p:cNvCxnSpPr>
          <p:nvPr/>
        </p:nvCxnSpPr>
        <p:spPr>
          <a:xfrm>
            <a:off x="5245563" y="3559292"/>
            <a:ext cx="7865" cy="479615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9" name="Conector recto de flecha 58"/>
          <p:cNvCxnSpPr>
            <a:stCxn id="23" idx="3"/>
            <a:endCxn id="25" idx="0"/>
          </p:cNvCxnSpPr>
          <p:nvPr/>
        </p:nvCxnSpPr>
        <p:spPr>
          <a:xfrm flipH="1">
            <a:off x="2781301" y="5035532"/>
            <a:ext cx="1542049" cy="102291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1607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0" grpId="0" animBg="1"/>
      <p:bldP spid="23" grpId="0" animBg="1"/>
      <p:bldP spid="25" grpId="0" animBg="1"/>
      <p:bldP spid="27" grpId="0" animBg="1"/>
      <p:bldP spid="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Rectángulo"/>
          <p:cNvSpPr/>
          <p:nvPr/>
        </p:nvSpPr>
        <p:spPr>
          <a:xfrm>
            <a:off x="2399" y="7937"/>
            <a:ext cx="1331640" cy="6850063"/>
          </a:xfrm>
          <a:prstGeom prst="rect">
            <a:avLst/>
          </a:prstGeo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135812"/>
            <a:ext cx="1680121" cy="554903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33083" y1="37222" x2="33083" y2="37222"/>
                        <a14:foregroundMark x1="30667" y1="37222" x2="30667" y2="37222"/>
                        <a14:foregroundMark x1="29000" y1="40185" x2="29000" y2="40185"/>
                        <a14:foregroundMark x1="30000" y1="38704" x2="30000" y2="38704"/>
                      </a14:backgroundRemoval>
                    </a14:imgEffect>
                    <a14:imgEffect>
                      <a14:colorTemperature colorTemp="112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657" y="-213805"/>
            <a:ext cx="3526878" cy="1587096"/>
          </a:xfrm>
          <a:prstGeom prst="rect">
            <a:avLst/>
          </a:prstGeom>
        </p:spPr>
      </p:pic>
      <p:sp>
        <p:nvSpPr>
          <p:cNvPr id="7" name="16 Rectángulo"/>
          <p:cNvSpPr/>
          <p:nvPr/>
        </p:nvSpPr>
        <p:spPr>
          <a:xfrm>
            <a:off x="4032448" y="1121243"/>
            <a:ext cx="5220072" cy="75509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Picture 2" descr="Ensambles Z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675" y="512887"/>
            <a:ext cx="2051720" cy="72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Grá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7815128"/>
              </p:ext>
            </p:extLst>
          </p:nvPr>
        </p:nvGraphicFramePr>
        <p:xfrm>
          <a:off x="2946494" y="1238243"/>
          <a:ext cx="5009882" cy="3230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9" name="Rectángulo redondeado 8"/>
          <p:cNvSpPr/>
          <p:nvPr/>
        </p:nvSpPr>
        <p:spPr>
          <a:xfrm>
            <a:off x="2946494" y="5007067"/>
            <a:ext cx="1819615" cy="67629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VPN $ 851 MILL 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7009310" y="5019225"/>
            <a:ext cx="1572832" cy="66413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TIR 82%</a:t>
            </a:r>
          </a:p>
        </p:txBody>
      </p:sp>
      <p:pic>
        <p:nvPicPr>
          <p:cNvPr id="12" name="Picture 8" descr="Resultado de imagen para vpn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472" y="4468944"/>
            <a:ext cx="2179806" cy="1764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Resultado de imagen para tir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850" y="4471131"/>
            <a:ext cx="1889720" cy="1889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1772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Rectángulo"/>
          <p:cNvSpPr/>
          <p:nvPr/>
        </p:nvSpPr>
        <p:spPr>
          <a:xfrm>
            <a:off x="2399" y="7937"/>
            <a:ext cx="1331640" cy="6850063"/>
          </a:xfrm>
          <a:prstGeom prst="rect">
            <a:avLst/>
          </a:prstGeo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135812"/>
            <a:ext cx="1680121" cy="554903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33083" y1="37222" x2="33083" y2="37222"/>
                        <a14:foregroundMark x1="30667" y1="37222" x2="30667" y2="37222"/>
                        <a14:foregroundMark x1="29000" y1="40185" x2="29000" y2="40185"/>
                        <a14:foregroundMark x1="30000" y1="38704" x2="30000" y2="38704"/>
                      </a14:backgroundRemoval>
                    </a14:imgEffect>
                    <a14:imgEffect>
                      <a14:colorTemperature colorTemp="112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657" y="-213805"/>
            <a:ext cx="3526878" cy="1587096"/>
          </a:xfrm>
          <a:prstGeom prst="rect">
            <a:avLst/>
          </a:prstGeom>
        </p:spPr>
      </p:pic>
      <p:sp>
        <p:nvSpPr>
          <p:cNvPr id="7" name="16 Rectángulo"/>
          <p:cNvSpPr/>
          <p:nvPr/>
        </p:nvSpPr>
        <p:spPr>
          <a:xfrm>
            <a:off x="4032448" y="1121243"/>
            <a:ext cx="5220072" cy="75509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Picture 2" descr="Ensambles Z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675" y="512887"/>
            <a:ext cx="2051720" cy="72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086552" y="1142037"/>
            <a:ext cx="7772400" cy="992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400" dirty="0"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</a:p>
        </p:txBody>
      </p:sp>
      <p:pic>
        <p:nvPicPr>
          <p:cNvPr id="14" name="Picture 4" descr="Resultado de imagen para conquista de nuevos mercados automotore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295" y="2375145"/>
            <a:ext cx="3865130" cy="2540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Resultado de imagen para incremento en venta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955" y="2099983"/>
            <a:ext cx="3144880" cy="2790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Resultado de imagen para conquista de nuevos mercados automotore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616" y="4915761"/>
            <a:ext cx="3001797" cy="186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498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426" y="875565"/>
            <a:ext cx="5086350" cy="381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5 Rectángulo"/>
          <p:cNvSpPr/>
          <p:nvPr/>
        </p:nvSpPr>
        <p:spPr>
          <a:xfrm>
            <a:off x="2399" y="7937"/>
            <a:ext cx="1331640" cy="6850063"/>
          </a:xfrm>
          <a:prstGeom prst="rect">
            <a:avLst/>
          </a:prstGeo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135812"/>
            <a:ext cx="1680121" cy="554903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33083" y1="37222" x2="33083" y2="37222"/>
                        <a14:foregroundMark x1="30667" y1="37222" x2="30667" y2="37222"/>
                        <a14:foregroundMark x1="29000" y1="40185" x2="29000" y2="40185"/>
                        <a14:foregroundMark x1="30000" y1="38704" x2="30000" y2="38704"/>
                      </a14:backgroundRemoval>
                    </a14:imgEffect>
                    <a14:imgEffect>
                      <a14:colorTemperature colorTemp="112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657" y="-213805"/>
            <a:ext cx="3526878" cy="1587096"/>
          </a:xfrm>
          <a:prstGeom prst="rect">
            <a:avLst/>
          </a:prstGeom>
        </p:spPr>
      </p:pic>
      <p:sp>
        <p:nvSpPr>
          <p:cNvPr id="7" name="16 Rectángulo"/>
          <p:cNvSpPr/>
          <p:nvPr/>
        </p:nvSpPr>
        <p:spPr>
          <a:xfrm>
            <a:off x="4032448" y="1121243"/>
            <a:ext cx="5220072" cy="75509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Picture 2" descr="Ensambles Z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675" y="512887"/>
            <a:ext cx="2051720" cy="72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07A5D507-E5D9-489C-80EF-07C3D317794A}"/>
              </a:ext>
            </a:extLst>
          </p:cNvPr>
          <p:cNvSpPr/>
          <p:nvPr/>
        </p:nvSpPr>
        <p:spPr>
          <a:xfrm>
            <a:off x="1694539" y="4675190"/>
            <a:ext cx="70202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es-CO" dirty="0"/>
              <a:t>En el análisis de sensibilidad al bajar las ventas en un 5%, y mantener los costos fijos, la TIR se presenta en un 81%, lo cual significa una gran rentabilidad.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endParaRPr lang="es-CO" dirty="0"/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es-CO" dirty="0"/>
              <a:t> En el segundo análisis de sensibilidad, los costos  se incrementan en un 5% y las ventas se mantienen fijas, la TIR es del 80.</a:t>
            </a:r>
          </a:p>
        </p:txBody>
      </p:sp>
    </p:spTree>
    <p:extLst>
      <p:ext uri="{BB962C8B-B14F-4D97-AF65-F5344CB8AC3E}">
        <p14:creationId xmlns:p14="http://schemas.microsoft.com/office/powerpoint/2010/main" val="489793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mph" presetSubtype="0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9" dur="15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Rectángulo"/>
          <p:cNvSpPr/>
          <p:nvPr/>
        </p:nvSpPr>
        <p:spPr>
          <a:xfrm>
            <a:off x="2399" y="7937"/>
            <a:ext cx="1331640" cy="6850063"/>
          </a:xfrm>
          <a:prstGeom prst="rect">
            <a:avLst/>
          </a:prstGeo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135812"/>
            <a:ext cx="1680121" cy="554903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33083" y1="37222" x2="33083" y2="37222"/>
                        <a14:foregroundMark x1="30667" y1="37222" x2="30667" y2="37222"/>
                        <a14:foregroundMark x1="29000" y1="40185" x2="29000" y2="40185"/>
                        <a14:foregroundMark x1="30000" y1="38704" x2="30000" y2="38704"/>
                      </a14:backgroundRemoval>
                    </a14:imgEffect>
                    <a14:imgEffect>
                      <a14:colorTemperature colorTemp="112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657" y="-213805"/>
            <a:ext cx="3526878" cy="1587096"/>
          </a:xfrm>
          <a:prstGeom prst="rect">
            <a:avLst/>
          </a:prstGeom>
        </p:spPr>
      </p:pic>
      <p:sp>
        <p:nvSpPr>
          <p:cNvPr id="7" name="16 Rectángulo"/>
          <p:cNvSpPr/>
          <p:nvPr/>
        </p:nvSpPr>
        <p:spPr>
          <a:xfrm>
            <a:off x="4032448" y="1121243"/>
            <a:ext cx="5220072" cy="75509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Picture 2" descr="Ensambles Z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675" y="512887"/>
            <a:ext cx="2051720" cy="72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ítulo 1"/>
          <p:cNvSpPr txBox="1">
            <a:spLocks/>
          </p:cNvSpPr>
          <p:nvPr/>
        </p:nvSpPr>
        <p:spPr>
          <a:xfrm>
            <a:off x="1302882" y="1350370"/>
            <a:ext cx="7772400" cy="992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400" dirty="0">
                <a:latin typeface="Arial" panose="020B0604020202020204" pitchFamily="34" charset="0"/>
                <a:cs typeface="Arial" panose="020B0604020202020204" pitchFamily="34" charset="0"/>
              </a:rPr>
              <a:t>RECOMENDACIONES</a:t>
            </a:r>
          </a:p>
        </p:txBody>
      </p:sp>
      <p:pic>
        <p:nvPicPr>
          <p:cNvPr id="12" name="Picture 2" descr="Sistema de GestiÃ³n de la Calida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201" y="2342827"/>
            <a:ext cx="7063420" cy="4085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678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Rectángulo"/>
          <p:cNvSpPr/>
          <p:nvPr/>
        </p:nvSpPr>
        <p:spPr>
          <a:xfrm>
            <a:off x="2399" y="7937"/>
            <a:ext cx="1331640" cy="6850063"/>
          </a:xfrm>
          <a:prstGeom prst="rect">
            <a:avLst/>
          </a:prstGeo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135812"/>
            <a:ext cx="1680121" cy="554903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33083" y1="37222" x2="33083" y2="37222"/>
                        <a14:foregroundMark x1="30667" y1="37222" x2="30667" y2="37222"/>
                        <a14:foregroundMark x1="29000" y1="40185" x2="29000" y2="40185"/>
                        <a14:foregroundMark x1="30000" y1="38704" x2="30000" y2="38704"/>
                      </a14:backgroundRemoval>
                    </a14:imgEffect>
                    <a14:imgEffect>
                      <a14:colorTemperature colorTemp="112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657" y="-213805"/>
            <a:ext cx="3526878" cy="1587096"/>
          </a:xfrm>
          <a:prstGeom prst="rect">
            <a:avLst/>
          </a:prstGeom>
        </p:spPr>
      </p:pic>
      <p:sp>
        <p:nvSpPr>
          <p:cNvPr id="7" name="16 Rectángulo"/>
          <p:cNvSpPr/>
          <p:nvPr/>
        </p:nvSpPr>
        <p:spPr>
          <a:xfrm>
            <a:off x="4032448" y="1121243"/>
            <a:ext cx="5220072" cy="75509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Picture 2" descr="Ensambles Z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675" y="512887"/>
            <a:ext cx="2051720" cy="72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ítulo 4">
            <a:extLst>
              <a:ext uri="{FF2B5EF4-FFF2-40B4-BE49-F238E27FC236}">
                <a16:creationId xmlns:a16="http://schemas.microsoft.com/office/drawing/2014/main" id="{C7A19942-7D97-4652-A428-DB23EBE3C115}"/>
              </a:ext>
            </a:extLst>
          </p:cNvPr>
          <p:cNvSpPr txBox="1">
            <a:spLocks/>
          </p:cNvSpPr>
          <p:nvPr/>
        </p:nvSpPr>
        <p:spPr>
          <a:xfrm>
            <a:off x="323528" y="1337457"/>
            <a:ext cx="8234039" cy="115130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4" descr="Imagen relacionad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388" y="1513996"/>
            <a:ext cx="6504028" cy="4764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265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Rectángulo"/>
          <p:cNvSpPr/>
          <p:nvPr/>
        </p:nvSpPr>
        <p:spPr>
          <a:xfrm>
            <a:off x="2399" y="7937"/>
            <a:ext cx="1331640" cy="6850063"/>
          </a:xfrm>
          <a:prstGeom prst="rect">
            <a:avLst/>
          </a:prstGeo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135812"/>
            <a:ext cx="1680121" cy="554903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33083" y1="37222" x2="33083" y2="37222"/>
                        <a14:foregroundMark x1="30667" y1="37222" x2="30667" y2="37222"/>
                        <a14:foregroundMark x1="29000" y1="40185" x2="29000" y2="40185"/>
                        <a14:foregroundMark x1="30000" y1="38704" x2="30000" y2="38704"/>
                      </a14:backgroundRemoval>
                    </a14:imgEffect>
                    <a14:imgEffect>
                      <a14:colorTemperature colorTemp="112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657" y="-213805"/>
            <a:ext cx="3526878" cy="1587096"/>
          </a:xfrm>
          <a:prstGeom prst="rect">
            <a:avLst/>
          </a:prstGeom>
        </p:spPr>
      </p:pic>
      <p:sp>
        <p:nvSpPr>
          <p:cNvPr id="7" name="16 Rectángulo"/>
          <p:cNvSpPr/>
          <p:nvPr/>
        </p:nvSpPr>
        <p:spPr>
          <a:xfrm>
            <a:off x="4032448" y="1121243"/>
            <a:ext cx="5220072" cy="75509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Picture 2" descr="Ensambles Z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675" y="512887"/>
            <a:ext cx="2051720" cy="72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ítulo 4">
            <a:extLst>
              <a:ext uri="{FF2B5EF4-FFF2-40B4-BE49-F238E27FC236}">
                <a16:creationId xmlns:a16="http://schemas.microsoft.com/office/drawing/2014/main" id="{C7A19942-7D97-4652-A428-DB23EBE3C115}"/>
              </a:ext>
            </a:extLst>
          </p:cNvPr>
          <p:cNvSpPr txBox="1">
            <a:spLocks/>
          </p:cNvSpPr>
          <p:nvPr/>
        </p:nvSpPr>
        <p:spPr>
          <a:xfrm>
            <a:off x="323528" y="1337457"/>
            <a:ext cx="8234039" cy="115130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4" t="30512" r="8766" b="5619"/>
          <a:stretch/>
        </p:blipFill>
        <p:spPr>
          <a:xfrm>
            <a:off x="1435265" y="2276872"/>
            <a:ext cx="7538820" cy="370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743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2399" y="7937"/>
            <a:ext cx="1331640" cy="6850063"/>
          </a:xfrm>
          <a:prstGeom prst="rect">
            <a:avLst/>
          </a:prstGeo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026" name="Picture 2" descr="Ensambles Z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238" y="409115"/>
            <a:ext cx="2051720" cy="72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4" descr="Resultado de imagen para universidad pilot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AutoShape 6" descr="Resultado de imagen para universidad pilot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11" name="10 Imagen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33083" y1="37222" x2="33083" y2="37222"/>
                        <a14:foregroundMark x1="30667" y1="37222" x2="30667" y2="37222"/>
                        <a14:foregroundMark x1="29000" y1="40185" x2="29000" y2="40185"/>
                        <a14:foregroundMark x1="30000" y1="38704" x2="30000" y2="38704"/>
                      </a14:backgroundRemoval>
                    </a14:imgEffect>
                    <a14:imgEffect>
                      <a14:colorTemperature colorTemp="112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7785" y="-144463"/>
            <a:ext cx="3526878" cy="1587096"/>
          </a:xfrm>
          <a:prstGeom prst="rect">
            <a:avLst/>
          </a:prstGeom>
        </p:spPr>
      </p:pic>
      <p:sp>
        <p:nvSpPr>
          <p:cNvPr id="17" name="16 Rectángulo"/>
          <p:cNvSpPr/>
          <p:nvPr/>
        </p:nvSpPr>
        <p:spPr>
          <a:xfrm>
            <a:off x="4032448" y="1121243"/>
            <a:ext cx="5220072" cy="75509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135812"/>
            <a:ext cx="1680121" cy="554903"/>
          </a:xfrm>
          <a:prstGeom prst="rect">
            <a:avLst/>
          </a:prstGeom>
        </p:spPr>
      </p:pic>
      <p:sp>
        <p:nvSpPr>
          <p:cNvPr id="10" name="Rectángulo: esquinas redondeadas 8">
            <a:hlinkClick r:id="rId6" action="ppaction://hlinksldjump"/>
            <a:extLst>
              <a:ext uri="{FF2B5EF4-FFF2-40B4-BE49-F238E27FC236}">
                <a16:creationId xmlns:a16="http://schemas.microsoft.com/office/drawing/2014/main" id="{B567CD96-C0FB-4D2C-92B1-F5093BF1EE8F}"/>
              </a:ext>
            </a:extLst>
          </p:cNvPr>
          <p:cNvSpPr/>
          <p:nvPr/>
        </p:nvSpPr>
        <p:spPr>
          <a:xfrm>
            <a:off x="1406916" y="1208787"/>
            <a:ext cx="2023393" cy="77372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INFORMACIÓN GENERAL</a:t>
            </a:r>
          </a:p>
        </p:txBody>
      </p:sp>
      <p:sp>
        <p:nvSpPr>
          <p:cNvPr id="12" name="Rectángulo: esquinas redondeadas 9">
            <a:hlinkClick r:id="rId7" action="ppaction://hlinksldjump"/>
            <a:extLst>
              <a:ext uri="{FF2B5EF4-FFF2-40B4-BE49-F238E27FC236}">
                <a16:creationId xmlns:a16="http://schemas.microsoft.com/office/drawing/2014/main" id="{C357513A-A10B-4226-8231-827325D80A87}"/>
              </a:ext>
            </a:extLst>
          </p:cNvPr>
          <p:cNvSpPr/>
          <p:nvPr/>
        </p:nvSpPr>
        <p:spPr>
          <a:xfrm>
            <a:off x="2838589" y="1982510"/>
            <a:ext cx="1594613" cy="94253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PROBLEMA</a:t>
            </a:r>
          </a:p>
        </p:txBody>
      </p:sp>
      <p:sp>
        <p:nvSpPr>
          <p:cNvPr id="13" name="Rectángulo: esquinas redondeadas 12">
            <a:hlinkClick r:id="rId8" action="ppaction://hlinksldjump"/>
            <a:extLst>
              <a:ext uri="{FF2B5EF4-FFF2-40B4-BE49-F238E27FC236}">
                <a16:creationId xmlns:a16="http://schemas.microsoft.com/office/drawing/2014/main" id="{D020FA2D-A70F-46DD-A7CB-39E53CB91714}"/>
              </a:ext>
            </a:extLst>
          </p:cNvPr>
          <p:cNvSpPr/>
          <p:nvPr/>
        </p:nvSpPr>
        <p:spPr>
          <a:xfrm>
            <a:off x="3664378" y="2914158"/>
            <a:ext cx="1967473" cy="94253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DIAGNOSTICO</a:t>
            </a:r>
          </a:p>
        </p:txBody>
      </p:sp>
      <p:sp>
        <p:nvSpPr>
          <p:cNvPr id="19" name="Rectángulo: esquinas redondeadas 10">
            <a:hlinkClick r:id="rId9" action="ppaction://hlinksldjump"/>
            <a:extLst>
              <a:ext uri="{FF2B5EF4-FFF2-40B4-BE49-F238E27FC236}">
                <a16:creationId xmlns:a16="http://schemas.microsoft.com/office/drawing/2014/main" id="{DACF429B-3CD7-4E62-857B-C27E4C5F4B92}"/>
              </a:ext>
            </a:extLst>
          </p:cNvPr>
          <p:cNvSpPr/>
          <p:nvPr/>
        </p:nvSpPr>
        <p:spPr>
          <a:xfrm>
            <a:off x="4535946" y="3854745"/>
            <a:ext cx="2191809" cy="94253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PROPUESTA DE MEJORAMIENTO</a:t>
            </a:r>
          </a:p>
        </p:txBody>
      </p:sp>
      <p:sp>
        <p:nvSpPr>
          <p:cNvPr id="20" name="Rectángulo: esquinas redondeadas 13">
            <a:hlinkClick r:id="rId10" action="ppaction://hlinksldjump"/>
            <a:extLst>
              <a:ext uri="{FF2B5EF4-FFF2-40B4-BE49-F238E27FC236}">
                <a16:creationId xmlns:a16="http://schemas.microsoft.com/office/drawing/2014/main" id="{53EF6360-35DA-47D7-837C-4F9479257A38}"/>
              </a:ext>
            </a:extLst>
          </p:cNvPr>
          <p:cNvSpPr/>
          <p:nvPr/>
        </p:nvSpPr>
        <p:spPr>
          <a:xfrm>
            <a:off x="5526360" y="4797280"/>
            <a:ext cx="2232248" cy="94253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</a:p>
        </p:txBody>
      </p:sp>
      <p:sp>
        <p:nvSpPr>
          <p:cNvPr id="21" name="Rectángulo: esquinas redondeadas 11">
            <a:hlinkClick r:id="rId11" action="ppaction://hlinksldjump"/>
            <a:extLst>
              <a:ext uri="{FF2B5EF4-FFF2-40B4-BE49-F238E27FC236}">
                <a16:creationId xmlns:a16="http://schemas.microsoft.com/office/drawing/2014/main" id="{8C0BFAB6-2DE4-4E06-A9DB-DD912530BB21}"/>
              </a:ext>
            </a:extLst>
          </p:cNvPr>
          <p:cNvSpPr/>
          <p:nvPr/>
        </p:nvSpPr>
        <p:spPr>
          <a:xfrm>
            <a:off x="6710267" y="5737867"/>
            <a:ext cx="2096682" cy="94253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INFORMACIÓN ADICIONAL</a:t>
            </a:r>
          </a:p>
        </p:txBody>
      </p:sp>
    </p:spTree>
    <p:extLst>
      <p:ext uri="{BB962C8B-B14F-4D97-AF65-F5344CB8AC3E}">
        <p14:creationId xmlns:p14="http://schemas.microsoft.com/office/powerpoint/2010/main" val="3191406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animBg="1"/>
      <p:bldP spid="20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Rectángulo"/>
          <p:cNvSpPr/>
          <p:nvPr/>
        </p:nvSpPr>
        <p:spPr>
          <a:xfrm>
            <a:off x="2399" y="7937"/>
            <a:ext cx="1331640" cy="6850063"/>
          </a:xfrm>
          <a:prstGeom prst="rect">
            <a:avLst/>
          </a:prstGeo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135812"/>
            <a:ext cx="1680121" cy="554903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33083" y1="37222" x2="33083" y2="37222"/>
                        <a14:foregroundMark x1="30667" y1="37222" x2="30667" y2="37222"/>
                        <a14:foregroundMark x1="29000" y1="40185" x2="29000" y2="40185"/>
                        <a14:foregroundMark x1="30000" y1="38704" x2="30000" y2="38704"/>
                      </a14:backgroundRemoval>
                    </a14:imgEffect>
                    <a14:imgEffect>
                      <a14:colorTemperature colorTemp="112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657" y="-213805"/>
            <a:ext cx="3526878" cy="1587096"/>
          </a:xfrm>
          <a:prstGeom prst="rect">
            <a:avLst/>
          </a:prstGeom>
        </p:spPr>
      </p:pic>
      <p:sp>
        <p:nvSpPr>
          <p:cNvPr id="7" name="16 Rectángulo"/>
          <p:cNvSpPr/>
          <p:nvPr/>
        </p:nvSpPr>
        <p:spPr>
          <a:xfrm>
            <a:off x="4032448" y="1121243"/>
            <a:ext cx="5220072" cy="75509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Picture 2" descr="Ensambles Z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675" y="512887"/>
            <a:ext cx="2051720" cy="72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9 Grupo">
            <a:extLst>
              <a:ext uri="{FF2B5EF4-FFF2-40B4-BE49-F238E27FC236}">
                <a16:creationId xmlns:a16="http://schemas.microsoft.com/office/drawing/2014/main" id="{1FFA45C6-9053-4F68-ADD5-DDDB58816B8D}"/>
              </a:ext>
            </a:extLst>
          </p:cNvPr>
          <p:cNvGrpSpPr>
            <a:grpSpLocks/>
          </p:cNvGrpSpPr>
          <p:nvPr/>
        </p:nvGrpSpPr>
        <p:grpSpPr bwMode="auto">
          <a:xfrm>
            <a:off x="1691680" y="2585737"/>
            <a:ext cx="6402392" cy="2044342"/>
            <a:chOff x="2001838" y="1196975"/>
            <a:chExt cx="5008562" cy="914400"/>
          </a:xfrm>
        </p:grpSpPr>
        <p:pic>
          <p:nvPicPr>
            <p:cNvPr id="14" name="Picture 4">
              <a:extLst>
                <a:ext uri="{FF2B5EF4-FFF2-40B4-BE49-F238E27FC236}">
                  <a16:creationId xmlns:a16="http://schemas.microsoft.com/office/drawing/2014/main" id="{90BC7102-BF4E-492E-9A41-D77EBB39ED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1838" y="1196975"/>
              <a:ext cx="1398587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5">
              <a:extLst>
                <a:ext uri="{FF2B5EF4-FFF2-40B4-BE49-F238E27FC236}">
                  <a16:creationId xmlns:a16="http://schemas.microsoft.com/office/drawing/2014/main" id="{DFCB774F-EFA5-48EA-B0E0-2B5EC1033E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800" y="1196975"/>
              <a:ext cx="1219200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6">
              <a:extLst>
                <a:ext uri="{FF2B5EF4-FFF2-40B4-BE49-F238E27FC236}">
                  <a16:creationId xmlns:a16="http://schemas.microsoft.com/office/drawing/2014/main" id="{7F21E630-F5B1-4DA6-A97F-AC20D36723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1196975"/>
              <a:ext cx="1219200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7">
              <a:extLst>
                <a:ext uri="{FF2B5EF4-FFF2-40B4-BE49-F238E27FC236}">
                  <a16:creationId xmlns:a16="http://schemas.microsoft.com/office/drawing/2014/main" id="{ABB41FB2-1A5C-4E34-9C3A-9BA1794634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1200" y="1196975"/>
              <a:ext cx="1219200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4C278DF-4B5D-4173-B861-36394E0A65A8}"/>
              </a:ext>
            </a:extLst>
          </p:cNvPr>
          <p:cNvSpPr/>
          <p:nvPr/>
        </p:nvSpPr>
        <p:spPr>
          <a:xfrm>
            <a:off x="2889918" y="5238651"/>
            <a:ext cx="51808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EMPRESA INDUSTRIAL DE BIENES Y SERVICIOS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42144D7D-1B8D-42A2-921A-51E77F738194}"/>
              </a:ext>
            </a:extLst>
          </p:cNvPr>
          <p:cNvSpPr/>
          <p:nvPr/>
        </p:nvSpPr>
        <p:spPr>
          <a:xfrm>
            <a:off x="3127483" y="5661248"/>
            <a:ext cx="44418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UBICADA EN ZONA FRANCA EN RIONEGRO</a:t>
            </a:r>
          </a:p>
        </p:txBody>
      </p:sp>
      <p:sp>
        <p:nvSpPr>
          <p:cNvPr id="20" name="Título 1"/>
          <p:cNvSpPr txBox="1">
            <a:spLocks/>
          </p:cNvSpPr>
          <p:nvPr/>
        </p:nvSpPr>
        <p:spPr>
          <a:xfrm>
            <a:off x="1334039" y="1430289"/>
            <a:ext cx="7772400" cy="992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400" dirty="0">
                <a:latin typeface="Arial" panose="020B0604020202020204" pitchFamily="34" charset="0"/>
                <a:cs typeface="Arial" panose="020B0604020202020204" pitchFamily="34" charset="0"/>
              </a:rPr>
              <a:t>INFORMACIÓN GENERAL </a:t>
            </a:r>
          </a:p>
        </p:txBody>
      </p:sp>
    </p:spTree>
    <p:extLst>
      <p:ext uri="{BB962C8B-B14F-4D97-AF65-F5344CB8AC3E}">
        <p14:creationId xmlns:p14="http://schemas.microsoft.com/office/powerpoint/2010/main" val="290693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Rectángulo"/>
          <p:cNvSpPr/>
          <p:nvPr/>
        </p:nvSpPr>
        <p:spPr>
          <a:xfrm>
            <a:off x="2399" y="7937"/>
            <a:ext cx="1331640" cy="6850063"/>
          </a:xfrm>
          <a:prstGeom prst="rect">
            <a:avLst/>
          </a:prstGeo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135812"/>
            <a:ext cx="1680121" cy="554903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33083" y1="37222" x2="33083" y2="37222"/>
                        <a14:foregroundMark x1="30667" y1="37222" x2="30667" y2="37222"/>
                        <a14:foregroundMark x1="29000" y1="40185" x2="29000" y2="40185"/>
                        <a14:foregroundMark x1="30000" y1="38704" x2="30000" y2="38704"/>
                      </a14:backgroundRemoval>
                    </a14:imgEffect>
                    <a14:imgEffect>
                      <a14:colorTemperature colorTemp="112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657" y="-213805"/>
            <a:ext cx="3526878" cy="1587096"/>
          </a:xfrm>
          <a:prstGeom prst="rect">
            <a:avLst/>
          </a:prstGeom>
        </p:spPr>
      </p:pic>
      <p:sp>
        <p:nvSpPr>
          <p:cNvPr id="7" name="16 Rectángulo"/>
          <p:cNvSpPr/>
          <p:nvPr/>
        </p:nvSpPr>
        <p:spPr>
          <a:xfrm>
            <a:off x="4032448" y="1121243"/>
            <a:ext cx="5220072" cy="75509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9" name="Picture 4" descr="Resultado de imagen para SOFAS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693" y="1373291"/>
            <a:ext cx="3003591" cy="1479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lh3.googleusercontent.com/AT7vEt5fILK8Ly07nkhE7MwsbHX76_C9LP55GNH0hAoflVJ_YIytNwxKyFO3zICGpVXHCxqW63eFm_a075Rjz7Yx-QlFW_TOOuCVEZyqodW5pL9uUi065SNM2jEyGZTrhzu0aNanGajek78FnYfjpzu0-5qlCed-BfuXT9W2nx2QYX9Q8OkxZu0frf1o0uOg5ylgVfCM1LKrW8CvtM8gzAoqLLLHzghW6JGO4ZBjS8NP3X02fGqacVCcGcajwb_jlKuP9GsUr_FxZk52TjqtVgVRYm9E044ztZGr4dYyH32XjfxvGS5LMrmCLNF15m0X8lMff7ldM8UfmI9XfEbvadTY9uSvFQA5J3f8qtDHYp5BDvd6RkO2ECxApWfoCPkU3RFcxqXW1CxDm02RsZV45p8vFVoBR_MR_kXzBwnOp_8xBLayH4NUV4m__2J2UDWDcY8AM061Vpv_nH8ovf_z6eD1gu96Dg6kS1qgs6JUwNvWw3PiVl8NL83bndhUPnPwgL4Rbt0fVvGDbr-5VbovZfCT_9sszqwSabW2oIBPUvi4QPEt6ZyqLKIfYLa1h3bX56WcFxhRsKWeyMKAvqhmYv-7Vy3Kn1CfqiraSd04nwVmrrl8DkYOGBUP4vNQOD0H=w370-h657-no">
            <a:extLst>
              <a:ext uri="{FF2B5EF4-FFF2-40B4-BE49-F238E27FC236}">
                <a16:creationId xmlns:a16="http://schemas.microsoft.com/office/drawing/2014/main" id="{D992853D-3C66-4BBF-B298-0AF1689324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918" y="1360449"/>
            <a:ext cx="3190985" cy="3623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nsambles Z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675" y="512887"/>
            <a:ext cx="2051720" cy="72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s://lh3.googleusercontent.com/IAzE0B0ut_0fR2QyK5Iv0ahaEm6cnxwGwQPalNM-9B1LuBD8AhbBtpOUjrVVJysBzluTHdZ1ndn8FfYonPgN4ISgEu4e5MJb0euJLZTsl7ANmfXU060pnMeVn6IiECNa5d8r8m26W7qHAIPDgoYTiY6GO7Kff3wVhdh3MUO6xQ2qsFAckL4zdq4GBl5xE-TF5E2-sZkixKRAn0OnP8p-IKqxgicvIctAkBLDOIf3Rqo4d0n7XINBKSxa4PKH8DnSAkSOXOvTElOBJcMv1Yj9GvFhI52RUFJj48u-hlkIfnfwqT1sbDEDFVHDxRQqXoAg1t36cp6mkcIzYM4wtde9xz0cLNhYHeyXOdqWxBwdpvwJlLCxDRGvDL4aL4zdcVNmYMqoZZoReutOCb28fW-AmHOv549HkGGrKiWQdku76iVwxDV8HMNV-EEpJlcciBnhChStom9tFGh3wwQ15hJRwQcBGLG9Cz35KwfwfQjZ-uxyQy2Ro8t0LE7X0cPDGJMcIRhMO0DtX4ywRCfMPUBKLilWRCYlVhFrgkas9705dmvidmCDlovrggBPidz2kZu2sMysHV3eT7Mdm98RlX4FrhdgaMhPsx1TlTmMWTq8zs2ZxZMl6O3MABiAsUXVmtew=w370-h657-no">
            <a:extLst>
              <a:ext uri="{FF2B5EF4-FFF2-40B4-BE49-F238E27FC236}">
                <a16:creationId xmlns:a16="http://schemas.microsoft.com/office/drawing/2014/main" id="{76E810AB-0F96-4115-A689-DBBC3A1A88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918" y="4005064"/>
            <a:ext cx="3249956" cy="27150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s://lh3.googleusercontent.com/jTvgPyRV641RRGxTV65ic3HrileW46hbLGCQAZgfXLElOGjEwW8bePuZIgVhhr0VTUSO66REZ7j0kAj0hI5FTdcjIkIp9Z03HCE06ladLnDx55V4A-XlR0uGyPabQT3aLV5hrCStdmZhMYlSVz4jmqmMxtAc43yqGrpvgPgFbkRWIk_uv67iNkeeqmyN8e-a0c3jCTGM0Sefdq4-BQCxfhIdHDl3XMDmZRJjRuNXtdcPr6PHj_p1NCbBGwT_mtCqSvmtoE2oTITDc00I2XWrAbp8fjl2ed7mlnD1GYaL52g8nxVG2j4ZdbzvR30GHMNbharAzlot9mtcjM3tym5aImqY50VL5kaKPwwjVsWCslowsthB97kmvof6cUTgPG_iTrRGevkcFGs4cDaPauqMQfEZwXrLrreLG22ZO4Ag58lMev79x_zgkMoyHE2gjzZfc9_qdHNpSfSideElW3GHaeW71HNCR2cLopnJX2XwSVyuzUEKi2_aWycP2fmlTy2Ju_Mf_-BOpAbW_2Yx-HFRJIe_ySgcjM5QG6QEhLBaekTJuSJtGGpHqNl2d2-9fmEBPudPRKk2rLW-YM1vdvwhY0v9N7FKhAGOX8b_NXn-X4GXg9pE2zaO_l5KXOhLjb0=w124-h220-no">
            <a:extLst>
              <a:ext uri="{FF2B5EF4-FFF2-40B4-BE49-F238E27FC236}">
                <a16:creationId xmlns:a16="http://schemas.microsoft.com/office/drawing/2014/main" id="{3C3DA9D8-0075-4C79-9B3F-4C665E2EE5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79" y="2852301"/>
            <a:ext cx="2521022" cy="34227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3759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Rectángulo"/>
          <p:cNvSpPr/>
          <p:nvPr/>
        </p:nvSpPr>
        <p:spPr>
          <a:xfrm>
            <a:off x="2399" y="7937"/>
            <a:ext cx="1331640" cy="6850063"/>
          </a:xfrm>
          <a:prstGeom prst="rect">
            <a:avLst/>
          </a:prstGeo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135812"/>
            <a:ext cx="1680121" cy="554903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33083" y1="37222" x2="33083" y2="37222"/>
                        <a14:foregroundMark x1="30667" y1="37222" x2="30667" y2="37222"/>
                        <a14:foregroundMark x1="29000" y1="40185" x2="29000" y2="40185"/>
                        <a14:foregroundMark x1="30000" y1="38704" x2="30000" y2="38704"/>
                      </a14:backgroundRemoval>
                    </a14:imgEffect>
                    <a14:imgEffect>
                      <a14:colorTemperature colorTemp="112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657" y="-213805"/>
            <a:ext cx="3526878" cy="1587096"/>
          </a:xfrm>
          <a:prstGeom prst="rect">
            <a:avLst/>
          </a:prstGeom>
        </p:spPr>
      </p:pic>
      <p:sp>
        <p:nvSpPr>
          <p:cNvPr id="7" name="16 Rectángulo"/>
          <p:cNvSpPr/>
          <p:nvPr/>
        </p:nvSpPr>
        <p:spPr>
          <a:xfrm>
            <a:off x="4032448" y="1121243"/>
            <a:ext cx="5220072" cy="75509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Picture 2" descr="Ensambles Z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675" y="512887"/>
            <a:ext cx="2051720" cy="72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6 Grupo"/>
          <p:cNvGrpSpPr>
            <a:grpSpLocks/>
          </p:cNvGrpSpPr>
          <p:nvPr/>
        </p:nvGrpSpPr>
        <p:grpSpPr bwMode="auto">
          <a:xfrm>
            <a:off x="1460700" y="1501166"/>
            <a:ext cx="7181852" cy="4841966"/>
            <a:chOff x="1062038" y="180976"/>
            <a:chExt cx="7643814" cy="6134099"/>
          </a:xfrm>
        </p:grpSpPr>
        <p:grpSp>
          <p:nvGrpSpPr>
            <p:cNvPr id="14" name="Group 28"/>
            <p:cNvGrpSpPr>
              <a:grpSpLocks/>
            </p:cNvGrpSpPr>
            <p:nvPr/>
          </p:nvGrpSpPr>
          <p:grpSpPr bwMode="auto">
            <a:xfrm>
              <a:off x="6196014" y="180976"/>
              <a:ext cx="2509838" cy="1533525"/>
              <a:chOff x="3655" y="138"/>
              <a:chExt cx="1581" cy="966"/>
            </a:xfrm>
          </p:grpSpPr>
          <p:graphicFrame>
            <p:nvGraphicFramePr>
              <p:cNvPr id="33" name="Object 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46690885"/>
                  </p:ext>
                </p:extLst>
              </p:nvPr>
            </p:nvGraphicFramePr>
            <p:xfrm>
              <a:off x="3655" y="138"/>
              <a:ext cx="1474" cy="96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60" name="Bitmap Image" r:id="rId8" imgW="5714286" imgH="3742857" progId="PBrush">
                      <p:embed/>
                    </p:oleObj>
                  </mc:Choice>
                  <mc:Fallback>
                    <p:oleObj name="Bitmap Image" r:id="rId8" imgW="5714286" imgH="3742857" progId="PBrush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clrChange>
                              <a:clrFrom>
                                <a:srgbClr val="FFFFFF"/>
                              </a:clrFrom>
                              <a:clrTo>
                                <a:srgbClr val="FFFFFF">
                                  <a:alpha val="0"/>
                                </a:srgbClr>
                              </a:clrTo>
                            </a:clrChange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655" y="138"/>
                            <a:ext cx="1474" cy="96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4" name="Freeform 30"/>
              <p:cNvSpPr>
                <a:spLocks/>
              </p:cNvSpPr>
              <p:nvPr/>
            </p:nvSpPr>
            <p:spPr bwMode="auto">
              <a:xfrm>
                <a:off x="4889" y="635"/>
                <a:ext cx="347" cy="362"/>
              </a:xfrm>
              <a:custGeom>
                <a:avLst/>
                <a:gdLst>
                  <a:gd name="T0" fmla="*/ 125 w 347"/>
                  <a:gd name="T1" fmla="*/ 0 h 362"/>
                  <a:gd name="T2" fmla="*/ 66 w 347"/>
                  <a:gd name="T3" fmla="*/ 133 h 362"/>
                  <a:gd name="T4" fmla="*/ 14 w 347"/>
                  <a:gd name="T5" fmla="*/ 251 h 362"/>
                  <a:gd name="T6" fmla="*/ 0 w 347"/>
                  <a:gd name="T7" fmla="*/ 303 h 362"/>
                  <a:gd name="T8" fmla="*/ 169 w 347"/>
                  <a:gd name="T9" fmla="*/ 362 h 362"/>
                  <a:gd name="T10" fmla="*/ 347 w 347"/>
                  <a:gd name="T11" fmla="*/ 266 h 362"/>
                  <a:gd name="T12" fmla="*/ 265 w 347"/>
                  <a:gd name="T13" fmla="*/ 103 h 362"/>
                  <a:gd name="T14" fmla="*/ 125 w 347"/>
                  <a:gd name="T15" fmla="*/ 0 h 36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47"/>
                  <a:gd name="T25" fmla="*/ 0 h 362"/>
                  <a:gd name="T26" fmla="*/ 347 w 347"/>
                  <a:gd name="T27" fmla="*/ 362 h 36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47" h="362">
                    <a:moveTo>
                      <a:pt x="125" y="0"/>
                    </a:moveTo>
                    <a:lnTo>
                      <a:pt x="66" y="133"/>
                    </a:lnTo>
                    <a:lnTo>
                      <a:pt x="14" y="251"/>
                    </a:lnTo>
                    <a:lnTo>
                      <a:pt x="0" y="303"/>
                    </a:lnTo>
                    <a:lnTo>
                      <a:pt x="169" y="362"/>
                    </a:lnTo>
                    <a:lnTo>
                      <a:pt x="347" y="266"/>
                    </a:lnTo>
                    <a:lnTo>
                      <a:pt x="265" y="103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</p:grpSp>
        <p:grpSp>
          <p:nvGrpSpPr>
            <p:cNvPr id="15" name="34 Grupo"/>
            <p:cNvGrpSpPr>
              <a:grpSpLocks/>
            </p:cNvGrpSpPr>
            <p:nvPr/>
          </p:nvGrpSpPr>
          <p:grpSpPr bwMode="auto">
            <a:xfrm>
              <a:off x="1062038" y="386347"/>
              <a:ext cx="7097712" cy="5928728"/>
              <a:chOff x="1062038" y="386347"/>
              <a:chExt cx="7097712" cy="5928728"/>
            </a:xfrm>
          </p:grpSpPr>
          <p:sp>
            <p:nvSpPr>
              <p:cNvPr id="16" name="Freeform 2"/>
              <p:cNvSpPr>
                <a:spLocks/>
              </p:cNvSpPr>
              <p:nvPr/>
            </p:nvSpPr>
            <p:spPr bwMode="auto">
              <a:xfrm>
                <a:off x="2792413" y="2106613"/>
                <a:ext cx="4402137" cy="173037"/>
              </a:xfrm>
              <a:custGeom>
                <a:avLst/>
                <a:gdLst>
                  <a:gd name="T0" fmla="*/ 0 w 2707"/>
                  <a:gd name="T1" fmla="*/ 2147483647 h 101"/>
                  <a:gd name="T2" fmla="*/ 2147483647 w 2707"/>
                  <a:gd name="T3" fmla="*/ 2147483647 h 101"/>
                  <a:gd name="T4" fmla="*/ 2147483647 w 2707"/>
                  <a:gd name="T5" fmla="*/ 0 h 101"/>
                  <a:gd name="T6" fmla="*/ 0 60000 65536"/>
                  <a:gd name="T7" fmla="*/ 0 60000 65536"/>
                  <a:gd name="T8" fmla="*/ 0 60000 65536"/>
                  <a:gd name="T9" fmla="*/ 0 w 2707"/>
                  <a:gd name="T10" fmla="*/ 0 h 101"/>
                  <a:gd name="T11" fmla="*/ 2707 w 2707"/>
                  <a:gd name="T12" fmla="*/ 101 h 10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707" h="101">
                    <a:moveTo>
                      <a:pt x="0" y="87"/>
                    </a:moveTo>
                    <a:cubicBezTo>
                      <a:pt x="133" y="94"/>
                      <a:pt x="267" y="101"/>
                      <a:pt x="718" y="87"/>
                    </a:cubicBezTo>
                    <a:cubicBezTo>
                      <a:pt x="1169" y="73"/>
                      <a:pt x="2376" y="14"/>
                      <a:pt x="2707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arrow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pic>
            <p:nvPicPr>
              <p:cNvPr id="17" name="Picture 3" descr="MichelinLogo">
                <a:hlinkClick r:id="rId10"/>
              </p:cNvPr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31369" y="3811291"/>
                <a:ext cx="1892300" cy="6937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8" name="Group 4"/>
              <p:cNvGrpSpPr>
                <a:grpSpLocks/>
              </p:cNvGrpSpPr>
              <p:nvPr/>
            </p:nvGrpSpPr>
            <p:grpSpPr bwMode="auto">
              <a:xfrm>
                <a:off x="5702224" y="5061326"/>
                <a:ext cx="2224224" cy="693691"/>
                <a:chOff x="4442" y="3954"/>
                <a:chExt cx="1330" cy="415"/>
              </a:xfrm>
            </p:grpSpPr>
            <p:pic>
              <p:nvPicPr>
                <p:cNvPr id="31" name="Picture 5" descr="logo renault"/>
                <p:cNvPicPr>
                  <a:picLocks noChangeAspect="1" noChangeArrowheads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57" y="3954"/>
                  <a:ext cx="415" cy="4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2" name="Picture 6"/>
                <p:cNvPicPr>
                  <a:picLocks noChangeAspect="1" noChangeArrowheads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171" t="31177" r="45142" b="30785"/>
                <a:stretch>
                  <a:fillRect/>
                </a:stretch>
              </p:blipFill>
              <p:spPr bwMode="auto">
                <a:xfrm>
                  <a:off x="4442" y="4108"/>
                  <a:ext cx="834" cy="2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19" name="Picture 9" descr="Factory-Yellow-icon">
                <a:hlinkClick r:id="rId14"/>
              </p:cNvPr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19628" y="4211742"/>
                <a:ext cx="1041953" cy="10419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Text Box 10"/>
              <p:cNvSpPr txBox="1">
                <a:spLocks noChangeArrowheads="1"/>
              </p:cNvSpPr>
              <p:nvPr/>
            </p:nvSpPr>
            <p:spPr bwMode="auto">
              <a:xfrm>
                <a:off x="1119058" y="4946907"/>
                <a:ext cx="1839222" cy="13644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 b="1">
                    <a:solidFill>
                      <a:schemeClr val="bg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 b="1">
                    <a:solidFill>
                      <a:schemeClr val="bg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 b="1">
                    <a:solidFill>
                      <a:schemeClr val="bg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 b="1">
                    <a:solidFill>
                      <a:schemeClr val="bg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 b="1">
                    <a:solidFill>
                      <a:schemeClr val="bg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 b="1">
                    <a:solidFill>
                      <a:schemeClr val="bg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 b="1">
                    <a:solidFill>
                      <a:schemeClr val="bg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 b="1">
                    <a:solidFill>
                      <a:schemeClr val="bg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 b="1">
                    <a:solidFill>
                      <a:schemeClr val="bg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s-CO" sz="1600">
                    <a:solidFill>
                      <a:schemeClr val="tx1"/>
                    </a:solidFill>
                  </a:rPr>
                  <a:t>CKD (Polonia, Italia, Rumania, India, Brasil, Ecuador)</a:t>
                </a:r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Freeform 11"/>
              <p:cNvSpPr>
                <a:spLocks/>
              </p:cNvSpPr>
              <p:nvPr/>
            </p:nvSpPr>
            <p:spPr bwMode="auto">
              <a:xfrm>
                <a:off x="3541713" y="1241425"/>
                <a:ext cx="3663950" cy="703263"/>
              </a:xfrm>
              <a:custGeom>
                <a:avLst/>
                <a:gdLst>
                  <a:gd name="T0" fmla="*/ 0 w 2682"/>
                  <a:gd name="T1" fmla="*/ 2147483647 h 443"/>
                  <a:gd name="T2" fmla="*/ 2147483647 w 2682"/>
                  <a:gd name="T3" fmla="*/ 2147483647 h 443"/>
                  <a:gd name="T4" fmla="*/ 2147483647 w 2682"/>
                  <a:gd name="T5" fmla="*/ 2147483647 h 443"/>
                  <a:gd name="T6" fmla="*/ 2147483647 w 2682"/>
                  <a:gd name="T7" fmla="*/ 2147483647 h 443"/>
                  <a:gd name="T8" fmla="*/ 2147483647 w 2682"/>
                  <a:gd name="T9" fmla="*/ 2147483647 h 443"/>
                  <a:gd name="T10" fmla="*/ 2147483647 w 2682"/>
                  <a:gd name="T11" fmla="*/ 2147483647 h 44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82"/>
                  <a:gd name="T19" fmla="*/ 0 h 443"/>
                  <a:gd name="T20" fmla="*/ 2682 w 2682"/>
                  <a:gd name="T21" fmla="*/ 443 h 44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82" h="443">
                    <a:moveTo>
                      <a:pt x="0" y="9"/>
                    </a:moveTo>
                    <a:cubicBezTo>
                      <a:pt x="115" y="4"/>
                      <a:pt x="231" y="0"/>
                      <a:pt x="386" y="9"/>
                    </a:cubicBezTo>
                    <a:cubicBezTo>
                      <a:pt x="541" y="18"/>
                      <a:pt x="732" y="36"/>
                      <a:pt x="931" y="64"/>
                    </a:cubicBezTo>
                    <a:cubicBezTo>
                      <a:pt x="1130" y="92"/>
                      <a:pt x="1364" y="134"/>
                      <a:pt x="1578" y="175"/>
                    </a:cubicBezTo>
                    <a:cubicBezTo>
                      <a:pt x="1792" y="216"/>
                      <a:pt x="2033" y="264"/>
                      <a:pt x="2217" y="309"/>
                    </a:cubicBezTo>
                    <a:cubicBezTo>
                      <a:pt x="2401" y="354"/>
                      <a:pt x="2605" y="421"/>
                      <a:pt x="2682" y="443"/>
                    </a:cubicBez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 type="none" w="med" len="med"/>
                <a:tailEnd type="arrow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2" name="Freeform 13"/>
              <p:cNvSpPr>
                <a:spLocks/>
              </p:cNvSpPr>
              <p:nvPr/>
            </p:nvSpPr>
            <p:spPr bwMode="auto">
              <a:xfrm>
                <a:off x="2746375" y="2308225"/>
                <a:ext cx="4410075" cy="984250"/>
              </a:xfrm>
              <a:custGeom>
                <a:avLst/>
                <a:gdLst>
                  <a:gd name="T0" fmla="*/ 0 w 2778"/>
                  <a:gd name="T1" fmla="*/ 2147483647 h 708"/>
                  <a:gd name="T2" fmla="*/ 2147483647 w 2778"/>
                  <a:gd name="T3" fmla="*/ 2147483647 h 708"/>
                  <a:gd name="T4" fmla="*/ 2147483647 w 2778"/>
                  <a:gd name="T5" fmla="*/ 2147483647 h 708"/>
                  <a:gd name="T6" fmla="*/ 2147483647 w 2778"/>
                  <a:gd name="T7" fmla="*/ 2147483647 h 708"/>
                  <a:gd name="T8" fmla="*/ 2147483647 w 2778"/>
                  <a:gd name="T9" fmla="*/ 0 h 7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78"/>
                  <a:gd name="T16" fmla="*/ 0 h 708"/>
                  <a:gd name="T17" fmla="*/ 2778 w 2778"/>
                  <a:gd name="T18" fmla="*/ 708 h 7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78" h="708">
                    <a:moveTo>
                      <a:pt x="0" y="678"/>
                    </a:moveTo>
                    <a:cubicBezTo>
                      <a:pt x="320" y="683"/>
                      <a:pt x="640" y="688"/>
                      <a:pt x="853" y="686"/>
                    </a:cubicBezTo>
                    <a:cubicBezTo>
                      <a:pt x="1066" y="684"/>
                      <a:pt x="1086" y="708"/>
                      <a:pt x="1279" y="663"/>
                    </a:cubicBezTo>
                    <a:cubicBezTo>
                      <a:pt x="1472" y="618"/>
                      <a:pt x="1762" y="528"/>
                      <a:pt x="2012" y="418"/>
                    </a:cubicBezTo>
                    <a:cubicBezTo>
                      <a:pt x="2262" y="308"/>
                      <a:pt x="2646" y="71"/>
                      <a:pt x="2778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arrow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3046413" y="2546350"/>
                <a:ext cx="4122737" cy="1824038"/>
              </a:xfrm>
              <a:custGeom>
                <a:avLst/>
                <a:gdLst>
                  <a:gd name="T0" fmla="*/ 0 w 2825"/>
                  <a:gd name="T1" fmla="*/ 2147483647 h 1400"/>
                  <a:gd name="T2" fmla="*/ 2147483647 w 2825"/>
                  <a:gd name="T3" fmla="*/ 2147483647 h 1400"/>
                  <a:gd name="T4" fmla="*/ 2147483647 w 2825"/>
                  <a:gd name="T5" fmla="*/ 2147483647 h 1400"/>
                  <a:gd name="T6" fmla="*/ 2147483647 w 2825"/>
                  <a:gd name="T7" fmla="*/ 2147483647 h 1400"/>
                  <a:gd name="T8" fmla="*/ 2147483647 w 2825"/>
                  <a:gd name="T9" fmla="*/ 0 h 14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25"/>
                  <a:gd name="T16" fmla="*/ 0 h 1400"/>
                  <a:gd name="T17" fmla="*/ 2825 w 2825"/>
                  <a:gd name="T18" fmla="*/ 1400 h 14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25" h="1400">
                    <a:moveTo>
                      <a:pt x="0" y="1309"/>
                    </a:moveTo>
                    <a:cubicBezTo>
                      <a:pt x="165" y="1310"/>
                      <a:pt x="330" y="1311"/>
                      <a:pt x="544" y="1309"/>
                    </a:cubicBezTo>
                    <a:cubicBezTo>
                      <a:pt x="758" y="1307"/>
                      <a:pt x="1006" y="1400"/>
                      <a:pt x="1286" y="1294"/>
                    </a:cubicBezTo>
                    <a:cubicBezTo>
                      <a:pt x="1566" y="1188"/>
                      <a:pt x="1968" y="886"/>
                      <a:pt x="2225" y="670"/>
                    </a:cubicBezTo>
                    <a:cubicBezTo>
                      <a:pt x="2482" y="454"/>
                      <a:pt x="2725" y="112"/>
                      <a:pt x="2825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arrow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4" name="Freeform 16"/>
              <p:cNvSpPr>
                <a:spLocks/>
              </p:cNvSpPr>
              <p:nvPr/>
            </p:nvSpPr>
            <p:spPr bwMode="auto">
              <a:xfrm>
                <a:off x="6792913" y="2670175"/>
                <a:ext cx="538162" cy="1554163"/>
              </a:xfrm>
              <a:custGeom>
                <a:avLst/>
                <a:gdLst>
                  <a:gd name="T0" fmla="*/ 2147483647 w 339"/>
                  <a:gd name="T1" fmla="*/ 0 h 979"/>
                  <a:gd name="T2" fmla="*/ 2147483647 w 339"/>
                  <a:gd name="T3" fmla="*/ 2147483647 h 979"/>
                  <a:gd name="T4" fmla="*/ 0 w 339"/>
                  <a:gd name="T5" fmla="*/ 2147483647 h 979"/>
                  <a:gd name="T6" fmla="*/ 0 60000 65536"/>
                  <a:gd name="T7" fmla="*/ 0 60000 65536"/>
                  <a:gd name="T8" fmla="*/ 0 60000 65536"/>
                  <a:gd name="T9" fmla="*/ 0 w 339"/>
                  <a:gd name="T10" fmla="*/ 0 h 979"/>
                  <a:gd name="T11" fmla="*/ 339 w 339"/>
                  <a:gd name="T12" fmla="*/ 979 h 97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9" h="979">
                    <a:moveTo>
                      <a:pt x="339" y="0"/>
                    </a:moveTo>
                    <a:cubicBezTo>
                      <a:pt x="318" y="91"/>
                      <a:pt x="269" y="382"/>
                      <a:pt x="213" y="545"/>
                    </a:cubicBezTo>
                    <a:cubicBezTo>
                      <a:pt x="157" y="708"/>
                      <a:pt x="44" y="889"/>
                      <a:pt x="0" y="979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arrow" w="lg" len="lg"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5" name="Freeform 17"/>
              <p:cNvSpPr>
                <a:spLocks/>
              </p:cNvSpPr>
              <p:nvPr/>
            </p:nvSpPr>
            <p:spPr bwMode="auto">
              <a:xfrm>
                <a:off x="7620000" y="2678113"/>
                <a:ext cx="539750" cy="2171700"/>
              </a:xfrm>
              <a:custGeom>
                <a:avLst/>
                <a:gdLst>
                  <a:gd name="T0" fmla="*/ 2147483647 w 340"/>
                  <a:gd name="T1" fmla="*/ 0 h 1412"/>
                  <a:gd name="T2" fmla="*/ 2147483647 w 340"/>
                  <a:gd name="T3" fmla="*/ 2147483647 h 1412"/>
                  <a:gd name="T4" fmla="*/ 2147483647 w 340"/>
                  <a:gd name="T5" fmla="*/ 2147483647 h 1412"/>
                  <a:gd name="T6" fmla="*/ 2147483647 w 340"/>
                  <a:gd name="T7" fmla="*/ 2147483647 h 1412"/>
                  <a:gd name="T8" fmla="*/ 0 w 340"/>
                  <a:gd name="T9" fmla="*/ 2147483647 h 14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0"/>
                  <a:gd name="T16" fmla="*/ 0 h 1412"/>
                  <a:gd name="T17" fmla="*/ 340 w 340"/>
                  <a:gd name="T18" fmla="*/ 1412 h 14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0" h="1412">
                    <a:moveTo>
                      <a:pt x="142" y="0"/>
                    </a:moveTo>
                    <a:cubicBezTo>
                      <a:pt x="201" y="88"/>
                      <a:pt x="260" y="176"/>
                      <a:pt x="292" y="292"/>
                    </a:cubicBezTo>
                    <a:cubicBezTo>
                      <a:pt x="324" y="408"/>
                      <a:pt x="340" y="552"/>
                      <a:pt x="331" y="694"/>
                    </a:cubicBezTo>
                    <a:cubicBezTo>
                      <a:pt x="322" y="836"/>
                      <a:pt x="292" y="1024"/>
                      <a:pt x="237" y="1144"/>
                    </a:cubicBezTo>
                    <a:cubicBezTo>
                      <a:pt x="182" y="1264"/>
                      <a:pt x="91" y="1338"/>
                      <a:pt x="0" y="1412"/>
                    </a:cubicBezTo>
                  </a:path>
                </a:pathLst>
              </a:custGeom>
              <a:noFill/>
              <a:ln w="47625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arrow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6" name="AutoShape 21"/>
              <p:cNvSpPr>
                <a:spLocks noChangeArrowheads="1"/>
              </p:cNvSpPr>
              <p:nvPr/>
            </p:nvSpPr>
            <p:spPr bwMode="auto">
              <a:xfrm>
                <a:off x="6692899" y="3434354"/>
                <a:ext cx="701676" cy="328612"/>
              </a:xfrm>
              <a:prstGeom prst="roundRect">
                <a:avLst>
                  <a:gd name="adj" fmla="val 16667"/>
                </a:avLst>
              </a:prstGeom>
              <a:solidFill>
                <a:srgbClr val="00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s-CO" sz="1400"/>
                  <a:t>CKD</a:t>
                </a:r>
                <a:endParaRPr lang="en-US" sz="1400"/>
              </a:p>
            </p:txBody>
          </p:sp>
          <p:sp>
            <p:nvSpPr>
              <p:cNvPr id="27" name="Text Box 23"/>
              <p:cNvSpPr txBox="1">
                <a:spLocks noChangeArrowheads="1"/>
              </p:cNvSpPr>
              <p:nvPr/>
            </p:nvSpPr>
            <p:spPr bwMode="auto">
              <a:xfrm>
                <a:off x="1455738" y="2405063"/>
                <a:ext cx="1195387" cy="244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 b="1">
                    <a:solidFill>
                      <a:schemeClr val="bg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 b="1">
                    <a:solidFill>
                      <a:schemeClr val="bg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 b="1">
                    <a:solidFill>
                      <a:schemeClr val="bg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 b="1">
                    <a:solidFill>
                      <a:schemeClr val="bg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 b="1">
                    <a:solidFill>
                      <a:schemeClr val="bg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 b="1">
                    <a:solidFill>
                      <a:schemeClr val="bg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 b="1">
                    <a:solidFill>
                      <a:schemeClr val="bg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 b="1">
                    <a:solidFill>
                      <a:schemeClr val="bg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 b="1">
                    <a:solidFill>
                      <a:schemeClr val="bg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s-CO" sz="1000"/>
                  <a:t>COLOMBIA</a:t>
                </a:r>
                <a:endParaRPr lang="en-US" sz="1000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 rot="-844734">
                <a:off x="4724342" y="5621684"/>
                <a:ext cx="1027708" cy="182448"/>
              </a:xfrm>
              <a:custGeom>
                <a:avLst/>
                <a:gdLst>
                  <a:gd name="T0" fmla="*/ 0 w 2825"/>
                  <a:gd name="T1" fmla="*/ 731062886 h 1400"/>
                  <a:gd name="T2" fmla="*/ 2147483647 w 2825"/>
                  <a:gd name="T3" fmla="*/ 731062886 h 1400"/>
                  <a:gd name="T4" fmla="*/ 2147483647 w 2825"/>
                  <a:gd name="T5" fmla="*/ 722673409 h 1400"/>
                  <a:gd name="T6" fmla="*/ 2147483647 w 2825"/>
                  <a:gd name="T7" fmla="*/ 374176087 h 1400"/>
                  <a:gd name="T8" fmla="*/ 2147483647 w 2825"/>
                  <a:gd name="T9" fmla="*/ 0 h 14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25"/>
                  <a:gd name="T16" fmla="*/ 0 h 1400"/>
                  <a:gd name="T17" fmla="*/ 2825 w 2825"/>
                  <a:gd name="T18" fmla="*/ 1400 h 14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25" h="1400">
                    <a:moveTo>
                      <a:pt x="0" y="1309"/>
                    </a:moveTo>
                    <a:cubicBezTo>
                      <a:pt x="165" y="1310"/>
                      <a:pt x="330" y="1311"/>
                      <a:pt x="544" y="1309"/>
                    </a:cubicBezTo>
                    <a:cubicBezTo>
                      <a:pt x="758" y="1307"/>
                      <a:pt x="1006" y="1400"/>
                      <a:pt x="1286" y="1294"/>
                    </a:cubicBezTo>
                    <a:cubicBezTo>
                      <a:pt x="1566" y="1188"/>
                      <a:pt x="1968" y="886"/>
                      <a:pt x="2225" y="670"/>
                    </a:cubicBezTo>
                    <a:cubicBezTo>
                      <a:pt x="2482" y="454"/>
                      <a:pt x="2725" y="112"/>
                      <a:pt x="2825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arrow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9" name="Rectangle 32"/>
              <p:cNvSpPr>
                <a:spLocks noChangeArrowheads="1"/>
              </p:cNvSpPr>
              <p:nvPr/>
            </p:nvSpPr>
            <p:spPr bwMode="auto">
              <a:xfrm>
                <a:off x="1074738" y="386347"/>
                <a:ext cx="4251325" cy="438409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CO"/>
              </a:p>
            </p:txBody>
          </p:sp>
          <p:sp>
            <p:nvSpPr>
              <p:cNvPr id="30" name="Rectangle 33"/>
              <p:cNvSpPr>
                <a:spLocks noChangeArrowheads="1"/>
              </p:cNvSpPr>
              <p:nvPr/>
            </p:nvSpPr>
            <p:spPr bwMode="auto">
              <a:xfrm>
                <a:off x="1062038" y="4881563"/>
                <a:ext cx="4276725" cy="143351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CO"/>
              </a:p>
            </p:txBody>
          </p:sp>
        </p:grpSp>
      </p:grpSp>
      <p:pic>
        <p:nvPicPr>
          <p:cNvPr id="35" name="37 Imagen" descr="continental_general.jpg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9" t="20967" r="12061" b="17816"/>
          <a:stretch/>
        </p:blipFill>
        <p:spPr bwMode="auto">
          <a:xfrm>
            <a:off x="2016428" y="2542280"/>
            <a:ext cx="1231122" cy="755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6" descr="Resultado de imagen para CARRO LOGAN">
            <a:extLst>
              <a:ext uri="{FF2B5EF4-FFF2-40B4-BE49-F238E27FC236}">
                <a16:creationId xmlns:a16="http://schemas.microsoft.com/office/drawing/2014/main" id="{7E4DB68D-C23F-4353-AB9F-82EBFA6720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369" y="1687561"/>
            <a:ext cx="1465374" cy="928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8" descr="Resultado de imagen para CARRO SANDERO">
            <a:extLst>
              <a:ext uri="{FF2B5EF4-FFF2-40B4-BE49-F238E27FC236}">
                <a16:creationId xmlns:a16="http://schemas.microsoft.com/office/drawing/2014/main" id="{CA50080F-9CCF-4F3B-830D-CD91A4611B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273" y="3277824"/>
            <a:ext cx="1739048" cy="1123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10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395" y="2658070"/>
            <a:ext cx="1157287" cy="70485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0" descr="Resultado de imagen para CARRODUSTER">
            <a:extLst>
              <a:ext uri="{FF2B5EF4-FFF2-40B4-BE49-F238E27FC236}">
                <a16:creationId xmlns:a16="http://schemas.microsoft.com/office/drawing/2014/main" id="{D6CE8EE0-941A-4FFC-97B2-AB67E2E84C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029" y="5195974"/>
            <a:ext cx="1719777" cy="103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667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Rectángulo"/>
          <p:cNvSpPr/>
          <p:nvPr/>
        </p:nvSpPr>
        <p:spPr>
          <a:xfrm>
            <a:off x="2399" y="7937"/>
            <a:ext cx="1331640" cy="6850063"/>
          </a:xfrm>
          <a:prstGeom prst="rect">
            <a:avLst/>
          </a:prstGeo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135812"/>
            <a:ext cx="1680121" cy="554903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33083" y1="37222" x2="33083" y2="37222"/>
                        <a14:foregroundMark x1="30667" y1="37222" x2="30667" y2="37222"/>
                        <a14:foregroundMark x1="29000" y1="40185" x2="29000" y2="40185"/>
                        <a14:foregroundMark x1="30000" y1="38704" x2="30000" y2="38704"/>
                      </a14:backgroundRemoval>
                    </a14:imgEffect>
                    <a14:imgEffect>
                      <a14:colorTemperature colorTemp="112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657" y="-213805"/>
            <a:ext cx="3526878" cy="1587096"/>
          </a:xfrm>
          <a:prstGeom prst="rect">
            <a:avLst/>
          </a:prstGeom>
        </p:spPr>
      </p:pic>
      <p:sp>
        <p:nvSpPr>
          <p:cNvPr id="7" name="16 Rectángulo"/>
          <p:cNvSpPr/>
          <p:nvPr/>
        </p:nvSpPr>
        <p:spPr>
          <a:xfrm>
            <a:off x="4032448" y="1121243"/>
            <a:ext cx="5220072" cy="75509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Picture 2" descr="Ensambles Z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675" y="512887"/>
            <a:ext cx="2051720" cy="72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ítulo 1"/>
          <p:cNvSpPr txBox="1">
            <a:spLocks/>
          </p:cNvSpPr>
          <p:nvPr/>
        </p:nvSpPr>
        <p:spPr>
          <a:xfrm>
            <a:off x="1334039" y="1419557"/>
            <a:ext cx="7772400" cy="992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400" dirty="0">
                <a:latin typeface="Arial" panose="020B0604020202020204" pitchFamily="34" charset="0"/>
                <a:cs typeface="Arial" panose="020B0604020202020204" pitchFamily="34" charset="0"/>
              </a:rPr>
              <a:t>PROBLEMA</a:t>
            </a:r>
          </a:p>
        </p:txBody>
      </p:sp>
      <p:pic>
        <p:nvPicPr>
          <p:cNvPr id="21" name="Picture 2" descr="Resultado de imagen para riesgo financiero"/>
          <p:cNvPicPr>
            <a:picLocks noChangeAspect="1" noChangeArrowheads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279" y="2412014"/>
            <a:ext cx="5732689" cy="3821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9075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Rectángulo"/>
          <p:cNvSpPr/>
          <p:nvPr/>
        </p:nvSpPr>
        <p:spPr>
          <a:xfrm>
            <a:off x="2399" y="7937"/>
            <a:ext cx="1331640" cy="6850063"/>
          </a:xfrm>
          <a:prstGeom prst="rect">
            <a:avLst/>
          </a:prstGeo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135812"/>
            <a:ext cx="1680121" cy="554903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33083" y1="37222" x2="33083" y2="37222"/>
                        <a14:foregroundMark x1="30667" y1="37222" x2="30667" y2="37222"/>
                        <a14:foregroundMark x1="29000" y1="40185" x2="29000" y2="40185"/>
                        <a14:foregroundMark x1="30000" y1="38704" x2="30000" y2="38704"/>
                      </a14:backgroundRemoval>
                    </a14:imgEffect>
                    <a14:imgEffect>
                      <a14:colorTemperature colorTemp="112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657" y="-213805"/>
            <a:ext cx="3526878" cy="1587096"/>
          </a:xfrm>
          <a:prstGeom prst="rect">
            <a:avLst/>
          </a:prstGeom>
        </p:spPr>
      </p:pic>
      <p:sp>
        <p:nvSpPr>
          <p:cNvPr id="7" name="16 Rectángulo"/>
          <p:cNvSpPr/>
          <p:nvPr/>
        </p:nvSpPr>
        <p:spPr>
          <a:xfrm>
            <a:off x="4032448" y="1121243"/>
            <a:ext cx="5220072" cy="75509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Picture 2" descr="Ensambles Z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675" y="512887"/>
            <a:ext cx="2051720" cy="72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703218" y="1116372"/>
            <a:ext cx="7772400" cy="992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400" dirty="0">
                <a:latin typeface="Arial" panose="020B0604020202020204" pitchFamily="34" charset="0"/>
                <a:cs typeface="Arial" panose="020B0604020202020204" pitchFamily="34" charset="0"/>
              </a:rPr>
              <a:t>DIAGNÓSTICO </a:t>
            </a:r>
          </a:p>
        </p:txBody>
      </p:sp>
      <p:pic>
        <p:nvPicPr>
          <p:cNvPr id="11" name="1 Imagen" descr="Web 1.JPG">
            <a:extLst>
              <a:ext uri="{FF2B5EF4-FFF2-40B4-BE49-F238E27FC236}">
                <a16:creationId xmlns:a16="http://schemas.microsoft.com/office/drawing/2014/main" id="{AEBD0327-12BF-4BF1-BB1C-0721D5F0A4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609" y="3449204"/>
            <a:ext cx="4681391" cy="357456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0 Imagen" descr="Web 7.png">
            <a:extLst>
              <a:ext uri="{FF2B5EF4-FFF2-40B4-BE49-F238E27FC236}">
                <a16:creationId xmlns:a16="http://schemas.microsoft.com/office/drawing/2014/main" id="{1445D8FD-3C72-4F42-8568-8F5180E81F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635" y="2108829"/>
            <a:ext cx="4453183" cy="346308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6198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Rectángulo"/>
          <p:cNvSpPr/>
          <p:nvPr/>
        </p:nvSpPr>
        <p:spPr>
          <a:xfrm>
            <a:off x="2399" y="7937"/>
            <a:ext cx="1331640" cy="6850063"/>
          </a:xfrm>
          <a:prstGeom prst="rect">
            <a:avLst/>
          </a:prstGeo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135812"/>
            <a:ext cx="1680121" cy="554903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33083" y1="37222" x2="33083" y2="37222"/>
                        <a14:foregroundMark x1="30667" y1="37222" x2="30667" y2="37222"/>
                        <a14:foregroundMark x1="29000" y1="40185" x2="29000" y2="40185"/>
                        <a14:foregroundMark x1="30000" y1="38704" x2="30000" y2="38704"/>
                      </a14:backgroundRemoval>
                    </a14:imgEffect>
                    <a14:imgEffect>
                      <a14:colorTemperature colorTemp="112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657" y="-213805"/>
            <a:ext cx="3526878" cy="1587096"/>
          </a:xfrm>
          <a:prstGeom prst="rect">
            <a:avLst/>
          </a:prstGeom>
        </p:spPr>
      </p:pic>
      <p:sp>
        <p:nvSpPr>
          <p:cNvPr id="7" name="16 Rectángulo"/>
          <p:cNvSpPr/>
          <p:nvPr/>
        </p:nvSpPr>
        <p:spPr>
          <a:xfrm>
            <a:off x="4032448" y="1121243"/>
            <a:ext cx="5220072" cy="75509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Picture 2" descr="Ensambles Z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675" y="512887"/>
            <a:ext cx="2051720" cy="72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ítulo 4">
            <a:extLst>
              <a:ext uri="{FF2B5EF4-FFF2-40B4-BE49-F238E27FC236}">
                <a16:creationId xmlns:a16="http://schemas.microsoft.com/office/drawing/2014/main" id="{C7A19942-7D97-4652-A428-DB23EBE3C115}"/>
              </a:ext>
            </a:extLst>
          </p:cNvPr>
          <p:cNvSpPr txBox="1">
            <a:spLocks/>
          </p:cNvSpPr>
          <p:nvPr/>
        </p:nvSpPr>
        <p:spPr>
          <a:xfrm>
            <a:off x="323527" y="1184321"/>
            <a:ext cx="8234039" cy="115130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FB10D9F-933A-4DFC-85E5-65FFB7B239D5}"/>
              </a:ext>
            </a:extLst>
          </p:cNvPr>
          <p:cNvSpPr txBox="1"/>
          <p:nvPr/>
        </p:nvSpPr>
        <p:spPr>
          <a:xfrm>
            <a:off x="1350094" y="1884985"/>
            <a:ext cx="538214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000" b="1" dirty="0">
                <a:latin typeface="Arial" panose="020B0604020202020204" pitchFamily="34" charset="0"/>
                <a:cs typeface="Arial" panose="020B0604020202020204" pitchFamily="34" charset="0"/>
              </a:rPr>
              <a:t>OBJETIVO GENERAL</a:t>
            </a:r>
          </a:p>
          <a:p>
            <a:pPr algn="just"/>
            <a:endParaRPr lang="es-CO" sz="3200" dirty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es-CO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Ampliar el mercado para disminuir los riesgos financieros</a:t>
            </a:r>
            <a:endParaRPr lang="es-CO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O" sz="2400" dirty="0">
              <a:solidFill>
                <a:srgbClr val="FF0000"/>
              </a:solidFill>
            </a:endParaRPr>
          </a:p>
          <a:p>
            <a:pPr algn="just"/>
            <a:endParaRPr lang="es-CO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2000" b="1" dirty="0">
                <a:latin typeface="Arial" panose="020B0604020202020204" pitchFamily="34" charset="0"/>
                <a:cs typeface="Arial" panose="020B0604020202020204" pitchFamily="34" charset="0"/>
              </a:rPr>
              <a:t>OBJETIVOS ESPECIFICOS</a:t>
            </a:r>
            <a:endParaRPr lang="es-CO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777" y="3693211"/>
            <a:ext cx="2926918" cy="2391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175D21E4-0149-4875-A295-223D6EE8122F}"/>
              </a:ext>
            </a:extLst>
          </p:cNvPr>
          <p:cNvSpPr/>
          <p:nvPr/>
        </p:nvSpPr>
        <p:spPr>
          <a:xfrm>
            <a:off x="1290548" y="4022529"/>
            <a:ext cx="629999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CO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Elaborar un diagnóstico interno y externo.</a:t>
            </a:r>
          </a:p>
          <a:p>
            <a:pPr marL="342900" lvl="0" indent="-342900"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CO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Contextualizar la empresa (Misión), (Zona franca).</a:t>
            </a:r>
          </a:p>
          <a:p>
            <a:pPr marL="342900" lvl="0" indent="-342900"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CO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Definir planes, programas, proyectos y actividades.</a:t>
            </a:r>
          </a:p>
          <a:p>
            <a:pPr marL="342900" lvl="0" indent="-342900" algn="just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CO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Elaborar un modelo financiero.</a:t>
            </a:r>
          </a:p>
        </p:txBody>
      </p:sp>
    </p:spTree>
    <p:extLst>
      <p:ext uri="{BB962C8B-B14F-4D97-AF65-F5344CB8AC3E}">
        <p14:creationId xmlns:p14="http://schemas.microsoft.com/office/powerpoint/2010/main" val="2653628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Rectángulo"/>
          <p:cNvSpPr/>
          <p:nvPr/>
        </p:nvSpPr>
        <p:spPr>
          <a:xfrm>
            <a:off x="2399" y="7937"/>
            <a:ext cx="1331640" cy="6850063"/>
          </a:xfrm>
          <a:prstGeom prst="rect">
            <a:avLst/>
          </a:prstGeo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135812"/>
            <a:ext cx="1680121" cy="554903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33083" y1="37222" x2="33083" y2="37222"/>
                        <a14:foregroundMark x1="30667" y1="37222" x2="30667" y2="37222"/>
                        <a14:foregroundMark x1="29000" y1="40185" x2="29000" y2="40185"/>
                        <a14:foregroundMark x1="30000" y1="38704" x2="30000" y2="38704"/>
                      </a14:backgroundRemoval>
                    </a14:imgEffect>
                    <a14:imgEffect>
                      <a14:colorTemperature colorTemp="112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657" y="-213805"/>
            <a:ext cx="3526878" cy="1587096"/>
          </a:xfrm>
          <a:prstGeom prst="rect">
            <a:avLst/>
          </a:prstGeom>
        </p:spPr>
      </p:pic>
      <p:sp>
        <p:nvSpPr>
          <p:cNvPr id="7" name="16 Rectángulo"/>
          <p:cNvSpPr/>
          <p:nvPr/>
        </p:nvSpPr>
        <p:spPr>
          <a:xfrm>
            <a:off x="4032448" y="1121243"/>
            <a:ext cx="5220072" cy="75509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Picture 2" descr="Ensambles Z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675" y="512887"/>
            <a:ext cx="2051720" cy="72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Llamada rectangular 8"/>
          <p:cNvSpPr/>
          <p:nvPr/>
        </p:nvSpPr>
        <p:spPr>
          <a:xfrm>
            <a:off x="1423726" y="1449203"/>
            <a:ext cx="2788301" cy="1476872"/>
          </a:xfrm>
          <a:prstGeom prst="wedgeRectCallout">
            <a:avLst>
              <a:gd name="adj1" fmla="val -21330"/>
              <a:gd name="adj2" fmla="val 4655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MISION ACTUAL </a:t>
            </a:r>
          </a:p>
          <a:p>
            <a:pPr algn="ctr"/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Empresa Especializada en la prestación de Servicios Industriales</a:t>
            </a:r>
          </a:p>
        </p:txBody>
      </p:sp>
      <p:sp>
        <p:nvSpPr>
          <p:cNvPr id="10" name="Flecha arriba 9">
            <a:hlinkClick r:id="rId2" action="ppaction://hlinksldjump"/>
          </p:cNvPr>
          <p:cNvSpPr/>
          <p:nvPr/>
        </p:nvSpPr>
        <p:spPr>
          <a:xfrm rot="5400000">
            <a:off x="5792381" y="5227455"/>
            <a:ext cx="692727" cy="758613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ortar rectángulo de esquina diagonal 10"/>
          <p:cNvSpPr/>
          <p:nvPr/>
        </p:nvSpPr>
        <p:spPr>
          <a:xfrm>
            <a:off x="6518052" y="5170341"/>
            <a:ext cx="2092037" cy="872837"/>
          </a:xfrm>
          <a:prstGeom prst="snip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DOFA</a:t>
            </a:r>
          </a:p>
        </p:txBody>
      </p:sp>
      <p:sp>
        <p:nvSpPr>
          <p:cNvPr id="12" name="7 Rectángulo"/>
          <p:cNvSpPr/>
          <p:nvPr/>
        </p:nvSpPr>
        <p:spPr>
          <a:xfrm>
            <a:off x="3952202" y="3135460"/>
            <a:ext cx="18575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-269875"/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DIAGNOSTICO </a:t>
            </a:r>
          </a:p>
        </p:txBody>
      </p:sp>
      <p:sp>
        <p:nvSpPr>
          <p:cNvPr id="13" name="14 Rectángulo"/>
          <p:cNvSpPr/>
          <p:nvPr/>
        </p:nvSpPr>
        <p:spPr>
          <a:xfrm>
            <a:off x="2569531" y="3833936"/>
            <a:ext cx="146291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INTERNO (6)</a:t>
            </a:r>
          </a:p>
        </p:txBody>
      </p:sp>
      <p:cxnSp>
        <p:nvCxnSpPr>
          <p:cNvPr id="14" name="Conector recto de flecha 13"/>
          <p:cNvCxnSpPr>
            <a:stCxn id="12" idx="2"/>
            <a:endCxn id="13" idx="0"/>
          </p:cNvCxnSpPr>
          <p:nvPr/>
        </p:nvCxnSpPr>
        <p:spPr>
          <a:xfrm flipH="1">
            <a:off x="3300990" y="3504792"/>
            <a:ext cx="1580002" cy="3291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12 Rectángulo"/>
          <p:cNvSpPr/>
          <p:nvPr/>
        </p:nvSpPr>
        <p:spPr>
          <a:xfrm>
            <a:off x="5772495" y="3810676"/>
            <a:ext cx="1491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EXTERNO (3</a:t>
            </a: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7" name="17 CuadroTexto"/>
          <p:cNvSpPr txBox="1"/>
          <p:nvPr/>
        </p:nvSpPr>
        <p:spPr>
          <a:xfrm>
            <a:off x="3859607" y="4485892"/>
            <a:ext cx="20376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VARIABLES IDENTIFICADAS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3997418" y="5450126"/>
            <a:ext cx="1762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PONDERACIÓN</a:t>
            </a: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19" name="Conector recto de flecha 18"/>
          <p:cNvCxnSpPr>
            <a:stCxn id="17" idx="2"/>
            <a:endCxn id="18" idx="0"/>
          </p:cNvCxnSpPr>
          <p:nvPr/>
        </p:nvCxnSpPr>
        <p:spPr>
          <a:xfrm flipH="1">
            <a:off x="4878429" y="5070667"/>
            <a:ext cx="1" cy="3794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>
            <a:stCxn id="13" idx="2"/>
            <a:endCxn id="17" idx="0"/>
          </p:cNvCxnSpPr>
          <p:nvPr/>
        </p:nvCxnSpPr>
        <p:spPr>
          <a:xfrm>
            <a:off x="3300990" y="4172490"/>
            <a:ext cx="1577440" cy="3134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>
            <a:stCxn id="12" idx="2"/>
            <a:endCxn id="16" idx="0"/>
          </p:cNvCxnSpPr>
          <p:nvPr/>
        </p:nvCxnSpPr>
        <p:spPr>
          <a:xfrm>
            <a:off x="4880992" y="3504792"/>
            <a:ext cx="1637060" cy="3058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/>
          <p:cNvCxnSpPr>
            <a:stCxn id="16" idx="2"/>
            <a:endCxn id="17" idx="0"/>
          </p:cNvCxnSpPr>
          <p:nvPr/>
        </p:nvCxnSpPr>
        <p:spPr>
          <a:xfrm flipH="1">
            <a:off x="4878430" y="4180008"/>
            <a:ext cx="1639622" cy="3058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lecha derecha 1"/>
          <p:cNvSpPr/>
          <p:nvPr/>
        </p:nvSpPr>
        <p:spPr>
          <a:xfrm>
            <a:off x="4552185" y="1956859"/>
            <a:ext cx="652490" cy="75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Llamada rectangular 23"/>
          <p:cNvSpPr/>
          <p:nvPr/>
        </p:nvSpPr>
        <p:spPr>
          <a:xfrm>
            <a:off x="5504958" y="1449203"/>
            <a:ext cx="2788301" cy="1476872"/>
          </a:xfrm>
          <a:prstGeom prst="wedgeRectCallout">
            <a:avLst>
              <a:gd name="adj1" fmla="val -21330"/>
              <a:gd name="adj2" fmla="val 4655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NUEVA MISION</a:t>
            </a:r>
          </a:p>
          <a:p>
            <a:pPr algn="ctr"/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¿Qué somos?</a:t>
            </a:r>
          </a:p>
          <a:p>
            <a:pPr algn="ctr"/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¿Qué hacemos ? </a:t>
            </a:r>
          </a:p>
          <a:p>
            <a:pPr algn="ctr"/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 ¿Para quien ?</a:t>
            </a:r>
          </a:p>
          <a:p>
            <a:pPr algn="ctr"/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¿Con quien? </a:t>
            </a:r>
          </a:p>
          <a:p>
            <a:pPr algn="ctr"/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Con que valores?</a:t>
            </a:r>
          </a:p>
        </p:txBody>
      </p:sp>
    </p:spTree>
    <p:extLst>
      <p:ext uri="{BB962C8B-B14F-4D97-AF65-F5344CB8AC3E}">
        <p14:creationId xmlns:p14="http://schemas.microsoft.com/office/powerpoint/2010/main" val="691842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3" grpId="0"/>
      <p:bldP spid="16" grpId="0"/>
      <p:bldP spid="18" grpId="0"/>
      <p:bldP spid="2" grpId="0" animBg="1"/>
      <p:bldP spid="24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248</Words>
  <Application>Microsoft Office PowerPoint</Application>
  <PresentationFormat>Presentación en pantalla (4:3)</PresentationFormat>
  <Paragraphs>66</Paragraphs>
  <Slides>17</Slides>
  <Notes>4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2" baseType="lpstr">
      <vt:lpstr>Arial</vt:lpstr>
      <vt:lpstr>Calibri</vt:lpstr>
      <vt:lpstr>Wingdings</vt:lpstr>
      <vt:lpstr>Tema de Office</vt:lpstr>
      <vt:lpstr>Bitmap Image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LILIANA</dc:creator>
  <cp:lastModifiedBy>Liliana Rojas</cp:lastModifiedBy>
  <cp:revision>39</cp:revision>
  <dcterms:created xsi:type="dcterms:W3CDTF">2018-09-22T00:43:17Z</dcterms:created>
  <dcterms:modified xsi:type="dcterms:W3CDTF">2018-11-22T19:57:54Z</dcterms:modified>
</cp:coreProperties>
</file>