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9" r:id="rId5"/>
    <p:sldMasterId id="2147493480" r:id="rId6"/>
  </p:sldMasterIdLst>
  <p:notesMasterIdLst>
    <p:notesMasterId r:id="rId24"/>
  </p:notesMasterIdLst>
  <p:handoutMasterIdLst>
    <p:handoutMasterId r:id="rId25"/>
  </p:handoutMasterIdLst>
  <p:sldIdLst>
    <p:sldId id="256" r:id="rId7"/>
    <p:sldId id="283" r:id="rId8"/>
    <p:sldId id="291" r:id="rId9"/>
    <p:sldId id="312" r:id="rId10"/>
    <p:sldId id="257" r:id="rId11"/>
    <p:sldId id="258" r:id="rId12"/>
    <p:sldId id="259" r:id="rId13"/>
    <p:sldId id="310" r:id="rId14"/>
    <p:sldId id="331" r:id="rId15"/>
    <p:sldId id="322" r:id="rId16"/>
    <p:sldId id="337" r:id="rId17"/>
    <p:sldId id="333" r:id="rId18"/>
    <p:sldId id="334" r:id="rId19"/>
    <p:sldId id="302" r:id="rId20"/>
    <p:sldId id="313" r:id="rId21"/>
    <p:sldId id="338" r:id="rId22"/>
    <p:sldId id="284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419">
          <p15:clr>
            <a:srgbClr val="A4A3A4"/>
          </p15:clr>
        </p15:guide>
        <p15:guide id="3" pos="575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80BE"/>
    <a:srgbClr val="F78C1F"/>
    <a:srgbClr val="F6F6F6"/>
    <a:srgbClr val="EFEFEF"/>
    <a:srgbClr val="F4F4F4"/>
    <a:srgbClr val="F5F5F5"/>
    <a:srgbClr val="66FF99"/>
    <a:srgbClr val="6D6543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528" y="72"/>
      </p:cViewPr>
      <p:guideLst>
        <p:guide orient="horz"/>
        <p:guide pos="5419"/>
        <p:guide pos="575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7B93C-1618-CD49-A6B2-C6BF6E11527C}" type="datetimeFigureOut">
              <a:rPr lang="es-ES" smtClean="0"/>
              <a:t>22/11/2022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11909-8B1E-8F4A-B9CA-82127161A74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270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C3BB0B-C1A2-4C4D-A1E4-6987AE953146}" type="datetimeFigureOut">
              <a:rPr lang="es-ES" smtClean="0"/>
              <a:t>22/11/2022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8FF9A-2E2E-5B4A-8468-9F28F395D46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85265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UNIPILOTO Plantilla Institucional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48" y="-19050"/>
            <a:ext cx="9206622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12207"/>
            <a:ext cx="7772400" cy="8207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32932"/>
            <a:ext cx="6400800" cy="76580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06BFE-21BB-A443-90A9-05270B0E3551}" type="datetime1">
              <a:rPr lang="es-AR" smtClean="0"/>
              <a:t>22/11/2022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IPILOTO Plantilla Institucional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72" y="-19050"/>
            <a:ext cx="9206620" cy="51816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32932"/>
            <a:ext cx="6400800" cy="76580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12207"/>
            <a:ext cx="7772400" cy="8207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38149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IPILOTO Plantilla Institucional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72" y="-19050"/>
            <a:ext cx="9206620" cy="51816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848" y="1942730"/>
            <a:ext cx="9206622" cy="321981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3688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IPILOTO Plantilla Institucional-0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72" y="-19050"/>
            <a:ext cx="9206620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351" y="2513199"/>
            <a:ext cx="3434805" cy="82072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63422" y="3646656"/>
            <a:ext cx="2828663" cy="76580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-33848" y="1942730"/>
            <a:ext cx="4611772" cy="321981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5487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20653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1A0E80-7980-924D-8819-5C7C97C42C2F}" type="datetime1">
              <a:rPr lang="es-AR" smtClean="0"/>
              <a:t>22/11/2022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749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3488F-0358-6B43-A2F0-718FB9481030}" type="datetime1">
              <a:rPr lang="es-AR" smtClean="0"/>
              <a:t>22/11/2022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9998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1875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18757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DA0CF-A114-DA4B-B22B-28CCA33B3855}" type="datetime1">
              <a:rPr lang="es-AR" smtClean="0"/>
              <a:t>22/11/2022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9966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7755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7755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3EF1A-AAE1-B849-BFFF-537B93219FAE}" type="datetime1">
              <a:rPr lang="es-AR" smtClean="0"/>
              <a:t>22/11/2022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28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86069-45B4-9A4C-B1DF-D3FE44614C19}" type="datetime1">
              <a:rPr lang="es-AR" smtClean="0"/>
              <a:t>22/11/2022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16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EAD5B-46CA-F34D-B199-C2DE61FEC43B}" type="datetime1">
              <a:rPr lang="es-AR" smtClean="0"/>
              <a:t>22/11/2022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959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UNIPILOTO Plantilla Institucional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48" y="-19050"/>
            <a:ext cx="9206622" cy="51816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848" y="1942730"/>
            <a:ext cx="9206622" cy="321981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3503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211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3398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9511A-5BC9-C84E-8312-48B7941D1706}" type="datetime1">
              <a:rPr lang="es-AR" smtClean="0"/>
              <a:t>22/11/2022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4536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IPILOTO Plantilla Institucional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72" y="-19050"/>
            <a:ext cx="9206620" cy="51816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32932"/>
            <a:ext cx="6400800" cy="76580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12207"/>
            <a:ext cx="7772400" cy="8207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181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UNIPILOTO Plantilla Institucional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72" y="-19050"/>
            <a:ext cx="9206620" cy="51816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-33848" y="1942730"/>
            <a:ext cx="9206622" cy="321981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521182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UNIPILOTO Plantilla Institucional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772" y="-19050"/>
            <a:ext cx="9206620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351" y="2513199"/>
            <a:ext cx="3434805" cy="82072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63422" y="3646656"/>
            <a:ext cx="2828663" cy="76580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-33848" y="1942730"/>
            <a:ext cx="4611772" cy="321981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67680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142D-A219-634E-8A29-8C284121EEAD}" type="datetime1">
              <a:rPr lang="es-AR" smtClean="0"/>
              <a:t>22/11/2022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381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5340-BA65-7D4B-B7EF-924AB9CDF86D}" type="datetime1">
              <a:rPr lang="es-AR" smtClean="0"/>
              <a:t>22/11/2022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6818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2160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21600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D0FFD-5766-F046-BE05-251D1C7BF410}" type="datetime1">
              <a:rPr lang="es-AR" smtClean="0"/>
              <a:t>22/11/2022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597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756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756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77474-BE64-C94A-9F5D-1FF2FC6C3190}" type="datetime1">
              <a:rPr lang="es-AR" smtClean="0"/>
              <a:t>22/11/2022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7497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AE8E3-3A89-974F-AAE1-4EB2890FAA22}" type="datetime1">
              <a:rPr lang="es-AR" smtClean="0"/>
              <a:t>22/11/2022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7091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81DB2-59AB-9E4C-A38B-646A7E32E06D}" type="datetime1">
              <a:rPr lang="es-AR" smtClean="0"/>
              <a:t>22/11/2022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32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UNIPILOTO Plantilla Institucional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48" y="-19050"/>
            <a:ext cx="9206622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0351" y="2513199"/>
            <a:ext cx="3434805" cy="82072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63422" y="3646656"/>
            <a:ext cx="2828663" cy="76580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-33848" y="1942730"/>
            <a:ext cx="4611772" cy="3219819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781258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1924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32088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3331C-51DE-5849-8C2C-B1A7820648CA}" type="datetime1">
              <a:rPr lang="es-AR" smtClean="0"/>
              <a:t>22/11/2022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60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8FA66-AFAC-C94B-8515-077F25F63FCB}" type="datetime1">
              <a:rPr lang="es-AR" smtClean="0"/>
              <a:t>22/11/2022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70B01-2CB7-C947-94B0-E44BD3398AE8}" type="datetime1">
              <a:rPr lang="es-AR" smtClean="0"/>
              <a:t>22/11/2022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698D7-BF26-6F46-B52A-6DB95F7B5370}" type="datetime1">
              <a:rPr lang="es-AR" smtClean="0"/>
              <a:t>22/11/2022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AAEF3-FBAA-8949-951C-5289376D1DE9}" type="datetime1">
              <a:rPr lang="es-AR" smtClean="0"/>
              <a:t>22/11/2022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536E9-13FF-F842-A6A1-D9669D8B399D}" type="datetime1">
              <a:rPr lang="es-AR" smtClean="0"/>
              <a:t>22/11/2022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A1EB-BB4D-0649-AB74-5A8E1E14B14B}" type="datetime1">
              <a:rPr lang="es-AR" smtClean="0"/>
              <a:t>22/11/2022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5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UNIPILOTO Plantilla Institucional-04.jp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45" y="-19050"/>
            <a:ext cx="9201174" cy="51816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741" y="4729907"/>
            <a:ext cx="5597266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Propiedad intelectual de la UNIVERSIDAD PILOTO DE COLOMBIA® - Año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676" y="4729907"/>
            <a:ext cx="55092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5698" y="4729907"/>
            <a:ext cx="597617" cy="27384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9754C-70E4-D74C-99D3-B5C95F385C2A}" type="datetime1">
              <a:rPr lang="es-AR" smtClean="0"/>
              <a:t>22/11/2022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67" r:id="rId2"/>
    <p:sldLayoutId id="2147493468" r:id="rId3"/>
    <p:sldLayoutId id="2147493457" r:id="rId4"/>
    <p:sldLayoutId id="2147493458" r:id="rId5"/>
    <p:sldLayoutId id="2147493459" r:id="rId6"/>
    <p:sldLayoutId id="2147493460" r:id="rId7"/>
    <p:sldLayoutId id="2147493461" r:id="rId8"/>
    <p:sldLayoutId id="2147493462" r:id="rId9"/>
    <p:sldLayoutId id="2147493463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UNIPILOTO Plantilla Institucional-05.jp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44" y="-19050"/>
            <a:ext cx="9201172" cy="5181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741" y="4729907"/>
            <a:ext cx="55972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Propiedad intelectual de la UNIVERSIDAD PILOTO DE COLOMBIA® - Año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676" y="4729907"/>
            <a:ext cx="55092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5698" y="4729907"/>
            <a:ext cx="59761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96325-9034-2D44-B3CF-BCA9BB7BB905}" type="datetime1">
              <a:rPr lang="es-AR" smtClean="0"/>
              <a:t>22/11/2022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4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71" r:id="rId2"/>
    <p:sldLayoutId id="2147493472" r:id="rId3"/>
    <p:sldLayoutId id="2147493473" r:id="rId4"/>
    <p:sldLayoutId id="2147493474" r:id="rId5"/>
    <p:sldLayoutId id="2147493475" r:id="rId6"/>
    <p:sldLayoutId id="2147493476" r:id="rId7"/>
    <p:sldLayoutId id="2147493477" r:id="rId8"/>
    <p:sldLayoutId id="2147493478" r:id="rId9"/>
    <p:sldLayoutId id="2147493479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UNIPILOTO Plantilla Institucional-06.jp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344" y="-19050"/>
            <a:ext cx="9201172" cy="51816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2065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2741" y="4729907"/>
            <a:ext cx="55972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Propiedad intelectual de la UNIVERSIDAD PILOTO DE COLOMBIA® - Año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676" y="4729907"/>
            <a:ext cx="55092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5698" y="4729907"/>
            <a:ext cx="59761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38E7A-6C0C-4E45-92A2-01F059605597}" type="datetime1">
              <a:rPr lang="es-AR" smtClean="0"/>
              <a:t>22/11/2022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48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1" r:id="rId1"/>
    <p:sldLayoutId id="2147493482" r:id="rId2"/>
    <p:sldLayoutId id="2147493483" r:id="rId3"/>
    <p:sldLayoutId id="2147493484" r:id="rId4"/>
    <p:sldLayoutId id="2147493485" r:id="rId5"/>
    <p:sldLayoutId id="2147493486" r:id="rId6"/>
    <p:sldLayoutId id="2147493487" r:id="rId7"/>
    <p:sldLayoutId id="2147493488" r:id="rId8"/>
    <p:sldLayoutId id="2147493489" r:id="rId9"/>
    <p:sldLayoutId id="2147493490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7" Type="http://schemas.openxmlformats.org/officeDocument/2006/relationships/image" Target="../media/image29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ES" sz="2000" dirty="0"/>
              <a:t>ALTERNATIVAS ESTRATÉGICAS PARA FORTALECER LAS UNIDADES DE NEGOCIO DE LA CLÍNICA SUR DE COLOMBIA S.A.S.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s-ES" sz="1400" dirty="0"/>
              <a:t>Juan Camilo Bahamón Restrepo</a:t>
            </a:r>
          </a:p>
          <a:p>
            <a:r>
              <a:rPr lang="es-ES" sz="1400" dirty="0"/>
              <a:t>Lizeth Carolina Bernal Moya</a:t>
            </a:r>
          </a:p>
          <a:p>
            <a:r>
              <a:rPr lang="es-ES" sz="1400" dirty="0"/>
              <a:t>Paola Andrea Sánchez García</a:t>
            </a:r>
          </a:p>
        </p:txBody>
      </p:sp>
    </p:spTree>
    <p:extLst>
      <p:ext uri="{BB962C8B-B14F-4D97-AF65-F5344CB8AC3E}">
        <p14:creationId xmlns:p14="http://schemas.microsoft.com/office/powerpoint/2010/main" val="579839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contenido 8" descr="Imagen que contiene Forma&#10;&#10;Descripción generada automáticamente">
            <a:extLst>
              <a:ext uri="{FF2B5EF4-FFF2-40B4-BE49-F238E27FC236}">
                <a16:creationId xmlns:a16="http://schemas.microsoft.com/office/drawing/2014/main" id="{3302E3DD-0F0D-47B0-BCE1-11D011BED0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7322" y="546960"/>
            <a:ext cx="3487433" cy="2024790"/>
          </a:xfrm>
        </p:spPr>
      </p:pic>
      <p:pic>
        <p:nvPicPr>
          <p:cNvPr id="9" name="Marcador de contenido 8" descr="Imagen que contiene Forma&#10;&#10;Descripción generada automáticamente">
            <a:extLst>
              <a:ext uri="{FF2B5EF4-FFF2-40B4-BE49-F238E27FC236}">
                <a16:creationId xmlns:a16="http://schemas.microsoft.com/office/drawing/2014/main" id="{5797B312-1B31-42F7-A4F3-D6940E89B46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54983" y="590902"/>
            <a:ext cx="3509977" cy="2037879"/>
          </a:xfrm>
          <a:prstGeom prst="rect">
            <a:avLst/>
          </a:prstGeom>
        </p:spPr>
      </p:pic>
      <p:pic>
        <p:nvPicPr>
          <p:cNvPr id="2" name="Marcador de contenido 8" descr="Imagen que contiene Forma&#10;&#10;Descripción generada automáticamente">
            <a:extLst>
              <a:ext uri="{FF2B5EF4-FFF2-40B4-BE49-F238E27FC236}">
                <a16:creationId xmlns:a16="http://schemas.microsoft.com/office/drawing/2014/main" id="{D9D7D8A4-7E9C-D660-D75B-463AFB2A45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56" y="2628781"/>
            <a:ext cx="3812732" cy="2171680"/>
          </a:xfrm>
          <a:prstGeom prst="rect">
            <a:avLst/>
          </a:prstGeom>
        </p:spPr>
      </p:pic>
      <p:pic>
        <p:nvPicPr>
          <p:cNvPr id="3" name="Marcador de contenido 8" descr="Imagen que contiene Forma&#10;&#10;Descripción generada automáticamente">
            <a:extLst>
              <a:ext uri="{FF2B5EF4-FFF2-40B4-BE49-F238E27FC236}">
                <a16:creationId xmlns:a16="http://schemas.microsoft.com/office/drawing/2014/main" id="{13CAFF36-F279-CEF5-1481-3B019B2657F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20794" y="2571750"/>
            <a:ext cx="3857551" cy="223967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31AF78E-32E0-5121-3BCF-9C679984490D}"/>
              </a:ext>
            </a:extLst>
          </p:cNvPr>
          <p:cNvSpPr txBox="1"/>
          <p:nvPr/>
        </p:nvSpPr>
        <p:spPr>
          <a:xfrm>
            <a:off x="1182392" y="1553642"/>
            <a:ext cx="11855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Años a Evaluar</a:t>
            </a:r>
          </a:p>
          <a:p>
            <a:endParaRPr lang="es-419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ABB0591-4207-5DA1-88E1-E5887440DC04}"/>
              </a:ext>
            </a:extLst>
          </p:cNvPr>
          <p:cNvSpPr txBox="1"/>
          <p:nvPr/>
        </p:nvSpPr>
        <p:spPr>
          <a:xfrm>
            <a:off x="2629787" y="629300"/>
            <a:ext cx="1031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Nombre Proyecto</a:t>
            </a:r>
            <a:endParaRPr lang="es-419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43CEBAB-E9F5-71E0-3B19-DB4CA6ED8AB7}"/>
              </a:ext>
            </a:extLst>
          </p:cNvPr>
          <p:cNvSpPr txBox="1"/>
          <p:nvPr/>
        </p:nvSpPr>
        <p:spPr>
          <a:xfrm>
            <a:off x="6949569" y="2849713"/>
            <a:ext cx="1435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Financiación</a:t>
            </a:r>
            <a:endParaRPr lang="es-419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86C3AD8-4997-7274-2147-363BDF9D6D4E}"/>
              </a:ext>
            </a:extLst>
          </p:cNvPr>
          <p:cNvSpPr txBox="1"/>
          <p:nvPr/>
        </p:nvSpPr>
        <p:spPr>
          <a:xfrm>
            <a:off x="6602818" y="737190"/>
            <a:ext cx="1360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Personal Requerido</a:t>
            </a:r>
            <a:endParaRPr lang="es-419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1D23A7F-8343-0704-673D-3E0B340CB531}"/>
              </a:ext>
            </a:extLst>
          </p:cNvPr>
          <p:cNvSpPr txBox="1"/>
          <p:nvPr/>
        </p:nvSpPr>
        <p:spPr>
          <a:xfrm>
            <a:off x="856986" y="3913943"/>
            <a:ext cx="1847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      Número Procedimientos</a:t>
            </a:r>
            <a:endParaRPr lang="es-419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0790982-B7C2-86A3-07FE-0A76A3549A24}"/>
              </a:ext>
            </a:extLst>
          </p:cNvPr>
          <p:cNvSpPr txBox="1"/>
          <p:nvPr/>
        </p:nvSpPr>
        <p:spPr>
          <a:xfrm>
            <a:off x="2278560" y="2711214"/>
            <a:ext cx="1690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     Principales Procedimientos</a:t>
            </a:r>
            <a:endParaRPr lang="es-419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EC1326-A4A4-9470-8A0D-E07C74E138ED}"/>
              </a:ext>
            </a:extLst>
          </p:cNvPr>
          <p:cNvSpPr txBox="1"/>
          <p:nvPr/>
        </p:nvSpPr>
        <p:spPr>
          <a:xfrm>
            <a:off x="5304939" y="3868520"/>
            <a:ext cx="1925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       Variables Macroeconómicas</a:t>
            </a:r>
            <a:endParaRPr lang="es-419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CF07F49-AA9E-B295-6E21-4507A1E8AF10}"/>
              </a:ext>
            </a:extLst>
          </p:cNvPr>
          <p:cNvSpPr txBox="1"/>
          <p:nvPr/>
        </p:nvSpPr>
        <p:spPr>
          <a:xfrm>
            <a:off x="5176156" y="1714082"/>
            <a:ext cx="2182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     Pólizas    Requeridas</a:t>
            </a:r>
            <a:endParaRPr lang="es-419" dirty="0"/>
          </a:p>
        </p:txBody>
      </p:sp>
      <p:sp>
        <p:nvSpPr>
          <p:cNvPr id="15" name="Título 6">
            <a:extLst>
              <a:ext uri="{FF2B5EF4-FFF2-40B4-BE49-F238E27FC236}">
                <a16:creationId xmlns:a16="http://schemas.microsoft.com/office/drawing/2014/main" id="{ED2C1EFA-3F99-ABB9-B2CA-7640C1667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14" y="129720"/>
            <a:ext cx="8229600" cy="480499"/>
          </a:xfrm>
        </p:spPr>
        <p:txBody>
          <a:bodyPr>
            <a:noAutofit/>
          </a:bodyPr>
          <a:lstStyle/>
          <a:p>
            <a:pPr algn="ctr"/>
            <a:r>
              <a:rPr lang="es-CO" sz="2800" b="1" dirty="0">
                <a:solidFill>
                  <a:srgbClr val="C00000"/>
                </a:solidFill>
              </a:rPr>
              <a:t>VARIABLES DE ENTRADA MODELO</a:t>
            </a:r>
          </a:p>
        </p:txBody>
      </p:sp>
    </p:spTree>
    <p:extLst>
      <p:ext uri="{BB962C8B-B14F-4D97-AF65-F5344CB8AC3E}">
        <p14:creationId xmlns:p14="http://schemas.microsoft.com/office/powerpoint/2010/main" val="3076251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6DA570-F0B4-FB40-B92F-7C598851C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04787"/>
            <a:ext cx="7676706" cy="550125"/>
          </a:xfrm>
        </p:spPr>
        <p:txBody>
          <a:bodyPr>
            <a:normAutofit/>
          </a:bodyPr>
          <a:lstStyle/>
          <a:p>
            <a:pPr algn="ctr"/>
            <a:r>
              <a:rPr lang="es-MX" sz="2800" dirty="0">
                <a:solidFill>
                  <a:srgbClr val="C00000"/>
                </a:solidFill>
              </a:rPr>
              <a:t>EVALUACIÓN FINANCIERA DEL PROYECTO</a:t>
            </a:r>
            <a:endParaRPr lang="es-419" sz="2800" dirty="0">
              <a:solidFill>
                <a:srgbClr val="C00000"/>
              </a:solidFill>
            </a:endParaRP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929CB2-74D6-C13A-EBC4-B41916646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06BFE-21BB-A443-90A9-05270B0E3551}" type="datetime1">
              <a:rPr lang="es-AR" smtClean="0"/>
              <a:t>22/11/2022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9375F45-E56F-0EFC-BBC7-A3C4E8E8A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Propiedad intelectual de la UNIVERSIDAD PILOTO DE COLOMBIA® - Año 2017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C27F7E8-2EF5-9673-1C59-65D60F68D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11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1148EC2A-48A5-6D23-F96C-9507DFC4DBBD}"/>
              </a:ext>
            </a:extLst>
          </p:cNvPr>
          <p:cNvGrpSpPr/>
          <p:nvPr/>
        </p:nvGrpSpPr>
        <p:grpSpPr>
          <a:xfrm>
            <a:off x="322893" y="1405843"/>
            <a:ext cx="8623005" cy="2728906"/>
            <a:chOff x="1594525" y="2627820"/>
            <a:chExt cx="6267311" cy="1992324"/>
          </a:xfrm>
        </p:grpSpPr>
        <p:pic>
          <p:nvPicPr>
            <p:cNvPr id="9" name="Imagen 8" descr="Imagen que contiene Icono&#10;&#10;Descripción generada automáticamente">
              <a:extLst>
                <a:ext uri="{FF2B5EF4-FFF2-40B4-BE49-F238E27FC236}">
                  <a16:creationId xmlns:a16="http://schemas.microsoft.com/office/drawing/2014/main" id="{8EF81A8F-4840-BB67-A600-3BF991E968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94525" y="2627820"/>
              <a:ext cx="6267311" cy="1992324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3E2AB68E-256D-EAC3-3D57-E470D264C4C3}"/>
                </a:ext>
              </a:extLst>
            </p:cNvPr>
            <p:cNvSpPr/>
            <p:nvPr/>
          </p:nvSpPr>
          <p:spPr>
            <a:xfrm>
              <a:off x="1801669" y="3599754"/>
              <a:ext cx="786906" cy="269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377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4546A"/>
                </a:buClr>
                <a:buSzPct val="100000"/>
                <a:defRPr/>
              </a:pPr>
              <a:r>
                <a:rPr lang="es-CO" sz="2000" b="1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$ 2.884</a:t>
              </a:r>
            </a:p>
          </p:txBody>
        </p:sp>
        <p:sp>
          <p:nvSpPr>
            <p:cNvPr id="11" name="Rectángulo 10">
              <a:extLst>
                <a:ext uri="{FF2B5EF4-FFF2-40B4-BE49-F238E27FC236}">
                  <a16:creationId xmlns:a16="http://schemas.microsoft.com/office/drawing/2014/main" id="{F0F0300C-046F-86FD-F7EB-F2D8399DC717}"/>
                </a:ext>
              </a:extLst>
            </p:cNvPr>
            <p:cNvSpPr/>
            <p:nvPr/>
          </p:nvSpPr>
          <p:spPr>
            <a:xfrm>
              <a:off x="3086513" y="3429809"/>
              <a:ext cx="786905" cy="269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377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4546A"/>
                </a:buClr>
                <a:buSzPct val="100000"/>
                <a:defRPr/>
              </a:pPr>
              <a:r>
                <a:rPr lang="es-CO" sz="2000" b="1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$ 4.016</a:t>
              </a: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9566432E-9EAE-9B6E-E701-3CDC9D6A033A}"/>
                </a:ext>
              </a:extLst>
            </p:cNvPr>
            <p:cNvSpPr/>
            <p:nvPr/>
          </p:nvSpPr>
          <p:spPr>
            <a:xfrm>
              <a:off x="5624347" y="3413944"/>
              <a:ext cx="778302" cy="269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377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4546A"/>
                </a:buClr>
                <a:buSzPct val="100000"/>
                <a:defRPr/>
              </a:pPr>
              <a:r>
                <a:rPr lang="es-CO" sz="2000" b="1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$ 7.661</a:t>
              </a:r>
            </a:p>
          </p:txBody>
        </p:sp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C311121D-52C3-A685-15D4-9CAFD352E54C}"/>
                </a:ext>
              </a:extLst>
            </p:cNvPr>
            <p:cNvSpPr/>
            <p:nvPr/>
          </p:nvSpPr>
          <p:spPr>
            <a:xfrm>
              <a:off x="4289378" y="3563819"/>
              <a:ext cx="786906" cy="269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377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4546A"/>
                </a:buClr>
                <a:buSzPct val="100000"/>
                <a:defRPr/>
              </a:pPr>
              <a:r>
                <a:rPr lang="es-CO" sz="2000" b="1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$ 5.560</a:t>
              </a:r>
            </a:p>
          </p:txBody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EA09F68D-924A-250B-F852-0DD4ED5A7BC4}"/>
                </a:ext>
              </a:extLst>
            </p:cNvPr>
            <p:cNvSpPr/>
            <p:nvPr/>
          </p:nvSpPr>
          <p:spPr>
            <a:xfrm>
              <a:off x="6818608" y="3556527"/>
              <a:ext cx="915587" cy="269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377" eaLnBrk="1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4546A"/>
                </a:buClr>
                <a:buSzPct val="100000"/>
                <a:defRPr/>
              </a:pPr>
              <a:r>
                <a:rPr lang="es-CO" sz="2000" b="1" dirty="0">
                  <a:solidFill>
                    <a:schemeClr val="accent3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Calibri"/>
                </a:rPr>
                <a:t>$ 10.545</a:t>
              </a:r>
              <a:endParaRPr lang="es-CO" sz="3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endParaRPr>
            </a:p>
          </p:txBody>
        </p:sp>
      </p:grpSp>
      <p:sp>
        <p:nvSpPr>
          <p:cNvPr id="15" name="Título 1">
            <a:extLst>
              <a:ext uri="{FF2B5EF4-FFF2-40B4-BE49-F238E27FC236}">
                <a16:creationId xmlns:a16="http://schemas.microsoft.com/office/drawing/2014/main" id="{CA39D8C6-E14D-557D-43D4-9607E82B954F}"/>
              </a:ext>
            </a:extLst>
          </p:cNvPr>
          <p:cNvSpPr txBox="1">
            <a:spLocks/>
          </p:cNvSpPr>
          <p:nvPr/>
        </p:nvSpPr>
        <p:spPr>
          <a:xfrm>
            <a:off x="569605" y="795438"/>
            <a:ext cx="5331466" cy="35139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dirty="0">
                <a:solidFill>
                  <a:schemeClr val="tx1"/>
                </a:solidFill>
              </a:rPr>
              <a:t>Ingresos Proyectados 5 años (Cifras en millones)</a:t>
            </a:r>
            <a:endParaRPr lang="es-419" sz="2800" dirty="0">
              <a:solidFill>
                <a:schemeClr val="tx1"/>
              </a:solidFill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64F4858-7AB1-7554-98C2-D02D507A500E}"/>
              </a:ext>
            </a:extLst>
          </p:cNvPr>
          <p:cNvSpPr txBox="1"/>
          <p:nvPr/>
        </p:nvSpPr>
        <p:spPr>
          <a:xfrm>
            <a:off x="765698" y="1797763"/>
            <a:ext cx="92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00B050"/>
                </a:solidFill>
              </a:rPr>
              <a:t>2022</a:t>
            </a:r>
            <a:endParaRPr lang="es-419" b="1" dirty="0">
              <a:solidFill>
                <a:srgbClr val="00B050"/>
              </a:solidFill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3420AAA8-00DA-9051-8105-4B22276FA932}"/>
              </a:ext>
            </a:extLst>
          </p:cNvPr>
          <p:cNvSpPr txBox="1"/>
          <p:nvPr/>
        </p:nvSpPr>
        <p:spPr>
          <a:xfrm>
            <a:off x="2454574" y="3468824"/>
            <a:ext cx="92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00B050"/>
                </a:solidFill>
              </a:rPr>
              <a:t>2023</a:t>
            </a:r>
            <a:endParaRPr lang="es-419" b="1" dirty="0">
              <a:solidFill>
                <a:srgbClr val="00B050"/>
              </a:solidFill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5023856-20D0-F172-3A54-462DB6D1E6F8}"/>
              </a:ext>
            </a:extLst>
          </p:cNvPr>
          <p:cNvSpPr txBox="1"/>
          <p:nvPr/>
        </p:nvSpPr>
        <p:spPr>
          <a:xfrm>
            <a:off x="4109561" y="1677535"/>
            <a:ext cx="92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00B050"/>
                </a:solidFill>
              </a:rPr>
              <a:t>2024</a:t>
            </a:r>
            <a:endParaRPr lang="es-419" b="1" dirty="0">
              <a:solidFill>
                <a:srgbClr val="00B050"/>
              </a:solidFill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5F4E935-E607-C4F7-9BC5-79172981D630}"/>
              </a:ext>
            </a:extLst>
          </p:cNvPr>
          <p:cNvSpPr txBox="1"/>
          <p:nvPr/>
        </p:nvSpPr>
        <p:spPr>
          <a:xfrm>
            <a:off x="5867404" y="3563771"/>
            <a:ext cx="92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00B050"/>
                </a:solidFill>
              </a:rPr>
              <a:t>2025</a:t>
            </a:r>
            <a:endParaRPr lang="es-419" b="1" dirty="0">
              <a:solidFill>
                <a:srgbClr val="00B050"/>
              </a:solidFill>
            </a:endParaRP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09A8983-BB38-850D-200C-FDA348E7E035}"/>
              </a:ext>
            </a:extLst>
          </p:cNvPr>
          <p:cNvSpPr txBox="1"/>
          <p:nvPr/>
        </p:nvSpPr>
        <p:spPr>
          <a:xfrm>
            <a:off x="7677977" y="1739082"/>
            <a:ext cx="92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>
                <a:solidFill>
                  <a:srgbClr val="00B050"/>
                </a:solidFill>
              </a:rPr>
              <a:t>2026</a:t>
            </a:r>
            <a:endParaRPr lang="es-419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7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69E6321-ABA8-3679-63E6-0C0D238E0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12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38" name="Título 6">
            <a:extLst>
              <a:ext uri="{FF2B5EF4-FFF2-40B4-BE49-F238E27FC236}">
                <a16:creationId xmlns:a16="http://schemas.microsoft.com/office/drawing/2014/main" id="{55BD7A9B-0C77-FF0E-3E1C-478F9E467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51" y="120252"/>
            <a:ext cx="8229600" cy="662859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00000"/>
                </a:solidFill>
              </a:rPr>
              <a:t>EVALUACIÓN FINANCIERA (UN)</a:t>
            </a:r>
            <a:endParaRPr lang="es-CO" sz="2800" b="1" dirty="0">
              <a:solidFill>
                <a:srgbClr val="C00000"/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F3943092-55D4-84A9-DB46-8F39E4B0A088}"/>
              </a:ext>
            </a:extLst>
          </p:cNvPr>
          <p:cNvGrpSpPr/>
          <p:nvPr/>
        </p:nvGrpSpPr>
        <p:grpSpPr>
          <a:xfrm>
            <a:off x="928832" y="1472316"/>
            <a:ext cx="7081593" cy="2952924"/>
            <a:chOff x="620725" y="1933522"/>
            <a:chExt cx="7081593" cy="2952924"/>
          </a:xfrm>
        </p:grpSpPr>
        <p:pic>
          <p:nvPicPr>
            <p:cNvPr id="4" name="Imagen 3" descr="Imagen que contiene dibujo, firmar, parada, grande&#10;&#10;Descripción generada automáticamente">
              <a:extLst>
                <a:ext uri="{FF2B5EF4-FFF2-40B4-BE49-F238E27FC236}">
                  <a16:creationId xmlns:a16="http://schemas.microsoft.com/office/drawing/2014/main" id="{E1651121-7E5A-B758-4EB9-EACF6978FC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0725" y="1933522"/>
              <a:ext cx="7081593" cy="2827668"/>
            </a:xfrm>
            <a:prstGeom prst="rect">
              <a:avLst/>
            </a:prstGeom>
          </p:spPr>
        </p:pic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E75C7133-FF95-37DA-A2A3-B2A502B33B23}"/>
                </a:ext>
              </a:extLst>
            </p:cNvPr>
            <p:cNvSpPr/>
            <p:nvPr/>
          </p:nvSpPr>
          <p:spPr>
            <a:xfrm>
              <a:off x="1758867" y="2714745"/>
              <a:ext cx="1297150" cy="9694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s-CO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VPN</a:t>
              </a:r>
            </a:p>
            <a:p>
              <a:pPr lvl="0" algn="ctr"/>
              <a:r>
                <a:rPr lang="es-CO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CO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$6.507 </a:t>
              </a:r>
              <a:endParaRPr lang="es-CO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algn="ctr"/>
              <a:r>
                <a:rPr lang="es-CO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(Millones de pesos)</a:t>
              </a:r>
              <a:endParaRPr lang="es-CO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F82CE151-0F27-2B8C-C4B7-F9A28E1E2B4A}"/>
                </a:ext>
              </a:extLst>
            </p:cNvPr>
            <p:cNvSpPr/>
            <p:nvPr/>
          </p:nvSpPr>
          <p:spPr>
            <a:xfrm>
              <a:off x="3248189" y="3547618"/>
              <a:ext cx="1297150" cy="133882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s-CO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CAUE</a:t>
              </a:r>
            </a:p>
            <a:p>
              <a:pPr lvl="0" algn="ctr"/>
              <a:r>
                <a:rPr lang="es-CO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$1.952 </a:t>
              </a:r>
            </a:p>
            <a:p>
              <a:pPr algn="ctr"/>
              <a:r>
                <a:rPr lang="es-CO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(Millones de pesos)</a:t>
              </a:r>
              <a:endParaRPr lang="es-CO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algn="ctr"/>
              <a:endParaRPr lang="es-CO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0EA6D9F0-E0B7-8548-2032-F29FE93AF60E}"/>
                </a:ext>
              </a:extLst>
            </p:cNvPr>
            <p:cNvSpPr/>
            <p:nvPr/>
          </p:nvSpPr>
          <p:spPr>
            <a:xfrm>
              <a:off x="4862839" y="2727478"/>
              <a:ext cx="1032655" cy="10464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s-CO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TIR</a:t>
              </a:r>
            </a:p>
            <a:p>
              <a:pPr lvl="0" algn="ctr"/>
              <a:r>
                <a:rPr lang="es-CO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143,2%EA</a:t>
              </a:r>
            </a:p>
            <a:p>
              <a:pPr lvl="0" algn="ctr"/>
              <a:endParaRPr lang="es-CO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3519FC2D-7270-D0E7-24B4-E5A37DB854EC}"/>
                </a:ext>
              </a:extLst>
            </p:cNvPr>
            <p:cNvSpPr/>
            <p:nvPr/>
          </p:nvSpPr>
          <p:spPr>
            <a:xfrm>
              <a:off x="6454436" y="3547617"/>
              <a:ext cx="753731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s-CO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B/C</a:t>
              </a:r>
            </a:p>
            <a:p>
              <a:pPr lvl="0" algn="ctr"/>
              <a:r>
                <a:rPr lang="es-CO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CO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8,03</a:t>
              </a:r>
              <a:r>
                <a:rPr lang="es-CO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lvl="0" algn="ctr"/>
              <a:endParaRPr lang="es-CO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B4FE6C01-3769-7C72-D5AB-AE2984D67278}"/>
              </a:ext>
            </a:extLst>
          </p:cNvPr>
          <p:cNvSpPr txBox="1"/>
          <p:nvPr/>
        </p:nvSpPr>
        <p:spPr>
          <a:xfrm>
            <a:off x="155944" y="843516"/>
            <a:ext cx="4905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Con Flujo de caja accionistas</a:t>
            </a:r>
            <a:endParaRPr lang="es-CO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1B231822-7169-63CF-E9F5-15595F2AA75C}"/>
              </a:ext>
            </a:extLst>
          </p:cNvPr>
          <p:cNvSpPr txBox="1"/>
          <p:nvPr/>
        </p:nvSpPr>
        <p:spPr>
          <a:xfrm>
            <a:off x="6842879" y="725843"/>
            <a:ext cx="1509823" cy="369332"/>
          </a:xfrm>
          <a:prstGeom prst="rect">
            <a:avLst/>
          </a:prstGeom>
          <a:noFill/>
          <a:ln>
            <a:solidFill>
              <a:srgbClr val="00B050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es-ES" dirty="0"/>
              <a:t>TIR&gt;TIO </a:t>
            </a:r>
            <a:endParaRPr lang="es-CO" dirty="0"/>
          </a:p>
        </p:txBody>
      </p:sp>
      <p:pic>
        <p:nvPicPr>
          <p:cNvPr id="13" name="Gráfico 12" descr="Marca de verificación">
            <a:extLst>
              <a:ext uri="{FF2B5EF4-FFF2-40B4-BE49-F238E27FC236}">
                <a16:creationId xmlns:a16="http://schemas.microsoft.com/office/drawing/2014/main" id="{19533BC5-EB14-1650-9E46-5DF201FB7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880519" y="725843"/>
            <a:ext cx="369332" cy="369332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81ECCADE-D07F-0C52-7E1B-2570AA83C243}"/>
              </a:ext>
            </a:extLst>
          </p:cNvPr>
          <p:cNvSpPr txBox="1"/>
          <p:nvPr/>
        </p:nvSpPr>
        <p:spPr>
          <a:xfrm>
            <a:off x="1070345" y="1860060"/>
            <a:ext cx="751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TIO</a:t>
            </a:r>
          </a:p>
          <a:p>
            <a:pPr algn="ctr"/>
            <a:r>
              <a:rPr lang="es-ES" dirty="0"/>
              <a:t>30%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3285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69E6321-ABA8-3679-63E6-0C0D238E0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13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38" name="Título 6">
            <a:extLst>
              <a:ext uri="{FF2B5EF4-FFF2-40B4-BE49-F238E27FC236}">
                <a16:creationId xmlns:a16="http://schemas.microsoft.com/office/drawing/2014/main" id="{55BD7A9B-0C77-FF0E-3E1C-478F9E467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51" y="120252"/>
            <a:ext cx="8229600" cy="857250"/>
          </a:xfrm>
        </p:spPr>
        <p:txBody>
          <a:bodyPr>
            <a:normAutofit/>
          </a:bodyPr>
          <a:lstStyle/>
          <a:p>
            <a:r>
              <a:rPr lang="es-ES" sz="2800" b="1" dirty="0">
                <a:solidFill>
                  <a:srgbClr val="C00000"/>
                </a:solidFill>
              </a:rPr>
              <a:t>EVALUACIÓN FINANCIERA (UN)</a:t>
            </a:r>
            <a:endParaRPr lang="es-CO" sz="2800" b="1" dirty="0">
              <a:solidFill>
                <a:srgbClr val="C00000"/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F3943092-55D4-84A9-DB46-8F39E4B0A088}"/>
              </a:ext>
            </a:extLst>
          </p:cNvPr>
          <p:cNvGrpSpPr/>
          <p:nvPr/>
        </p:nvGrpSpPr>
        <p:grpSpPr>
          <a:xfrm>
            <a:off x="928832" y="1472316"/>
            <a:ext cx="7081593" cy="2937535"/>
            <a:chOff x="620725" y="1933522"/>
            <a:chExt cx="7081593" cy="2937535"/>
          </a:xfrm>
        </p:grpSpPr>
        <p:pic>
          <p:nvPicPr>
            <p:cNvPr id="4" name="Imagen 3" descr="Imagen que contiene dibujo, firmar, parada, grande&#10;&#10;Descripción generada automáticamente">
              <a:extLst>
                <a:ext uri="{FF2B5EF4-FFF2-40B4-BE49-F238E27FC236}">
                  <a16:creationId xmlns:a16="http://schemas.microsoft.com/office/drawing/2014/main" id="{E1651121-7E5A-B758-4EB9-EACF6978FC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0725" y="1933522"/>
              <a:ext cx="7081593" cy="2827668"/>
            </a:xfrm>
            <a:prstGeom prst="rect">
              <a:avLst/>
            </a:prstGeom>
          </p:spPr>
        </p:pic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E75C7133-FF95-37DA-A2A3-B2A502B33B23}"/>
                </a:ext>
              </a:extLst>
            </p:cNvPr>
            <p:cNvSpPr/>
            <p:nvPr/>
          </p:nvSpPr>
          <p:spPr>
            <a:xfrm>
              <a:off x="1758865" y="2714745"/>
              <a:ext cx="1297151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s-CO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VPN</a:t>
              </a:r>
            </a:p>
            <a:p>
              <a:pPr lvl="0" algn="ctr"/>
              <a:r>
                <a:rPr lang="es-CO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CO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$8.144 </a:t>
              </a:r>
              <a:endParaRPr lang="es-CO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algn="ctr"/>
              <a:r>
                <a:rPr lang="es-CO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(Millones de pesos)</a:t>
              </a:r>
              <a:endParaRPr lang="es-CO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F82CE151-0F27-2B8C-C4B7-F9A28E1E2B4A}"/>
                </a:ext>
              </a:extLst>
            </p:cNvPr>
            <p:cNvSpPr/>
            <p:nvPr/>
          </p:nvSpPr>
          <p:spPr>
            <a:xfrm>
              <a:off x="3326735" y="3547618"/>
              <a:ext cx="1140056" cy="132343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s-CO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CAUE</a:t>
              </a:r>
            </a:p>
            <a:p>
              <a:pPr lvl="0" algn="ctr"/>
              <a:r>
                <a:rPr lang="es-CO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$2.489</a:t>
              </a:r>
            </a:p>
            <a:p>
              <a:pPr algn="ctr"/>
              <a:r>
                <a:rPr lang="es-CO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(Millones de pesos)</a:t>
              </a:r>
              <a:endParaRPr lang="es-CO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 algn="ctr"/>
              <a:endParaRPr lang="es-CO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0EA6D9F0-E0B7-8548-2032-F29FE93AF60E}"/>
                </a:ext>
              </a:extLst>
            </p:cNvPr>
            <p:cNvSpPr/>
            <p:nvPr/>
          </p:nvSpPr>
          <p:spPr>
            <a:xfrm>
              <a:off x="4912532" y="2727478"/>
              <a:ext cx="933269" cy="104644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s-CO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TIR</a:t>
              </a:r>
            </a:p>
            <a:p>
              <a:pPr lvl="0" algn="ctr"/>
              <a:r>
                <a:rPr lang="es-CO" sz="1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76,2%EA</a:t>
              </a:r>
            </a:p>
            <a:p>
              <a:pPr lvl="0" algn="ctr"/>
              <a:endParaRPr lang="es-CO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3519FC2D-7270-D0E7-24B4-E5A37DB854EC}"/>
                </a:ext>
              </a:extLst>
            </p:cNvPr>
            <p:cNvSpPr/>
            <p:nvPr/>
          </p:nvSpPr>
          <p:spPr>
            <a:xfrm>
              <a:off x="6454436" y="3547617"/>
              <a:ext cx="753731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s-CO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B/C</a:t>
              </a:r>
            </a:p>
            <a:p>
              <a:pPr lvl="0" algn="ctr"/>
              <a:r>
                <a:rPr lang="es-CO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s-CO" sz="16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2,71</a:t>
              </a:r>
              <a:r>
                <a:rPr lang="es-CO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lvl="0" algn="ctr"/>
              <a:endParaRPr lang="es-CO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B4FE6C01-3769-7C72-D5AB-AE2984D67278}"/>
              </a:ext>
            </a:extLst>
          </p:cNvPr>
          <p:cNvSpPr txBox="1"/>
          <p:nvPr/>
        </p:nvSpPr>
        <p:spPr>
          <a:xfrm>
            <a:off x="155943" y="843516"/>
            <a:ext cx="5224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Con Flujo de Caja Libre </a:t>
            </a:r>
            <a:endParaRPr lang="es-CO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E51585B-79F1-AF2F-19FC-07283E8F776A}"/>
              </a:ext>
            </a:extLst>
          </p:cNvPr>
          <p:cNvSpPr txBox="1"/>
          <p:nvPr/>
        </p:nvSpPr>
        <p:spPr>
          <a:xfrm>
            <a:off x="1133575" y="1936112"/>
            <a:ext cx="595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/>
              <a:t>WACC 30.5%</a:t>
            </a:r>
            <a:endParaRPr lang="es-419" sz="1200" b="1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8EEBB4E7-58C9-C03F-F4E6-B8507E814649}"/>
              </a:ext>
            </a:extLst>
          </p:cNvPr>
          <p:cNvSpPr txBox="1"/>
          <p:nvPr/>
        </p:nvSpPr>
        <p:spPr>
          <a:xfrm>
            <a:off x="6740028" y="843516"/>
            <a:ext cx="1509823" cy="369332"/>
          </a:xfrm>
          <a:prstGeom prst="rect">
            <a:avLst/>
          </a:prstGeom>
          <a:noFill/>
          <a:ln>
            <a:solidFill>
              <a:srgbClr val="00B050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es-ES" dirty="0"/>
              <a:t>TIR &gt; WACC </a:t>
            </a:r>
            <a:endParaRPr lang="es-CO" dirty="0"/>
          </a:p>
        </p:txBody>
      </p:sp>
      <p:pic>
        <p:nvPicPr>
          <p:cNvPr id="12" name="Gráfico 11" descr="Marca de verificación">
            <a:extLst>
              <a:ext uri="{FF2B5EF4-FFF2-40B4-BE49-F238E27FC236}">
                <a16:creationId xmlns:a16="http://schemas.microsoft.com/office/drawing/2014/main" id="{DA05C611-CE37-03F6-4A66-52B95ABD94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97362" y="855577"/>
            <a:ext cx="251822" cy="36933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773996A-99CA-0CAE-6214-9E38CCFA034B}"/>
              </a:ext>
            </a:extLst>
          </p:cNvPr>
          <p:cNvSpPr txBox="1"/>
          <p:nvPr/>
        </p:nvSpPr>
        <p:spPr>
          <a:xfrm>
            <a:off x="1133575" y="4365598"/>
            <a:ext cx="1509823" cy="369332"/>
          </a:xfrm>
          <a:prstGeom prst="rect">
            <a:avLst/>
          </a:prstGeom>
          <a:noFill/>
          <a:ln>
            <a:solidFill>
              <a:srgbClr val="00B050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es-ES" dirty="0"/>
              <a:t>VPN &gt; 0 </a:t>
            </a:r>
            <a:endParaRPr lang="es-CO" dirty="0"/>
          </a:p>
        </p:txBody>
      </p:sp>
      <p:pic>
        <p:nvPicPr>
          <p:cNvPr id="14" name="Gráfico 13" descr="Marca de verificación">
            <a:extLst>
              <a:ext uri="{FF2B5EF4-FFF2-40B4-BE49-F238E27FC236}">
                <a16:creationId xmlns:a16="http://schemas.microsoft.com/office/drawing/2014/main" id="{92CBD8AD-BC25-4A97-78BB-5F40A9822D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78870" y="4360575"/>
            <a:ext cx="329609" cy="36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17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pájaro, ave&#10;&#10;Descripción generada automáticamente">
            <a:extLst>
              <a:ext uri="{FF2B5EF4-FFF2-40B4-BE49-F238E27FC236}">
                <a16:creationId xmlns:a16="http://schemas.microsoft.com/office/drawing/2014/main" id="{A21447D9-4366-4EF8-8188-A7507DBF3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507" y="2062930"/>
            <a:ext cx="2809187" cy="847773"/>
          </a:xfrm>
          <a:prstGeom prst="rect">
            <a:avLst/>
          </a:prstGeom>
        </p:spPr>
      </p:pic>
      <p:pic>
        <p:nvPicPr>
          <p:cNvPr id="9" name="Imagen 8" descr="Imagen que contiene pájaro, ave&#10;&#10;Descripción generada automáticamente">
            <a:extLst>
              <a:ext uri="{FF2B5EF4-FFF2-40B4-BE49-F238E27FC236}">
                <a16:creationId xmlns:a16="http://schemas.microsoft.com/office/drawing/2014/main" id="{64BCD84D-F10F-479C-B0DD-C2BEA0C55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311" y="1122673"/>
            <a:ext cx="2814204" cy="847773"/>
          </a:xfrm>
          <a:prstGeom prst="rect">
            <a:avLst/>
          </a:prstGeom>
        </p:spPr>
      </p:pic>
      <p:pic>
        <p:nvPicPr>
          <p:cNvPr id="10" name="Imagen 9" descr="Imagen que contiene pájaro, ave&#10;&#10;Descripción generada automáticamente">
            <a:extLst>
              <a:ext uri="{FF2B5EF4-FFF2-40B4-BE49-F238E27FC236}">
                <a16:creationId xmlns:a16="http://schemas.microsoft.com/office/drawing/2014/main" id="{960A2DDF-44A2-4D9A-83F1-A804E4D103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490" y="3064990"/>
            <a:ext cx="2814204" cy="852789"/>
          </a:xfrm>
          <a:prstGeom prst="rect">
            <a:avLst/>
          </a:prstGeom>
        </p:spPr>
      </p:pic>
      <p:sp>
        <p:nvSpPr>
          <p:cNvPr id="4" name="Título 6">
            <a:extLst>
              <a:ext uri="{FF2B5EF4-FFF2-40B4-BE49-F238E27FC236}">
                <a16:creationId xmlns:a16="http://schemas.microsoft.com/office/drawing/2014/main" id="{23ED8216-F517-44F0-F8CE-08DF830180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607" y="-71220"/>
            <a:ext cx="8229600" cy="857250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>
                <a:solidFill>
                  <a:srgbClr val="C00000"/>
                </a:solidFill>
              </a:rPr>
              <a:t>EVALUACIÓN FINANCIERA CLÍNICA 2022-2026</a:t>
            </a:r>
            <a:endParaRPr lang="es-CO" sz="2800" b="1" dirty="0">
              <a:solidFill>
                <a:srgbClr val="C00000"/>
              </a:solidFill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20A4C96-2AB0-86E1-EF3C-AA320CD36440}"/>
              </a:ext>
            </a:extLst>
          </p:cNvPr>
          <p:cNvSpPr txBox="1"/>
          <p:nvPr/>
        </p:nvSpPr>
        <p:spPr>
          <a:xfrm>
            <a:off x="4022176" y="816163"/>
            <a:ext cx="1520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Sin Estrategia</a:t>
            </a:r>
            <a:endParaRPr lang="es-419" b="1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2BE07D0-CA7B-6FD7-1746-FBA382595134}"/>
              </a:ext>
            </a:extLst>
          </p:cNvPr>
          <p:cNvSpPr txBox="1"/>
          <p:nvPr/>
        </p:nvSpPr>
        <p:spPr>
          <a:xfrm>
            <a:off x="6428568" y="828199"/>
            <a:ext cx="1727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Con Estrategias</a:t>
            </a:r>
            <a:endParaRPr lang="es-419" b="1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A2C584D7-9030-CE63-1D25-61AF0CF72881}"/>
              </a:ext>
            </a:extLst>
          </p:cNvPr>
          <p:cNvSpPr txBox="1"/>
          <p:nvPr/>
        </p:nvSpPr>
        <p:spPr>
          <a:xfrm>
            <a:off x="1603588" y="1363402"/>
            <a:ext cx="193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UODI Millones</a:t>
            </a:r>
            <a:endParaRPr lang="es-419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9C22AC9-5D17-E2FE-B545-A34208AB44B6}"/>
              </a:ext>
            </a:extLst>
          </p:cNvPr>
          <p:cNvSpPr txBox="1"/>
          <p:nvPr/>
        </p:nvSpPr>
        <p:spPr>
          <a:xfrm>
            <a:off x="1571465" y="2307089"/>
            <a:ext cx="193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Margen Ebitda Op.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1DC10B1-2AF4-A7E6-1274-4655854702F5}"/>
              </a:ext>
            </a:extLst>
          </p:cNvPr>
          <p:cNvSpPr txBox="1"/>
          <p:nvPr/>
        </p:nvSpPr>
        <p:spPr>
          <a:xfrm>
            <a:off x="1605836" y="3350063"/>
            <a:ext cx="193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Margen Neto</a:t>
            </a:r>
            <a:endParaRPr lang="es-419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BBC5AB5-D0BB-C70F-4DB0-413DF44164E8}"/>
              </a:ext>
            </a:extLst>
          </p:cNvPr>
          <p:cNvSpPr txBox="1"/>
          <p:nvPr/>
        </p:nvSpPr>
        <p:spPr>
          <a:xfrm>
            <a:off x="4222483" y="1383867"/>
            <a:ext cx="1119843" cy="369332"/>
          </a:xfrm>
          <a:prstGeom prst="rect">
            <a:avLst/>
          </a:prstGeom>
          <a:noFill/>
          <a:ln>
            <a:solidFill>
              <a:srgbClr val="3480BE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s-MX" dirty="0"/>
              <a:t>$ 44.015</a:t>
            </a:r>
            <a:endParaRPr lang="es-419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6FA9E880-10AA-4CCA-86EC-02C3E2644FC4}"/>
              </a:ext>
            </a:extLst>
          </p:cNvPr>
          <p:cNvSpPr txBox="1"/>
          <p:nvPr/>
        </p:nvSpPr>
        <p:spPr>
          <a:xfrm>
            <a:off x="6677247" y="1389414"/>
            <a:ext cx="1020724" cy="369332"/>
          </a:xfrm>
          <a:prstGeom prst="rect">
            <a:avLst/>
          </a:prstGeom>
          <a:noFill/>
          <a:ln>
            <a:solidFill>
              <a:srgbClr val="3480BE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s-MX" dirty="0"/>
              <a:t>$ 52.741</a:t>
            </a:r>
            <a:endParaRPr lang="es-419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236FB79-914B-E650-2952-5AE47015E8A3}"/>
              </a:ext>
            </a:extLst>
          </p:cNvPr>
          <p:cNvSpPr txBox="1"/>
          <p:nvPr/>
        </p:nvSpPr>
        <p:spPr>
          <a:xfrm>
            <a:off x="4217464" y="2319001"/>
            <a:ext cx="1119844" cy="369332"/>
          </a:xfrm>
          <a:prstGeom prst="rect">
            <a:avLst/>
          </a:prstGeom>
          <a:noFill/>
          <a:ln>
            <a:solidFill>
              <a:srgbClr val="3480BE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s-MX" dirty="0"/>
              <a:t>46.1 %</a:t>
            </a:r>
            <a:endParaRPr lang="es-419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D823B5E-166F-7EB4-85B3-6226D332B1E8}"/>
              </a:ext>
            </a:extLst>
          </p:cNvPr>
          <p:cNvSpPr txBox="1"/>
          <p:nvPr/>
        </p:nvSpPr>
        <p:spPr>
          <a:xfrm>
            <a:off x="6677247" y="2337784"/>
            <a:ext cx="1020725" cy="369332"/>
          </a:xfrm>
          <a:prstGeom prst="rect">
            <a:avLst/>
          </a:prstGeom>
          <a:noFill/>
          <a:ln>
            <a:solidFill>
              <a:srgbClr val="3480BE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s-MX" dirty="0"/>
              <a:t>50.4 %</a:t>
            </a:r>
            <a:endParaRPr lang="es-419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2930B7B-A479-4F51-870B-8C35D5E19A45}"/>
              </a:ext>
            </a:extLst>
          </p:cNvPr>
          <p:cNvSpPr txBox="1"/>
          <p:nvPr/>
        </p:nvSpPr>
        <p:spPr>
          <a:xfrm>
            <a:off x="4217464" y="3268331"/>
            <a:ext cx="1119844" cy="369332"/>
          </a:xfrm>
          <a:prstGeom prst="rect">
            <a:avLst/>
          </a:prstGeom>
          <a:noFill/>
          <a:ln>
            <a:solidFill>
              <a:srgbClr val="3480BE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s-MX" dirty="0"/>
              <a:t>40.8 %</a:t>
            </a:r>
            <a:endParaRPr lang="es-419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ADB9260-0E84-954A-3B90-8C021406B4CF}"/>
              </a:ext>
            </a:extLst>
          </p:cNvPr>
          <p:cNvSpPr txBox="1"/>
          <p:nvPr/>
        </p:nvSpPr>
        <p:spPr>
          <a:xfrm>
            <a:off x="6677247" y="3268331"/>
            <a:ext cx="1020724" cy="369332"/>
          </a:xfrm>
          <a:prstGeom prst="rect">
            <a:avLst/>
          </a:prstGeom>
          <a:noFill/>
          <a:ln>
            <a:solidFill>
              <a:srgbClr val="3480BE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s-MX" dirty="0"/>
              <a:t>43.8 %</a:t>
            </a:r>
            <a:endParaRPr lang="es-419" dirty="0"/>
          </a:p>
        </p:txBody>
      </p:sp>
      <p:pic>
        <p:nvPicPr>
          <p:cNvPr id="2" name="Imagen 1" descr="Imagen que contiene pájaro, ave&#10;&#10;Descripción generada automáticamente">
            <a:extLst>
              <a:ext uri="{FF2B5EF4-FFF2-40B4-BE49-F238E27FC236}">
                <a16:creationId xmlns:a16="http://schemas.microsoft.com/office/drawing/2014/main" id="{75C06B35-6571-AE15-65A9-97941BE1E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490" y="4039052"/>
            <a:ext cx="2814204" cy="847773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D9C8CF4A-D15B-ECF4-FD3D-A430E64BD3EE}"/>
              </a:ext>
            </a:extLst>
          </p:cNvPr>
          <p:cNvSpPr txBox="1"/>
          <p:nvPr/>
        </p:nvSpPr>
        <p:spPr>
          <a:xfrm>
            <a:off x="1486404" y="4179962"/>
            <a:ext cx="2450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Flujo de Caja Libre Operativo (Millones)</a:t>
            </a:r>
            <a:endParaRPr lang="es-419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83EE74A-11EC-B0CF-2072-C4344458265E}"/>
              </a:ext>
            </a:extLst>
          </p:cNvPr>
          <p:cNvSpPr txBox="1"/>
          <p:nvPr/>
        </p:nvSpPr>
        <p:spPr>
          <a:xfrm>
            <a:off x="4217464" y="4249406"/>
            <a:ext cx="1119844" cy="369332"/>
          </a:xfrm>
          <a:prstGeom prst="rect">
            <a:avLst/>
          </a:prstGeom>
          <a:noFill/>
          <a:ln>
            <a:solidFill>
              <a:srgbClr val="3480BE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s-MX" dirty="0"/>
              <a:t>$ 42.889</a:t>
            </a:r>
            <a:endParaRPr lang="es-419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DCC98E3-D305-4EED-2ED5-0575EFBBAE7C}"/>
              </a:ext>
            </a:extLst>
          </p:cNvPr>
          <p:cNvSpPr txBox="1"/>
          <p:nvPr/>
        </p:nvSpPr>
        <p:spPr>
          <a:xfrm>
            <a:off x="6732626" y="4249406"/>
            <a:ext cx="1119844" cy="369332"/>
          </a:xfrm>
          <a:prstGeom prst="rect">
            <a:avLst/>
          </a:prstGeom>
          <a:noFill/>
          <a:ln>
            <a:solidFill>
              <a:srgbClr val="3480BE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es-MX" dirty="0"/>
              <a:t>$ 52.969</a:t>
            </a:r>
            <a:endParaRPr lang="es-419" dirty="0"/>
          </a:p>
        </p:txBody>
      </p:sp>
    </p:spTree>
    <p:extLst>
      <p:ext uri="{BB962C8B-B14F-4D97-AF65-F5344CB8AC3E}">
        <p14:creationId xmlns:p14="http://schemas.microsoft.com/office/powerpoint/2010/main" val="94275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11" grpId="0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C63E6DD-68FE-4E67-DEF8-808854B09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317" y="822961"/>
            <a:ext cx="3143397" cy="393360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2476CDB-E990-FD95-FA74-30A23CB6E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3657" y="822961"/>
            <a:ext cx="2921398" cy="434219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D5F8BD1-5F92-C6DC-DB3F-6CE8B7FBE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48" y="799604"/>
            <a:ext cx="2926770" cy="393360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2D2A73F-1500-A5F7-662F-B1D7E8B3AF99}"/>
              </a:ext>
            </a:extLst>
          </p:cNvPr>
          <p:cNvSpPr txBox="1"/>
          <p:nvPr/>
        </p:nvSpPr>
        <p:spPr>
          <a:xfrm>
            <a:off x="813839" y="1588908"/>
            <a:ext cx="196796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CO" dirty="0">
                <a:solidFill>
                  <a:schemeClr val="tx1"/>
                </a:solidFill>
              </a:rPr>
              <a:t>Cada estrategia planteada, permitirá a la Clínica, tomar acciones concretas y por medio del modelo garantizar proyectos viables o no.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1F7B3894-541B-3BBC-9952-4FDDB4F3D5EC}"/>
              </a:ext>
            </a:extLst>
          </p:cNvPr>
          <p:cNvSpPr/>
          <p:nvPr/>
        </p:nvSpPr>
        <p:spPr>
          <a:xfrm>
            <a:off x="3387854" y="1624942"/>
            <a:ext cx="2460053" cy="3108265"/>
          </a:xfrm>
          <a:prstGeom prst="roundRect">
            <a:avLst/>
          </a:prstGeom>
          <a:solidFill>
            <a:srgbClr val="F6F6F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dirty="0">
                <a:solidFill>
                  <a:schemeClr val="tx1"/>
                </a:solidFill>
              </a:rPr>
              <a:t>Las cifras históricas, reflejan márgenes brutos constantes y una eficiencia en costos y gastos,  incluyendo las nuevas líneas permitirán continuar generando beneficios económicos.</a:t>
            </a:r>
          </a:p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23F69D33-4DDB-195F-0E86-BD41E6AF9AB3}"/>
              </a:ext>
            </a:extLst>
          </p:cNvPr>
          <p:cNvSpPr/>
          <p:nvPr/>
        </p:nvSpPr>
        <p:spPr>
          <a:xfrm>
            <a:off x="6145619" y="1439924"/>
            <a:ext cx="2806995" cy="3108265"/>
          </a:xfrm>
          <a:prstGeom prst="roundRect">
            <a:avLst/>
          </a:prstGeom>
          <a:solidFill>
            <a:srgbClr val="F6F6F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O" dirty="0">
                <a:solidFill>
                  <a:schemeClr val="tx1"/>
                </a:solidFill>
              </a:rPr>
              <a:t>El modelo planteado, le permitirá a la Clínica continuar generando utilidades, puesto que podrá conocer con anticipación si los proyectos van  generar los resultados esperados.  Para el caso Resonador, se determina que es viable financieramente.</a:t>
            </a:r>
          </a:p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" name="Título 6">
            <a:extLst>
              <a:ext uri="{FF2B5EF4-FFF2-40B4-BE49-F238E27FC236}">
                <a16:creationId xmlns:a16="http://schemas.microsoft.com/office/drawing/2014/main" id="{2CA00D99-9221-5334-C27E-6B58CA4F1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93" y="120252"/>
            <a:ext cx="8154158" cy="675221"/>
          </a:xfrm>
        </p:spPr>
        <p:txBody>
          <a:bodyPr>
            <a:normAutofit/>
          </a:bodyPr>
          <a:lstStyle/>
          <a:p>
            <a:pPr algn="ctr"/>
            <a:r>
              <a:rPr lang="es-ES" sz="2800" b="1" dirty="0">
                <a:solidFill>
                  <a:srgbClr val="C00000"/>
                </a:solidFill>
              </a:rPr>
              <a:t>CONCLUSIONES</a:t>
            </a:r>
            <a:endParaRPr lang="es-CO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65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D5F8BD1-5F92-C6DC-DB3F-6CE8B7FBE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93" y="799604"/>
            <a:ext cx="7745360" cy="3933603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2D2A73F-1500-A5F7-662F-B1D7E8B3AF99}"/>
              </a:ext>
            </a:extLst>
          </p:cNvPr>
          <p:cNvSpPr txBox="1"/>
          <p:nvPr/>
        </p:nvSpPr>
        <p:spPr>
          <a:xfrm>
            <a:off x="1190847" y="1588908"/>
            <a:ext cx="643756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s-ES" dirty="0"/>
              <a:t>Se deberá delegar y adoptar responsabilidades según las direcciones de la junta directiva para evaluar proyectos e impulsar nuevas líneas de negocio, ya que la clínica no cuenta con una dirección encargada de estos procesos, es muy importante realizar estos estudios de prefactibilidad porque le brinda confianza a la institución y un verdadero compromiso con su patrimonio.</a:t>
            </a:r>
          </a:p>
          <a:p>
            <a:pPr lvl="0" algn="just"/>
            <a:endParaRPr lang="es-419" dirty="0"/>
          </a:p>
        </p:txBody>
      </p:sp>
      <p:sp>
        <p:nvSpPr>
          <p:cNvPr id="13" name="Título 6">
            <a:extLst>
              <a:ext uri="{FF2B5EF4-FFF2-40B4-BE49-F238E27FC236}">
                <a16:creationId xmlns:a16="http://schemas.microsoft.com/office/drawing/2014/main" id="{2CA00D99-9221-5334-C27E-6B58CA4F1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93" y="120252"/>
            <a:ext cx="8154158" cy="675221"/>
          </a:xfrm>
        </p:spPr>
        <p:txBody>
          <a:bodyPr>
            <a:normAutofit/>
          </a:bodyPr>
          <a:lstStyle/>
          <a:p>
            <a:pPr algn="ctr"/>
            <a:r>
              <a:rPr lang="es-ES" sz="2800" dirty="0">
                <a:solidFill>
                  <a:srgbClr val="C00000"/>
                </a:solidFill>
              </a:rPr>
              <a:t>RECOMENDACIONES</a:t>
            </a:r>
            <a:endParaRPr lang="es-CO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15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contenido 1">
            <a:extLst>
              <a:ext uri="{FF2B5EF4-FFF2-40B4-BE49-F238E27FC236}">
                <a16:creationId xmlns:a16="http://schemas.microsoft.com/office/drawing/2014/main" id="{61CC38FF-DF6F-4DBF-99A6-2349DFECFF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CO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CO" sz="36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CO" sz="3600" b="1" dirty="0">
                <a:solidFill>
                  <a:schemeClr val="bg1"/>
                </a:solidFill>
              </a:rPr>
              <a:t>Muchas Gracias!</a:t>
            </a:r>
          </a:p>
        </p:txBody>
      </p:sp>
    </p:spTree>
    <p:extLst>
      <p:ext uri="{BB962C8B-B14F-4D97-AF65-F5344CB8AC3E}">
        <p14:creationId xmlns:p14="http://schemas.microsoft.com/office/powerpoint/2010/main" val="973922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15A2D6-E276-0528-C112-8DBD55AC8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O" sz="2800" b="1" dirty="0">
                <a:solidFill>
                  <a:srgbClr val="C00000"/>
                </a:solidFill>
              </a:rPr>
              <a:t>AGENDA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4EC24F9-E948-0E2A-12C7-6E5D798618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CFCFD"/>
              </a:clrFrom>
              <a:clrTo>
                <a:srgbClr val="FCFCFD">
                  <a:alpha val="0"/>
                </a:srgbClr>
              </a:clrTo>
            </a:clrChange>
          </a:blip>
          <a:srcRect b="1669"/>
          <a:stretch/>
        </p:blipFill>
        <p:spPr>
          <a:xfrm>
            <a:off x="852846" y="840109"/>
            <a:ext cx="864260" cy="387772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40A7251-6E8D-E2DA-2F9D-B25F8B1D1386}"/>
              </a:ext>
            </a:extLst>
          </p:cNvPr>
          <p:cNvSpPr txBox="1"/>
          <p:nvPr/>
        </p:nvSpPr>
        <p:spPr>
          <a:xfrm>
            <a:off x="1899684" y="1232188"/>
            <a:ext cx="6209414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CO" sz="1400" dirty="0"/>
              <a:t>Contexto y problemática.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2BD51EF-B18D-7AFA-FA87-3CE1D923EFA5}"/>
              </a:ext>
            </a:extLst>
          </p:cNvPr>
          <p:cNvSpPr txBox="1"/>
          <p:nvPr/>
        </p:nvSpPr>
        <p:spPr>
          <a:xfrm>
            <a:off x="1899684" y="1894951"/>
            <a:ext cx="6209414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CO" sz="1400" dirty="0"/>
              <a:t>Objetivos.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12EBC7E-62C8-F995-13D5-B389ED0CD0B6}"/>
              </a:ext>
            </a:extLst>
          </p:cNvPr>
          <p:cNvSpPr txBox="1"/>
          <p:nvPr/>
        </p:nvSpPr>
        <p:spPr>
          <a:xfrm>
            <a:off x="1899684" y="2632996"/>
            <a:ext cx="6209414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CO" sz="1400" dirty="0"/>
              <a:t>Diagnóstico y estrategias.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C0381E7-499C-0F9C-0D31-6461A8D59AD9}"/>
              </a:ext>
            </a:extLst>
          </p:cNvPr>
          <p:cNvSpPr txBox="1"/>
          <p:nvPr/>
        </p:nvSpPr>
        <p:spPr>
          <a:xfrm>
            <a:off x="1899684" y="3371041"/>
            <a:ext cx="6209414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CO" sz="1400" dirty="0"/>
              <a:t>Modelo estratégico y evaluación financiera.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A5932AE-78BB-CD61-4428-B16F7B2AB1C6}"/>
              </a:ext>
            </a:extLst>
          </p:cNvPr>
          <p:cNvSpPr txBox="1"/>
          <p:nvPr/>
        </p:nvSpPr>
        <p:spPr>
          <a:xfrm>
            <a:off x="1899684" y="4055068"/>
            <a:ext cx="6209414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s-CO" sz="1400" dirty="0"/>
              <a:t>Conclusiones y recomendaciones.</a:t>
            </a:r>
          </a:p>
        </p:txBody>
      </p:sp>
    </p:spTree>
    <p:extLst>
      <p:ext uri="{BB962C8B-B14F-4D97-AF65-F5344CB8AC3E}">
        <p14:creationId xmlns:p14="http://schemas.microsoft.com/office/powerpoint/2010/main" val="101470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622" y="988828"/>
            <a:ext cx="3411930" cy="348314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1AC3E8F-8108-3650-4CFA-C642B7C531F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8876" y="929045"/>
            <a:ext cx="3411930" cy="348314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47886C2C-69A3-46F6-894D-53600DCDF939}"/>
              </a:ext>
            </a:extLst>
          </p:cNvPr>
          <p:cNvSpPr txBox="1"/>
          <p:nvPr/>
        </p:nvSpPr>
        <p:spPr>
          <a:xfrm>
            <a:off x="1541721" y="1318437"/>
            <a:ext cx="2307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Unidad Hospitalización</a:t>
            </a:r>
            <a:endParaRPr lang="es-419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ABE9815-D5E4-A062-EA12-A0E527D61904}"/>
              </a:ext>
            </a:extLst>
          </p:cNvPr>
          <p:cNvSpPr txBox="1"/>
          <p:nvPr/>
        </p:nvSpPr>
        <p:spPr>
          <a:xfrm>
            <a:off x="1727790" y="2505710"/>
            <a:ext cx="1935125" cy="38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Unidad UCI</a:t>
            </a:r>
            <a:endParaRPr lang="es-419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83B766E-0E94-47CE-7C5A-6EA7BEB9441B}"/>
              </a:ext>
            </a:extLst>
          </p:cNvPr>
          <p:cNvSpPr txBox="1"/>
          <p:nvPr/>
        </p:nvSpPr>
        <p:spPr>
          <a:xfrm>
            <a:off x="1669311" y="3771900"/>
            <a:ext cx="1935125" cy="38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Unidad Mercadeo</a:t>
            </a:r>
            <a:endParaRPr lang="es-419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348AFC3-EC58-5652-A00A-473F7A9E92DE}"/>
              </a:ext>
            </a:extLst>
          </p:cNvPr>
          <p:cNvSpPr txBox="1"/>
          <p:nvPr/>
        </p:nvSpPr>
        <p:spPr>
          <a:xfrm>
            <a:off x="5936512" y="1303523"/>
            <a:ext cx="2307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Unidad Imagenología</a:t>
            </a:r>
            <a:endParaRPr lang="es-419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7A47EB56-1984-6DD0-5E81-C13C6DBD0CC4}"/>
              </a:ext>
            </a:extLst>
          </p:cNvPr>
          <p:cNvSpPr txBox="1"/>
          <p:nvPr/>
        </p:nvSpPr>
        <p:spPr>
          <a:xfrm>
            <a:off x="6063541" y="2519150"/>
            <a:ext cx="2307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Unidad Cirugía</a:t>
            </a:r>
            <a:endParaRPr lang="es-419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1F322FE-5547-7D79-A86E-CE52D33DCDE5}"/>
              </a:ext>
            </a:extLst>
          </p:cNvPr>
          <p:cNvSpPr txBox="1"/>
          <p:nvPr/>
        </p:nvSpPr>
        <p:spPr>
          <a:xfrm>
            <a:off x="6061078" y="3675564"/>
            <a:ext cx="2307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Unidad Urgencias</a:t>
            </a:r>
            <a:endParaRPr lang="es-419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DB0EB76-6857-0B57-6DD0-B7DCB1AAB472}"/>
              </a:ext>
            </a:extLst>
          </p:cNvPr>
          <p:cNvSpPr txBox="1"/>
          <p:nvPr/>
        </p:nvSpPr>
        <p:spPr>
          <a:xfrm>
            <a:off x="2491564" y="273894"/>
            <a:ext cx="459858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O" sz="2800" b="1" dirty="0">
                <a:solidFill>
                  <a:srgbClr val="C00000"/>
                </a:solidFill>
              </a:rPr>
              <a:t>CONTEXTO - SERVICIOS</a:t>
            </a:r>
            <a:endParaRPr lang="es-419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58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pod, cd&#10;&#10;Descripción generada automáticamente">
            <a:extLst>
              <a:ext uri="{FF2B5EF4-FFF2-40B4-BE49-F238E27FC236}">
                <a16:creationId xmlns:a16="http://schemas.microsoft.com/office/drawing/2014/main" id="{72C5FAB7-6993-4012-BFA0-419FE3B43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120" y="1350189"/>
            <a:ext cx="3943097" cy="3247895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E2048FCF-76D6-405F-AC10-DF51DA6DA2D2}"/>
              </a:ext>
            </a:extLst>
          </p:cNvPr>
          <p:cNvSpPr/>
          <p:nvPr/>
        </p:nvSpPr>
        <p:spPr>
          <a:xfrm>
            <a:off x="3517107" y="2774081"/>
            <a:ext cx="18721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3042D1C-A5AE-4A35-B33D-4A556127D3AE}"/>
              </a:ext>
            </a:extLst>
          </p:cNvPr>
          <p:cNvSpPr/>
          <p:nvPr/>
        </p:nvSpPr>
        <p:spPr>
          <a:xfrm>
            <a:off x="436656" y="1119357"/>
            <a:ext cx="2002465" cy="1508105"/>
          </a:xfrm>
          <a:prstGeom prst="rect">
            <a:avLst/>
          </a:prstGeom>
          <a:ln w="19050">
            <a:solidFill>
              <a:schemeClr val="accent3"/>
            </a:solidFill>
            <a:prstDash val="sysDot"/>
          </a:ln>
        </p:spPr>
        <p:txBody>
          <a:bodyPr wrap="square">
            <a:spAutoFit/>
          </a:bodyPr>
          <a:lstStyle/>
          <a:p>
            <a:pPr lvl="0" algn="ctr"/>
            <a:r>
              <a:rPr lang="es-ES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Concentración cartera IPS</a:t>
            </a:r>
          </a:p>
          <a:p>
            <a:pPr lvl="0" algn="just"/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1.Contributivo: 50%.</a:t>
            </a:r>
          </a:p>
          <a:p>
            <a:pPr lvl="0" algn="just"/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Subsidiado: 21%.</a:t>
            </a:r>
          </a:p>
          <a:p>
            <a:pPr lvl="0" algn="just"/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Especial: 11%.</a:t>
            </a:r>
          </a:p>
          <a:p>
            <a:pPr lvl="0" algn="just"/>
            <a:r>
              <a:rPr lang="es-E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ARL: 18%.</a:t>
            </a:r>
            <a:endParaRPr lang="es-ES" sz="10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3939767-50C5-4008-B90B-6103D2148CAF}"/>
              </a:ext>
            </a:extLst>
          </p:cNvPr>
          <p:cNvSpPr/>
          <p:nvPr/>
        </p:nvSpPr>
        <p:spPr>
          <a:xfrm>
            <a:off x="755595" y="3890197"/>
            <a:ext cx="1598473" cy="646331"/>
          </a:xfrm>
          <a:prstGeom prst="rect">
            <a:avLst/>
          </a:prstGeom>
          <a:ln w="19050">
            <a:solidFill>
              <a:srgbClr val="C00000"/>
            </a:solidFill>
            <a:prstDash val="sysDot"/>
          </a:ln>
        </p:spPr>
        <p:txBody>
          <a:bodyPr wrap="square">
            <a:spAutoFit/>
          </a:bodyPr>
          <a:lstStyle/>
          <a:p>
            <a:pPr lvl="0"/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Competencia y servicios.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BC903D5E-5A82-4792-BFC2-204A92F1AB00}"/>
              </a:ext>
            </a:extLst>
          </p:cNvPr>
          <p:cNvSpPr/>
          <p:nvPr/>
        </p:nvSpPr>
        <p:spPr>
          <a:xfrm>
            <a:off x="6467269" y="1350189"/>
            <a:ext cx="2556077" cy="646331"/>
          </a:xfrm>
          <a:prstGeom prst="rect">
            <a:avLst/>
          </a:prstGeom>
          <a:ln w="19050">
            <a:solidFill>
              <a:srgbClr val="F78C1F"/>
            </a:solidFill>
            <a:prstDash val="sysDot"/>
          </a:ln>
        </p:spPr>
        <p:txBody>
          <a:bodyPr wrap="square">
            <a:spAutoFit/>
          </a:bodyPr>
          <a:lstStyle/>
          <a:p>
            <a:pPr lvl="0"/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4% PIB y aumento        presupuesto en 8%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46464509-3094-4D91-9748-D751E682DCF9}"/>
              </a:ext>
            </a:extLst>
          </p:cNvPr>
          <p:cNvSpPr/>
          <p:nvPr/>
        </p:nvSpPr>
        <p:spPr>
          <a:xfrm>
            <a:off x="6467269" y="3751698"/>
            <a:ext cx="2162768" cy="923330"/>
          </a:xfrm>
          <a:prstGeom prst="rect">
            <a:avLst/>
          </a:prstGeom>
          <a:ln w="19050">
            <a:solidFill>
              <a:srgbClr val="3480BE"/>
            </a:solidFill>
            <a:prstDash val="sysDot"/>
          </a:ln>
        </p:spPr>
        <p:txBody>
          <a:bodyPr wrap="square">
            <a:spAutoFit/>
          </a:bodyPr>
          <a:lstStyle/>
          <a:p>
            <a:pPr lvl="0"/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IPS única de alta complejidad en la región.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6CCD3288-6D45-69A8-A012-FCE1AD730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869" y="221563"/>
            <a:ext cx="8229600" cy="523221"/>
          </a:xfrm>
        </p:spPr>
        <p:txBody>
          <a:bodyPr>
            <a:noAutofit/>
          </a:bodyPr>
          <a:lstStyle/>
          <a:p>
            <a:pPr algn="ctr"/>
            <a:r>
              <a:rPr lang="es-CO" sz="2800" dirty="0">
                <a:solidFill>
                  <a:srgbClr val="C00000"/>
                </a:solidFill>
              </a:rPr>
              <a:t>CONTEXTO</a:t>
            </a:r>
          </a:p>
        </p:txBody>
      </p:sp>
      <p:cxnSp>
        <p:nvCxnSpPr>
          <p:cNvPr id="4" name="Conector recto de flecha 3">
            <a:extLst>
              <a:ext uri="{FF2B5EF4-FFF2-40B4-BE49-F238E27FC236}">
                <a16:creationId xmlns:a16="http://schemas.microsoft.com/office/drawing/2014/main" id="{258E2601-9CF6-5149-83D4-907309B80261}"/>
              </a:ext>
            </a:extLst>
          </p:cNvPr>
          <p:cNvCxnSpPr>
            <a:cxnSpLocks/>
          </p:cNvCxnSpPr>
          <p:nvPr/>
        </p:nvCxnSpPr>
        <p:spPr>
          <a:xfrm flipV="1">
            <a:off x="6631296" y="1427133"/>
            <a:ext cx="0" cy="3077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41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5</a:t>
            </a:fld>
            <a:endParaRPr lang="en-US"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DDAC34C5-4DAE-7689-7D67-84558FC63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540" y="142431"/>
            <a:ext cx="8229600" cy="567443"/>
          </a:xfrm>
        </p:spPr>
        <p:txBody>
          <a:bodyPr>
            <a:normAutofit/>
          </a:bodyPr>
          <a:lstStyle/>
          <a:p>
            <a:r>
              <a:rPr lang="es-CO" sz="2800" b="1" dirty="0">
                <a:solidFill>
                  <a:srgbClr val="C00000"/>
                </a:solidFill>
              </a:rPr>
              <a:t>         PROBLEMÁTICA</a:t>
            </a:r>
          </a:p>
        </p:txBody>
      </p:sp>
      <p:sp>
        <p:nvSpPr>
          <p:cNvPr id="18" name="TextBox 21">
            <a:extLst>
              <a:ext uri="{FF2B5EF4-FFF2-40B4-BE49-F238E27FC236}">
                <a16:creationId xmlns:a16="http://schemas.microsoft.com/office/drawing/2014/main" id="{F8BBDB5F-6920-401F-2CDB-0113AE7B7816}"/>
              </a:ext>
            </a:extLst>
          </p:cNvPr>
          <p:cNvSpPr txBox="1"/>
          <p:nvPr/>
        </p:nvSpPr>
        <p:spPr>
          <a:xfrm>
            <a:off x="4708679" y="1610947"/>
            <a:ext cx="3871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altLang="ko-KR" sz="1600" dirty="0">
                <a:latin typeface="+mj-lt"/>
                <a:cs typeface="Arial" pitchFamily="34" charset="0"/>
              </a:rPr>
              <a:t>No se cuenta con indicadores financieros establecidos para la presentación de informes que permitan tomar decisiones basado en la gestión de la organización.</a:t>
            </a:r>
            <a:endParaRPr lang="en-US" altLang="ko-KR" sz="1600" dirty="0">
              <a:latin typeface="+mj-lt"/>
              <a:cs typeface="Arial" pitchFamily="34" charset="0"/>
            </a:endParaRP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0C94E617-FD16-A3E4-6D42-282AE1EC65C9}"/>
              </a:ext>
            </a:extLst>
          </p:cNvPr>
          <p:cNvSpPr txBox="1"/>
          <p:nvPr/>
        </p:nvSpPr>
        <p:spPr>
          <a:xfrm>
            <a:off x="4774991" y="4189386"/>
            <a:ext cx="3871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cs typeface="Arial" pitchFamily="34" charset="0"/>
              </a:rPr>
              <a:t>Dificultad a la hora de realizar procesos de selección en recurso humano capacitado.</a:t>
            </a:r>
            <a:endParaRPr lang="en-US" altLang="ko-KR" sz="1600" dirty="0">
              <a:cs typeface="Arial" pitchFamily="34" charset="0"/>
            </a:endParaRPr>
          </a:p>
        </p:txBody>
      </p:sp>
      <p:cxnSp>
        <p:nvCxnSpPr>
          <p:cNvPr id="28" name="Straight Connector 12">
            <a:extLst>
              <a:ext uri="{FF2B5EF4-FFF2-40B4-BE49-F238E27FC236}">
                <a16:creationId xmlns:a16="http://schemas.microsoft.com/office/drawing/2014/main" id="{AA8378AB-5FB8-F2F4-8B13-8EBFEE316F89}"/>
              </a:ext>
            </a:extLst>
          </p:cNvPr>
          <p:cNvCxnSpPr>
            <a:cxnSpLocks/>
            <a:endCxn id="34" idx="2"/>
          </p:cNvCxnSpPr>
          <p:nvPr/>
        </p:nvCxnSpPr>
        <p:spPr>
          <a:xfrm>
            <a:off x="2212906" y="2814894"/>
            <a:ext cx="1469475" cy="555314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3">
            <a:extLst>
              <a:ext uri="{FF2B5EF4-FFF2-40B4-BE49-F238E27FC236}">
                <a16:creationId xmlns:a16="http://schemas.microsoft.com/office/drawing/2014/main" id="{F40A08EA-D66A-AAA7-8306-D859734D1FFE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2169639" y="2805444"/>
            <a:ext cx="1049096" cy="1352977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14">
            <a:extLst>
              <a:ext uri="{FF2B5EF4-FFF2-40B4-BE49-F238E27FC236}">
                <a16:creationId xmlns:a16="http://schemas.microsoft.com/office/drawing/2014/main" id="{82C61BE7-3151-DBB9-808D-2844ABCBCB55}"/>
              </a:ext>
            </a:extLst>
          </p:cNvPr>
          <p:cNvCxnSpPr>
            <a:cxnSpLocks/>
            <a:endCxn id="33" idx="2"/>
          </p:cNvCxnSpPr>
          <p:nvPr/>
        </p:nvCxnSpPr>
        <p:spPr>
          <a:xfrm flipV="1">
            <a:off x="2212906" y="2257974"/>
            <a:ext cx="1469475" cy="542866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15">
            <a:extLst>
              <a:ext uri="{FF2B5EF4-FFF2-40B4-BE49-F238E27FC236}">
                <a16:creationId xmlns:a16="http://schemas.microsoft.com/office/drawing/2014/main" id="{A66F4623-6112-2BF2-367F-3801E76EB09F}"/>
              </a:ext>
            </a:extLst>
          </p:cNvPr>
          <p:cNvCxnSpPr>
            <a:cxnSpLocks/>
          </p:cNvCxnSpPr>
          <p:nvPr/>
        </p:nvCxnSpPr>
        <p:spPr>
          <a:xfrm flipV="1">
            <a:off x="2201079" y="1469759"/>
            <a:ext cx="1017656" cy="1331082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16">
            <a:extLst>
              <a:ext uri="{FF2B5EF4-FFF2-40B4-BE49-F238E27FC236}">
                <a16:creationId xmlns:a16="http://schemas.microsoft.com/office/drawing/2014/main" id="{883F84E9-095B-1472-AAF5-D1DDA690DC6A}"/>
              </a:ext>
            </a:extLst>
          </p:cNvPr>
          <p:cNvSpPr/>
          <p:nvPr/>
        </p:nvSpPr>
        <p:spPr>
          <a:xfrm>
            <a:off x="1207895" y="1916353"/>
            <a:ext cx="1676936" cy="1676936"/>
          </a:xfrm>
          <a:prstGeom prst="ellipse">
            <a:avLst/>
          </a:prstGeom>
          <a:solidFill>
            <a:schemeClr val="accent6"/>
          </a:solidFill>
          <a:ln w="889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Oval 17">
            <a:extLst>
              <a:ext uri="{FF2B5EF4-FFF2-40B4-BE49-F238E27FC236}">
                <a16:creationId xmlns:a16="http://schemas.microsoft.com/office/drawing/2014/main" id="{86E7402C-8C1D-0CC7-BFA6-729CAF69FCB5}"/>
              </a:ext>
            </a:extLst>
          </p:cNvPr>
          <p:cNvSpPr/>
          <p:nvPr/>
        </p:nvSpPr>
        <p:spPr>
          <a:xfrm>
            <a:off x="3682381" y="1799741"/>
            <a:ext cx="916465" cy="91646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Oval 18">
            <a:extLst>
              <a:ext uri="{FF2B5EF4-FFF2-40B4-BE49-F238E27FC236}">
                <a16:creationId xmlns:a16="http://schemas.microsoft.com/office/drawing/2014/main" id="{B1EB39F3-A407-4A40-8F24-B6EAD98BAB06}"/>
              </a:ext>
            </a:extLst>
          </p:cNvPr>
          <p:cNvSpPr/>
          <p:nvPr/>
        </p:nvSpPr>
        <p:spPr>
          <a:xfrm>
            <a:off x="3682381" y="2911975"/>
            <a:ext cx="916465" cy="91646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Oval 19">
            <a:extLst>
              <a:ext uri="{FF2B5EF4-FFF2-40B4-BE49-F238E27FC236}">
                <a16:creationId xmlns:a16="http://schemas.microsoft.com/office/drawing/2014/main" id="{37B15658-76BA-C280-A56B-67516708132A}"/>
              </a:ext>
            </a:extLst>
          </p:cNvPr>
          <p:cNvSpPr/>
          <p:nvPr/>
        </p:nvSpPr>
        <p:spPr>
          <a:xfrm>
            <a:off x="3084522" y="4024208"/>
            <a:ext cx="916465" cy="91646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Oval 20">
            <a:extLst>
              <a:ext uri="{FF2B5EF4-FFF2-40B4-BE49-F238E27FC236}">
                <a16:creationId xmlns:a16="http://schemas.microsoft.com/office/drawing/2014/main" id="{686560A1-2DF7-8145-6F2A-90A803EB645E}"/>
              </a:ext>
            </a:extLst>
          </p:cNvPr>
          <p:cNvSpPr/>
          <p:nvPr/>
        </p:nvSpPr>
        <p:spPr>
          <a:xfrm>
            <a:off x="3050654" y="645172"/>
            <a:ext cx="916465" cy="916465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21">
            <a:extLst>
              <a:ext uri="{FF2B5EF4-FFF2-40B4-BE49-F238E27FC236}">
                <a16:creationId xmlns:a16="http://schemas.microsoft.com/office/drawing/2014/main" id="{199D0100-7C42-B536-ECE4-07C306CB0C57}"/>
              </a:ext>
            </a:extLst>
          </p:cNvPr>
          <p:cNvSpPr txBox="1"/>
          <p:nvPr/>
        </p:nvSpPr>
        <p:spPr>
          <a:xfrm>
            <a:off x="4750972" y="737880"/>
            <a:ext cx="3871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>
                <a:latin typeface="+mj-lt"/>
                <a:ea typeface="Times New Roman" panose="02020603050405020304" pitchFamily="18" charset="0"/>
              </a:rPr>
              <a:t>N</a:t>
            </a:r>
            <a:r>
              <a:rPr lang="es-ES" sz="1600" dirty="0">
                <a:effectLst/>
                <a:latin typeface="+mj-lt"/>
                <a:ea typeface="Times New Roman" panose="02020603050405020304" pitchFamily="18" charset="0"/>
              </a:rPr>
              <a:t>o cuenta con una estructura de clasificación de costos y gastos.</a:t>
            </a:r>
            <a:endParaRPr lang="en-US" altLang="ko-KR" sz="16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39" name="TextBox 23">
            <a:extLst>
              <a:ext uri="{FF2B5EF4-FFF2-40B4-BE49-F238E27FC236}">
                <a16:creationId xmlns:a16="http://schemas.microsoft.com/office/drawing/2014/main" id="{4DFE4657-5B13-901A-7AE2-6E176BD5538E}"/>
              </a:ext>
            </a:extLst>
          </p:cNvPr>
          <p:cNvSpPr txBox="1"/>
          <p:nvPr/>
        </p:nvSpPr>
        <p:spPr>
          <a:xfrm>
            <a:off x="4774991" y="2800840"/>
            <a:ext cx="3871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altLang="ko-KR" sz="1600" dirty="0">
                <a:cs typeface="Arial" pitchFamily="34" charset="0"/>
              </a:rPr>
              <a:t>Falta de estrategias comerciales que dificultan la inversión e innovación que pudiesen encaminar a mayor venta de servicios y mayor crecimiento en el mercado</a:t>
            </a:r>
            <a:r>
              <a:rPr lang="es-ES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.</a:t>
            </a:r>
            <a:endParaRPr lang="en-US" altLang="ko-KR" sz="16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8" name="Gráfico 47" descr="Cabeza con engranajes">
            <a:extLst>
              <a:ext uri="{FF2B5EF4-FFF2-40B4-BE49-F238E27FC236}">
                <a16:creationId xmlns:a16="http://schemas.microsoft.com/office/drawing/2014/main" id="{ACAF6F19-6283-4C9D-8C0B-425DB0DB5A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24367" y="2292971"/>
            <a:ext cx="914400" cy="914400"/>
          </a:xfrm>
          <a:prstGeom prst="rect">
            <a:avLst/>
          </a:prstGeom>
        </p:spPr>
      </p:pic>
      <p:pic>
        <p:nvPicPr>
          <p:cNvPr id="50" name="Gráfico 49" descr="Monedas">
            <a:extLst>
              <a:ext uri="{FF2B5EF4-FFF2-40B4-BE49-F238E27FC236}">
                <a16:creationId xmlns:a16="http://schemas.microsoft.com/office/drawing/2014/main" id="{CC37043A-6F64-9FEE-46B8-944BDAAA3A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247559" y="814073"/>
            <a:ext cx="522653" cy="522653"/>
          </a:xfrm>
          <a:prstGeom prst="rect">
            <a:avLst/>
          </a:prstGeom>
        </p:spPr>
      </p:pic>
      <p:pic>
        <p:nvPicPr>
          <p:cNvPr id="52" name="Gráfico 51" descr="Presentación con gráfico de barras RTL">
            <a:extLst>
              <a:ext uri="{FF2B5EF4-FFF2-40B4-BE49-F238E27FC236}">
                <a16:creationId xmlns:a16="http://schemas.microsoft.com/office/drawing/2014/main" id="{4EB5ABC2-948D-B5A2-1CA8-8AF3C6D734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40461" y="1955584"/>
            <a:ext cx="593879" cy="593879"/>
          </a:xfrm>
          <a:prstGeom prst="rect">
            <a:avLst/>
          </a:prstGeom>
        </p:spPr>
      </p:pic>
      <p:pic>
        <p:nvPicPr>
          <p:cNvPr id="54" name="Gráfico 53" descr="Lluvia de ideas de grupo">
            <a:extLst>
              <a:ext uri="{FF2B5EF4-FFF2-40B4-BE49-F238E27FC236}">
                <a16:creationId xmlns:a16="http://schemas.microsoft.com/office/drawing/2014/main" id="{D4DE4F40-A76E-8FB9-9487-D4412E6124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18985" y="3020679"/>
            <a:ext cx="660191" cy="660191"/>
          </a:xfrm>
          <a:prstGeom prst="rect">
            <a:avLst/>
          </a:prstGeom>
        </p:spPr>
      </p:pic>
      <p:pic>
        <p:nvPicPr>
          <p:cNvPr id="56" name="Gráfico 55" descr="Grupo">
            <a:extLst>
              <a:ext uri="{FF2B5EF4-FFF2-40B4-BE49-F238E27FC236}">
                <a16:creationId xmlns:a16="http://schemas.microsoft.com/office/drawing/2014/main" id="{A3BAEEA9-C942-42EB-E199-5A31CE6FF3D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238624" y="4189386"/>
            <a:ext cx="623580" cy="623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050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fecha 7"/>
          <p:cNvSpPr>
            <a:spLocks noGrp="1"/>
          </p:cNvSpPr>
          <p:nvPr>
            <p:ph type="dt" sz="half" idx="10"/>
          </p:nvPr>
        </p:nvSpPr>
        <p:spPr>
          <a:xfrm>
            <a:off x="765698" y="4729907"/>
            <a:ext cx="707867" cy="273844"/>
          </a:xfrm>
        </p:spPr>
        <p:txBody>
          <a:bodyPr/>
          <a:lstStyle/>
          <a:p>
            <a:fld id="{3C20881F-FF45-5C45-A4D0-993BF5438837}" type="datetime1">
              <a:rPr lang="es-AR" smtClean="0"/>
              <a:t>22/11/2022</a:t>
            </a:fld>
            <a:endParaRPr lang="en-US" dirty="0"/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6</a:t>
            </a:fld>
            <a:endParaRPr lang="en-US"/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805FE4F2-A35C-9BD5-18BB-6A43FD4FB6CD}"/>
              </a:ext>
            </a:extLst>
          </p:cNvPr>
          <p:cNvSpPr/>
          <p:nvPr/>
        </p:nvSpPr>
        <p:spPr>
          <a:xfrm>
            <a:off x="626533" y="1250370"/>
            <a:ext cx="2592993" cy="2729721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dirty="0"/>
          </a:p>
          <a:p>
            <a:pPr algn="ctr"/>
            <a:endParaRPr lang="es-ES" sz="2800" dirty="0"/>
          </a:p>
          <a:p>
            <a:pPr algn="ctr"/>
            <a:endParaRPr lang="es-ES" dirty="0"/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520F80B5-90B0-E5A5-48D1-4725365DB329}"/>
              </a:ext>
            </a:extLst>
          </p:cNvPr>
          <p:cNvSpPr txBox="1"/>
          <p:nvPr/>
        </p:nvSpPr>
        <p:spPr>
          <a:xfrm>
            <a:off x="3852334" y="2015067"/>
            <a:ext cx="4665133" cy="132343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ES" sz="2000" dirty="0"/>
              <a:t>Estructurar un modelo estratégico de proyección de unidades de negocio a partir de información financiera de Clínica Sur de Colombia S.A.S.</a:t>
            </a:r>
            <a:endParaRPr lang="es-CO" sz="2000" dirty="0"/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9A433352-8CA6-C68D-AB99-1CCFFDB24981}"/>
              </a:ext>
            </a:extLst>
          </p:cNvPr>
          <p:cNvSpPr txBox="1"/>
          <p:nvPr/>
        </p:nvSpPr>
        <p:spPr>
          <a:xfrm>
            <a:off x="966296" y="2176874"/>
            <a:ext cx="191346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 GENERAL</a:t>
            </a:r>
          </a:p>
        </p:txBody>
      </p: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2EB7B8E2-AB99-ED03-7300-7FC783A68C8C}"/>
              </a:ext>
            </a:extLst>
          </p:cNvPr>
          <p:cNvCxnSpPr/>
          <p:nvPr/>
        </p:nvCxnSpPr>
        <p:spPr>
          <a:xfrm>
            <a:off x="3970867" y="3276600"/>
            <a:ext cx="4470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" name="Título 6">
            <a:extLst>
              <a:ext uri="{FF2B5EF4-FFF2-40B4-BE49-F238E27FC236}">
                <a16:creationId xmlns:a16="http://schemas.microsoft.com/office/drawing/2014/main" id="{B13CB8B4-8EED-2DF1-DFBE-32AFC3CD5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67" y="220703"/>
            <a:ext cx="8229600" cy="857250"/>
          </a:xfrm>
        </p:spPr>
        <p:txBody>
          <a:bodyPr>
            <a:normAutofit/>
          </a:bodyPr>
          <a:lstStyle/>
          <a:p>
            <a:r>
              <a:rPr lang="es-CO" sz="2800" b="1" dirty="0">
                <a:solidFill>
                  <a:srgbClr val="C00000"/>
                </a:solidFill>
              </a:rPr>
              <a:t>OBJETIVOS</a:t>
            </a:r>
          </a:p>
        </p:txBody>
      </p:sp>
      <p:pic>
        <p:nvPicPr>
          <p:cNvPr id="5" name="Picture 44" descr="Gerentes mirando el gráfico en el monitor | Vector Gratis">
            <a:extLst>
              <a:ext uri="{FF2B5EF4-FFF2-40B4-BE49-F238E27FC236}">
                <a16:creationId xmlns:a16="http://schemas.microsoft.com/office/drawing/2014/main" id="{372CDA01-4F6E-BA99-51CA-1D5FE3A57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084" y="477788"/>
            <a:ext cx="1527249" cy="120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06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fecha 8"/>
          <p:cNvSpPr>
            <a:spLocks noGrp="1"/>
          </p:cNvSpPr>
          <p:nvPr>
            <p:ph type="dt" sz="half" idx="10"/>
          </p:nvPr>
        </p:nvSpPr>
        <p:spPr>
          <a:xfrm>
            <a:off x="765698" y="4729907"/>
            <a:ext cx="687043" cy="273844"/>
          </a:xfrm>
        </p:spPr>
        <p:txBody>
          <a:bodyPr/>
          <a:lstStyle/>
          <a:p>
            <a:fld id="{7E62BBC5-8F09-4742-8867-01ACFBA8FE44}" type="datetime1">
              <a:rPr lang="es-AR" smtClean="0"/>
              <a:t>22/11/2022</a:t>
            </a:fld>
            <a:endParaRPr lang="en-US" dirty="0"/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7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F38F1AF-80F3-1B49-A5C0-ACCE3E879BB0}"/>
              </a:ext>
            </a:extLst>
          </p:cNvPr>
          <p:cNvSpPr txBox="1"/>
          <p:nvPr/>
        </p:nvSpPr>
        <p:spPr>
          <a:xfrm>
            <a:off x="569604" y="2221135"/>
            <a:ext cx="18270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OBJETIVOS ESPECÍFICOS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8060073-3550-F533-310A-5C3A21386156}"/>
              </a:ext>
            </a:extLst>
          </p:cNvPr>
          <p:cNvSpPr txBox="1"/>
          <p:nvPr/>
        </p:nvSpPr>
        <p:spPr>
          <a:xfrm>
            <a:off x="4504267" y="728133"/>
            <a:ext cx="42079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800" dirty="0">
                <a:effectLst/>
                <a:latin typeface="Noto Sans Symbols"/>
                <a:ea typeface="Noto Sans Symbols"/>
                <a:cs typeface="Noto Sans Symbols"/>
              </a:rPr>
              <a:t>Analizar la información financiera y administrativa de los últimos tres (3) años de la </a:t>
            </a:r>
            <a:r>
              <a:rPr lang="es-ES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Clínica Sur de Colombia S.A.S.</a:t>
            </a:r>
            <a:endParaRPr lang="es-CO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endParaRPr lang="es-CO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79D2188-E87E-B681-B4DA-0EC8E5A58DF0}"/>
              </a:ext>
            </a:extLst>
          </p:cNvPr>
          <p:cNvSpPr txBox="1"/>
          <p:nvPr/>
        </p:nvSpPr>
        <p:spPr>
          <a:xfrm>
            <a:off x="4572000" y="2136899"/>
            <a:ext cx="42079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800" dirty="0">
                <a:effectLst/>
                <a:latin typeface="Noto Sans Symbols"/>
                <a:ea typeface="Noto Sans Symbols"/>
                <a:cs typeface="Noto Sans Symbols"/>
              </a:rPr>
              <a:t>Generar estrategias que permitan la proyección de unidades de negocio.</a:t>
            </a:r>
            <a:endParaRPr lang="es-CO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C5F7669-C72B-865C-F475-E534690B6EB2}"/>
              </a:ext>
            </a:extLst>
          </p:cNvPr>
          <p:cNvSpPr txBox="1"/>
          <p:nvPr/>
        </p:nvSpPr>
        <p:spPr>
          <a:xfrm>
            <a:off x="4561637" y="3487546"/>
            <a:ext cx="4207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800" dirty="0">
                <a:solidFill>
                  <a:srgbClr val="000000"/>
                </a:solidFill>
                <a:effectLst/>
                <a:latin typeface="Noto Sans Symbols"/>
                <a:ea typeface="Noto Sans Symbols"/>
                <a:cs typeface="Noto Sans Symbols"/>
              </a:rPr>
              <a:t>Formular y modelar a partir de los indicadores financieros, para apoyar la toma de decisiones.</a:t>
            </a:r>
            <a:endParaRPr lang="es-CO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D656F55-009F-3BA6-7544-2A10463DB9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8997" y="728133"/>
            <a:ext cx="1110333" cy="3959742"/>
          </a:xfrm>
          <a:prstGeom prst="rect">
            <a:avLst/>
          </a:prstGeom>
        </p:spPr>
      </p:pic>
      <p:sp>
        <p:nvSpPr>
          <p:cNvPr id="2" name="Título 6">
            <a:extLst>
              <a:ext uri="{FF2B5EF4-FFF2-40B4-BE49-F238E27FC236}">
                <a16:creationId xmlns:a16="http://schemas.microsoft.com/office/drawing/2014/main" id="{E2E0927C-8E6C-27FA-5FE8-FFBB87FA83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799" y="220703"/>
            <a:ext cx="8009467" cy="507430"/>
          </a:xfrm>
        </p:spPr>
        <p:txBody>
          <a:bodyPr>
            <a:noAutofit/>
          </a:bodyPr>
          <a:lstStyle/>
          <a:p>
            <a:pPr algn="ctr"/>
            <a:r>
              <a:rPr lang="es-CO" sz="2800" b="1" dirty="0">
                <a:solidFill>
                  <a:srgbClr val="C00000"/>
                </a:solidFill>
              </a:rPr>
              <a:t>OBJETIVOS</a:t>
            </a:r>
          </a:p>
        </p:txBody>
      </p:sp>
    </p:spTree>
    <p:extLst>
      <p:ext uri="{BB962C8B-B14F-4D97-AF65-F5344CB8AC3E}">
        <p14:creationId xmlns:p14="http://schemas.microsoft.com/office/powerpoint/2010/main" val="153537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cono&#10;&#10;Descripción generada automáticamente">
            <a:extLst>
              <a:ext uri="{FF2B5EF4-FFF2-40B4-BE49-F238E27FC236}">
                <a16:creationId xmlns:a16="http://schemas.microsoft.com/office/drawing/2014/main" id="{C5793CC0-F7F6-4547-93F2-B092553DE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116" y="1043231"/>
            <a:ext cx="6898227" cy="3380503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7BD58D57-F22B-4C7A-8B54-B8569E91BDA3}"/>
              </a:ext>
            </a:extLst>
          </p:cNvPr>
          <p:cNvSpPr/>
          <p:nvPr/>
        </p:nvSpPr>
        <p:spPr>
          <a:xfrm>
            <a:off x="3571712" y="3483845"/>
            <a:ext cx="22182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Indicadores financieros relevantes</a:t>
            </a:r>
            <a:endParaRPr lang="es-CO" sz="20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659FE443-0532-4AB7-9673-F2E183D09132}"/>
              </a:ext>
            </a:extLst>
          </p:cNvPr>
          <p:cNvSpPr/>
          <p:nvPr/>
        </p:nvSpPr>
        <p:spPr>
          <a:xfrm>
            <a:off x="1312457" y="2899408"/>
            <a:ext cx="15411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600" b="1" dirty="0">
                <a:solidFill>
                  <a:schemeClr val="bg1"/>
                </a:solidFill>
                <a:latin typeface="+mj-lt"/>
              </a:rPr>
              <a:t>CCE</a:t>
            </a:r>
          </a:p>
          <a:p>
            <a:pPr algn="ctr"/>
            <a:endParaRPr lang="es-CO" sz="1600" b="1" dirty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es-CO" sz="1600" b="1" dirty="0">
                <a:solidFill>
                  <a:schemeClr val="bg1"/>
                </a:solidFill>
                <a:latin typeface="+mj-lt"/>
              </a:rPr>
              <a:t>94 días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0FDA7E3-BC43-4B7E-8B5C-F731208442FE}"/>
              </a:ext>
            </a:extLst>
          </p:cNvPr>
          <p:cNvSpPr/>
          <p:nvPr/>
        </p:nvSpPr>
        <p:spPr>
          <a:xfrm>
            <a:off x="2914020" y="1315871"/>
            <a:ext cx="1219935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ROA</a:t>
            </a:r>
          </a:p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endParaRPr lang="es-CO" sz="1600" b="1" dirty="0">
              <a:solidFill>
                <a:schemeClr val="bg1"/>
              </a:solidFill>
              <a:latin typeface="+mj-lt"/>
            </a:endParaRPr>
          </a:p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43%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965D4C7B-00AD-447E-84E3-22B68AD1C057}"/>
              </a:ext>
            </a:extLst>
          </p:cNvPr>
          <p:cNvSpPr/>
          <p:nvPr/>
        </p:nvSpPr>
        <p:spPr>
          <a:xfrm>
            <a:off x="5069480" y="1384503"/>
            <a:ext cx="1541124" cy="92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Margen EBIDTA</a:t>
            </a:r>
          </a:p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endParaRPr lang="es-CO" sz="1600" b="1" dirty="0">
              <a:solidFill>
                <a:schemeClr val="bg1"/>
              </a:solidFill>
              <a:latin typeface="+mj-lt"/>
            </a:endParaRPr>
          </a:p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39%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057B7E4-0B6E-49C6-BF44-9F2468E4E504}"/>
              </a:ext>
            </a:extLst>
          </p:cNvPr>
          <p:cNvSpPr/>
          <p:nvPr/>
        </p:nvSpPr>
        <p:spPr>
          <a:xfrm>
            <a:off x="6491760" y="2733482"/>
            <a:ext cx="1541124" cy="1438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FCLO 2021</a:t>
            </a:r>
          </a:p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endParaRPr lang="es-CO" sz="1600" b="1" dirty="0">
              <a:solidFill>
                <a:schemeClr val="bg1"/>
              </a:solidFill>
              <a:latin typeface="+mj-lt"/>
            </a:endParaRPr>
          </a:p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1600" b="1" dirty="0">
                <a:solidFill>
                  <a:schemeClr val="bg1"/>
                </a:solidFill>
                <a:latin typeface="+mj-lt"/>
              </a:rPr>
              <a:t>$21,416</a:t>
            </a:r>
          </a:p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r>
              <a:rPr lang="es-CO" sz="900" b="1" dirty="0">
                <a:latin typeface="+mj-lt"/>
              </a:rPr>
              <a:t>Millones de pesos</a:t>
            </a:r>
            <a:endParaRPr lang="es-CO" b="1" dirty="0">
              <a:latin typeface="+mj-lt"/>
            </a:endParaRPr>
          </a:p>
          <a:p>
            <a:pPr algn="ctr" defTabSz="888978">
              <a:lnSpc>
                <a:spcPct val="90000"/>
              </a:lnSpc>
              <a:spcAft>
                <a:spcPct val="35000"/>
              </a:spcAft>
              <a:defRPr/>
            </a:pPr>
            <a:endParaRPr lang="es-CO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ítulo 6">
            <a:extLst>
              <a:ext uri="{FF2B5EF4-FFF2-40B4-BE49-F238E27FC236}">
                <a16:creationId xmlns:a16="http://schemas.microsoft.com/office/drawing/2014/main" id="{A2AE137D-3489-D077-1A23-86E380B30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607" y="-71220"/>
            <a:ext cx="8229600" cy="857250"/>
          </a:xfrm>
        </p:spPr>
        <p:txBody>
          <a:bodyPr>
            <a:normAutofit/>
          </a:bodyPr>
          <a:lstStyle/>
          <a:p>
            <a:pPr algn="ctr"/>
            <a:r>
              <a:rPr lang="es-CO" sz="2800" b="1" dirty="0">
                <a:solidFill>
                  <a:srgbClr val="C00000"/>
                </a:solidFill>
              </a:rPr>
              <a:t>DIAGNÓSTICO FINANCIERO 2019-2021</a:t>
            </a:r>
          </a:p>
        </p:txBody>
      </p:sp>
      <p:pic>
        <p:nvPicPr>
          <p:cNvPr id="3" name="Picture 6" descr="Resultado de imagen para RESEARCH PNG">
            <a:extLst>
              <a:ext uri="{FF2B5EF4-FFF2-40B4-BE49-F238E27FC236}">
                <a16:creationId xmlns:a16="http://schemas.microsoft.com/office/drawing/2014/main" id="{1A00BC4E-CDDC-2CFE-490A-85C8EFA86D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3403">
            <a:off x="456202" y="1043231"/>
            <a:ext cx="846565" cy="84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1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64">
            <a:extLst>
              <a:ext uri="{FF2B5EF4-FFF2-40B4-BE49-F238E27FC236}">
                <a16:creationId xmlns:a16="http://schemas.microsoft.com/office/drawing/2014/main" id="{BC22D927-24B4-F35C-9BE3-B14CC411F3FA}"/>
              </a:ext>
            </a:extLst>
          </p:cNvPr>
          <p:cNvSpPr/>
          <p:nvPr/>
        </p:nvSpPr>
        <p:spPr>
          <a:xfrm>
            <a:off x="3397753" y="888088"/>
            <a:ext cx="2055422" cy="4034432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accent2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69E6321-ABA8-3679-63E6-0C0D238E0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9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10" name="Rounded Rectangle 4">
            <a:extLst>
              <a:ext uri="{FF2B5EF4-FFF2-40B4-BE49-F238E27FC236}">
                <a16:creationId xmlns:a16="http://schemas.microsoft.com/office/drawing/2014/main" id="{C7428842-33DB-3129-EAC9-B2A57A4BCBC4}"/>
              </a:ext>
            </a:extLst>
          </p:cNvPr>
          <p:cNvSpPr/>
          <p:nvPr/>
        </p:nvSpPr>
        <p:spPr>
          <a:xfrm>
            <a:off x="1291995" y="888088"/>
            <a:ext cx="1984003" cy="4034432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accent1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grpSp>
        <p:nvGrpSpPr>
          <p:cNvPr id="11" name="Group 3">
            <a:extLst>
              <a:ext uri="{FF2B5EF4-FFF2-40B4-BE49-F238E27FC236}">
                <a16:creationId xmlns:a16="http://schemas.microsoft.com/office/drawing/2014/main" id="{4DFD3FB4-EC48-4E3E-A5BE-4076ED318176}"/>
              </a:ext>
            </a:extLst>
          </p:cNvPr>
          <p:cNvGrpSpPr/>
          <p:nvPr/>
        </p:nvGrpSpPr>
        <p:grpSpPr>
          <a:xfrm>
            <a:off x="3599383" y="2219777"/>
            <a:ext cx="1671296" cy="1460468"/>
            <a:chOff x="1047178" y="4004825"/>
            <a:chExt cx="1729030" cy="1460468"/>
          </a:xfrm>
        </p:grpSpPr>
        <p:sp>
          <p:nvSpPr>
            <p:cNvPr id="12" name="TextBox 4">
              <a:extLst>
                <a:ext uri="{FF2B5EF4-FFF2-40B4-BE49-F238E27FC236}">
                  <a16:creationId xmlns:a16="http://schemas.microsoft.com/office/drawing/2014/main" id="{8B87A478-5F91-3FC8-D9D3-2D20D8C95B6F}"/>
                </a:ext>
              </a:extLst>
            </p:cNvPr>
            <p:cNvSpPr txBox="1"/>
            <p:nvPr/>
          </p:nvSpPr>
          <p:spPr>
            <a:xfrm>
              <a:off x="1077300" y="4004825"/>
              <a:ext cx="16989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Mejoramiento de margen EBIDTA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3" name="TextBox 5">
              <a:extLst>
                <a:ext uri="{FF2B5EF4-FFF2-40B4-BE49-F238E27FC236}">
                  <a16:creationId xmlns:a16="http://schemas.microsoft.com/office/drawing/2014/main" id="{76E86117-367D-2A39-0BC6-857B7C15D22B}"/>
                </a:ext>
              </a:extLst>
            </p:cNvPr>
            <p:cNvSpPr txBox="1"/>
            <p:nvPr/>
          </p:nvSpPr>
          <p:spPr>
            <a:xfrm>
              <a:off x="1047178" y="4880518"/>
              <a:ext cx="16989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Reducción de </a:t>
              </a:r>
              <a:r>
                <a:rPr lang="en-US" altLang="ko-KR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costos</a:t>
              </a:r>
              <a:r>
                <a:rPr lang="en-US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del 4.89%</a:t>
              </a:r>
              <a:endParaRPr lang="en-US" altLang="ko-KR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4" name="Right Arrow 6">
            <a:extLst>
              <a:ext uri="{FF2B5EF4-FFF2-40B4-BE49-F238E27FC236}">
                <a16:creationId xmlns:a16="http://schemas.microsoft.com/office/drawing/2014/main" id="{79772FE4-E03E-6F29-D107-D5702B94C0BC}"/>
              </a:ext>
            </a:extLst>
          </p:cNvPr>
          <p:cNvSpPr/>
          <p:nvPr/>
        </p:nvSpPr>
        <p:spPr>
          <a:xfrm>
            <a:off x="1731219" y="1258909"/>
            <a:ext cx="1293921" cy="560763"/>
          </a:xfrm>
          <a:prstGeom prst="rightArrow">
            <a:avLst>
              <a:gd name="adj1" fmla="val 65118"/>
              <a:gd name="adj2" fmla="val 836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15" name="TextBox 7">
            <a:extLst>
              <a:ext uri="{FF2B5EF4-FFF2-40B4-BE49-F238E27FC236}">
                <a16:creationId xmlns:a16="http://schemas.microsoft.com/office/drawing/2014/main" id="{4D6FA29E-0DEF-CFFA-F869-BE585BE1DDCA}"/>
              </a:ext>
            </a:extLst>
          </p:cNvPr>
          <p:cNvSpPr txBox="1"/>
          <p:nvPr/>
        </p:nvSpPr>
        <p:spPr>
          <a:xfrm>
            <a:off x="1859014" y="1258909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grpSp>
        <p:nvGrpSpPr>
          <p:cNvPr id="17" name="Group 9">
            <a:extLst>
              <a:ext uri="{FF2B5EF4-FFF2-40B4-BE49-F238E27FC236}">
                <a16:creationId xmlns:a16="http://schemas.microsoft.com/office/drawing/2014/main" id="{6476AC8D-10A7-EBEC-4A15-645F289A9DEC}"/>
              </a:ext>
            </a:extLst>
          </p:cNvPr>
          <p:cNvGrpSpPr/>
          <p:nvPr/>
        </p:nvGrpSpPr>
        <p:grpSpPr>
          <a:xfrm>
            <a:off x="1462906" y="2173339"/>
            <a:ext cx="1642180" cy="1639709"/>
            <a:chOff x="1077300" y="4004825"/>
            <a:chExt cx="1698908" cy="1639709"/>
          </a:xfrm>
        </p:grpSpPr>
        <p:sp>
          <p:nvSpPr>
            <p:cNvPr id="18" name="TextBox 10">
              <a:extLst>
                <a:ext uri="{FF2B5EF4-FFF2-40B4-BE49-F238E27FC236}">
                  <a16:creationId xmlns:a16="http://schemas.microsoft.com/office/drawing/2014/main" id="{0D00017C-F27E-98E0-E980-0DBE255D1412}"/>
                </a:ext>
              </a:extLst>
            </p:cNvPr>
            <p:cNvSpPr txBox="1"/>
            <p:nvPr/>
          </p:nvSpPr>
          <p:spPr>
            <a:xfrm>
              <a:off x="1077300" y="4004825"/>
              <a:ext cx="16989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Incremento en Ventas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19" name="TextBox 11">
              <a:extLst>
                <a:ext uri="{FF2B5EF4-FFF2-40B4-BE49-F238E27FC236}">
                  <a16:creationId xmlns:a16="http://schemas.microsoft.com/office/drawing/2014/main" id="{2B695B34-BA45-61D4-E206-B00AAB5A3664}"/>
                </a:ext>
              </a:extLst>
            </p:cNvPr>
            <p:cNvSpPr txBox="1"/>
            <p:nvPr/>
          </p:nvSpPr>
          <p:spPr>
            <a:xfrm>
              <a:off x="1077300" y="4321095"/>
              <a:ext cx="16989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  <a:p>
              <a:pPr algn="just"/>
              <a: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Cobertura de servicios de salud en la población atendida</a:t>
              </a:r>
            </a:p>
          </p:txBody>
        </p:sp>
      </p:grpSp>
      <p:sp>
        <p:nvSpPr>
          <p:cNvPr id="20" name="Right Arrow 66">
            <a:extLst>
              <a:ext uri="{FF2B5EF4-FFF2-40B4-BE49-F238E27FC236}">
                <a16:creationId xmlns:a16="http://schemas.microsoft.com/office/drawing/2014/main" id="{CC75EBB0-3CE2-4352-70FA-1BB1933D7CAC}"/>
              </a:ext>
            </a:extLst>
          </p:cNvPr>
          <p:cNvSpPr/>
          <p:nvPr/>
        </p:nvSpPr>
        <p:spPr>
          <a:xfrm>
            <a:off x="3909060" y="1233130"/>
            <a:ext cx="1273003" cy="548999"/>
          </a:xfrm>
          <a:prstGeom prst="rightArrow">
            <a:avLst>
              <a:gd name="adj1" fmla="val 65118"/>
              <a:gd name="adj2" fmla="val 846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21" name="TextBox 13">
            <a:extLst>
              <a:ext uri="{FF2B5EF4-FFF2-40B4-BE49-F238E27FC236}">
                <a16:creationId xmlns:a16="http://schemas.microsoft.com/office/drawing/2014/main" id="{1F36E228-BD08-9332-C3B8-C198526F80BF}"/>
              </a:ext>
            </a:extLst>
          </p:cNvPr>
          <p:cNvSpPr txBox="1"/>
          <p:nvPr/>
        </p:nvSpPr>
        <p:spPr>
          <a:xfrm>
            <a:off x="4035619" y="1245375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2" name="Rounded Rectangle 71">
            <a:extLst>
              <a:ext uri="{FF2B5EF4-FFF2-40B4-BE49-F238E27FC236}">
                <a16:creationId xmlns:a16="http://schemas.microsoft.com/office/drawing/2014/main" id="{40339527-B50F-6392-43B1-CA559E8D7AF0}"/>
              </a:ext>
            </a:extLst>
          </p:cNvPr>
          <p:cNvSpPr/>
          <p:nvPr/>
        </p:nvSpPr>
        <p:spPr>
          <a:xfrm>
            <a:off x="5594063" y="898434"/>
            <a:ext cx="1984003" cy="4034432"/>
          </a:xfrm>
          <a:prstGeom prst="roundRect">
            <a:avLst>
              <a:gd name="adj" fmla="val 7734"/>
            </a:avLst>
          </a:prstGeom>
          <a:solidFill>
            <a:schemeClr val="bg1"/>
          </a:solidFill>
          <a:ln w="25400">
            <a:solidFill>
              <a:schemeClr val="accent3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700"/>
          </a:p>
        </p:txBody>
      </p:sp>
      <p:grpSp>
        <p:nvGrpSpPr>
          <p:cNvPr id="23" name="Group 15">
            <a:extLst>
              <a:ext uri="{FF2B5EF4-FFF2-40B4-BE49-F238E27FC236}">
                <a16:creationId xmlns:a16="http://schemas.microsoft.com/office/drawing/2014/main" id="{84BC43AC-1258-39DF-AEA9-970E9E5E4FD6}"/>
              </a:ext>
            </a:extLst>
          </p:cNvPr>
          <p:cNvGrpSpPr/>
          <p:nvPr/>
        </p:nvGrpSpPr>
        <p:grpSpPr>
          <a:xfrm>
            <a:off x="5824921" y="2173339"/>
            <a:ext cx="1642180" cy="1866866"/>
            <a:chOff x="1077300" y="4004825"/>
            <a:chExt cx="1698908" cy="1866866"/>
          </a:xfrm>
        </p:grpSpPr>
        <p:sp>
          <p:nvSpPr>
            <p:cNvPr id="24" name="TextBox 16">
              <a:extLst>
                <a:ext uri="{FF2B5EF4-FFF2-40B4-BE49-F238E27FC236}">
                  <a16:creationId xmlns:a16="http://schemas.microsoft.com/office/drawing/2014/main" id="{E8B10AFD-756E-76E9-97F0-DC4993F3F1EA}"/>
                </a:ext>
              </a:extLst>
            </p:cNvPr>
            <p:cNvSpPr txBox="1"/>
            <p:nvPr/>
          </p:nvSpPr>
          <p:spPr>
            <a:xfrm>
              <a:off x="1077300" y="4004825"/>
              <a:ext cx="169890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Reducción de CXC y </a:t>
              </a:r>
              <a:r>
                <a:rPr lang="en-US" altLang="ko-KR" sz="1600" b="1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proveedores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  <p:sp>
          <p:nvSpPr>
            <p:cNvPr id="25" name="TextBox 17">
              <a:extLst>
                <a:ext uri="{FF2B5EF4-FFF2-40B4-BE49-F238E27FC236}">
                  <a16:creationId xmlns:a16="http://schemas.microsoft.com/office/drawing/2014/main" id="{DF9BFD80-20F8-DE3F-06F5-59707C6D4E19}"/>
                </a:ext>
              </a:extLst>
            </p:cNvPr>
            <p:cNvSpPr txBox="1"/>
            <p:nvPr/>
          </p:nvSpPr>
          <p:spPr>
            <a:xfrm>
              <a:off x="1079313" y="4548252"/>
              <a:ext cx="1696895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altLang="ko-KR" sz="16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  <a:p>
              <a:pPr algn="just"/>
              <a: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Estrategias de cartera y gestion de </a:t>
              </a:r>
              <a:r>
                <a:rPr lang="en-US" altLang="ko-KR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plazos</a:t>
              </a:r>
              <a: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 de </a:t>
              </a:r>
              <a:r>
                <a:rPr lang="en-US" altLang="ko-KR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pago</a:t>
              </a:r>
              <a:r>
                <a:rPr lang="en-US" altLang="ko-KR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.</a:t>
              </a:r>
            </a:p>
          </p:txBody>
        </p:sp>
      </p:grpSp>
      <p:sp>
        <p:nvSpPr>
          <p:cNvPr id="26" name="Right Arrow 73">
            <a:extLst>
              <a:ext uri="{FF2B5EF4-FFF2-40B4-BE49-F238E27FC236}">
                <a16:creationId xmlns:a16="http://schemas.microsoft.com/office/drawing/2014/main" id="{5043B29D-306F-2007-6456-A844A0B47CA7}"/>
              </a:ext>
            </a:extLst>
          </p:cNvPr>
          <p:cNvSpPr/>
          <p:nvPr/>
        </p:nvSpPr>
        <p:spPr>
          <a:xfrm>
            <a:off x="5964482" y="1190879"/>
            <a:ext cx="1347686" cy="564805"/>
          </a:xfrm>
          <a:prstGeom prst="rightArrow">
            <a:avLst>
              <a:gd name="adj1" fmla="val 65118"/>
              <a:gd name="adj2" fmla="val 8461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7" name="TextBox 19">
            <a:extLst>
              <a:ext uri="{FF2B5EF4-FFF2-40B4-BE49-F238E27FC236}">
                <a16:creationId xmlns:a16="http://schemas.microsoft.com/office/drawing/2014/main" id="{312E83E4-24EC-6A09-3F63-7149B3DD2D8F}"/>
              </a:ext>
            </a:extLst>
          </p:cNvPr>
          <p:cNvSpPr txBox="1"/>
          <p:nvPr/>
        </p:nvSpPr>
        <p:spPr>
          <a:xfrm>
            <a:off x="6153725" y="1181897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chemeClr val="bg1"/>
                </a:solidFill>
                <a:cs typeface="Arial" pitchFamily="34" charset="0"/>
              </a:rPr>
              <a:t>03</a:t>
            </a:r>
            <a:endParaRPr lang="ko-KR" altLang="en-US" sz="2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8" name="Título 6">
            <a:extLst>
              <a:ext uri="{FF2B5EF4-FFF2-40B4-BE49-F238E27FC236}">
                <a16:creationId xmlns:a16="http://schemas.microsoft.com/office/drawing/2014/main" id="{55BD7A9B-0C77-FF0E-3E1C-478F9E4679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51" y="120252"/>
            <a:ext cx="8229600" cy="857250"/>
          </a:xfrm>
        </p:spPr>
        <p:txBody>
          <a:bodyPr>
            <a:normAutofit/>
          </a:bodyPr>
          <a:lstStyle/>
          <a:p>
            <a:r>
              <a:rPr lang="es-CO" sz="2800" b="1" dirty="0">
                <a:solidFill>
                  <a:srgbClr val="C00000"/>
                </a:solidFill>
              </a:rPr>
              <a:t>ESTRATEGIAS</a:t>
            </a:r>
          </a:p>
        </p:txBody>
      </p:sp>
      <p:pic>
        <p:nvPicPr>
          <p:cNvPr id="40" name="Marcador de contenido 39" descr="Dólar">
            <a:extLst>
              <a:ext uri="{FF2B5EF4-FFF2-40B4-BE49-F238E27FC236}">
                <a16:creationId xmlns:a16="http://schemas.microsoft.com/office/drawing/2014/main" id="{BA5B3E3F-1EE7-1FB9-74EE-267B02D712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06679" y="3853953"/>
            <a:ext cx="914400" cy="914400"/>
          </a:xfrm>
        </p:spPr>
      </p:pic>
      <p:pic>
        <p:nvPicPr>
          <p:cNvPr id="42" name="Gráfico 41" descr="Gráfico de barras con tendencia alcista">
            <a:extLst>
              <a:ext uri="{FF2B5EF4-FFF2-40B4-BE49-F238E27FC236}">
                <a16:creationId xmlns:a16="http://schemas.microsoft.com/office/drawing/2014/main" id="{4B59F59D-A177-1865-4F5F-C12D1E72D0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07878" y="3952429"/>
            <a:ext cx="914400" cy="914400"/>
          </a:xfrm>
          <a:prstGeom prst="rect">
            <a:avLst/>
          </a:prstGeom>
        </p:spPr>
      </p:pic>
      <p:pic>
        <p:nvPicPr>
          <p:cNvPr id="44" name="Gráfico 43" descr="Lluvia de ideas de grupo">
            <a:extLst>
              <a:ext uri="{FF2B5EF4-FFF2-40B4-BE49-F238E27FC236}">
                <a16:creationId xmlns:a16="http://schemas.microsoft.com/office/drawing/2014/main" id="{229962D4-6122-F28A-F5F2-CD3F7E1822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87838" y="395242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98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0" grpId="0" animBg="1"/>
      <p:bldP spid="14" grpId="0" animBg="1"/>
      <p:bldP spid="15" grpId="0"/>
      <p:bldP spid="20" grpId="0" animBg="1"/>
      <p:bldP spid="21" grpId="0"/>
      <p:bldP spid="22" grpId="0" animBg="1"/>
      <p:bldP spid="26" grpId="0" animBg="1"/>
      <p:bldP spid="2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www.w3.org/XML/1998/namespace"/>
    <ds:schemaRef ds:uri="http://schemas.microsoft.com/sharepoint/v3/fields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3391</TotalTime>
  <Words>703</Words>
  <Application>Microsoft Office PowerPoint</Application>
  <PresentationFormat>Presentación en pantalla (16:9)</PresentationFormat>
  <Paragraphs>154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Calibri</vt:lpstr>
      <vt:lpstr>Noto Sans Symbols</vt:lpstr>
      <vt:lpstr>Office Theme</vt:lpstr>
      <vt:lpstr>1_Office Theme</vt:lpstr>
      <vt:lpstr>2_Office Theme</vt:lpstr>
      <vt:lpstr>ALTERNATIVAS ESTRATÉGICAS PARA FORTALECER LAS UNIDADES DE NEGOCIO DE LA CLÍNICA SUR DE COLOMBIA S.A.S.</vt:lpstr>
      <vt:lpstr>AGENDA</vt:lpstr>
      <vt:lpstr>Presentación de PowerPoint</vt:lpstr>
      <vt:lpstr>CONTEXTO</vt:lpstr>
      <vt:lpstr>         PROBLEMÁTICA</vt:lpstr>
      <vt:lpstr>OBJETIVOS</vt:lpstr>
      <vt:lpstr>OBJETIVOS</vt:lpstr>
      <vt:lpstr>DIAGNÓSTICO FINANCIERO 2019-2021</vt:lpstr>
      <vt:lpstr>ESTRATEGIAS</vt:lpstr>
      <vt:lpstr>VARIABLES DE ENTRADA MODELO</vt:lpstr>
      <vt:lpstr>EVALUACIÓN FINANCIERA DEL PROYECTO</vt:lpstr>
      <vt:lpstr>EVALUACIÓN FINANCIERA (UN)</vt:lpstr>
      <vt:lpstr>EVALUACIÓN FINANCIERA (UN)</vt:lpstr>
      <vt:lpstr>EVALUACIÓN FINANCIERA CLÍNICA 2022-2026</vt:lpstr>
      <vt:lpstr>CONCLUSIONES</vt:lpstr>
      <vt:lpstr>RECOMENDACIONES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LIZETH CAROLINA BERNAL MOYA</cp:lastModifiedBy>
  <cp:revision>184</cp:revision>
  <dcterms:created xsi:type="dcterms:W3CDTF">2010-04-12T23:12:02Z</dcterms:created>
  <dcterms:modified xsi:type="dcterms:W3CDTF">2022-11-22T20:11:33Z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